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58" r:id="rId95"/>
    <p:sldId id="359" r:id="rId96"/>
    <p:sldId id="360" r:id="rId97"/>
    <p:sldId id="361" r:id="rId98"/>
    <p:sldId id="362" r:id="rId99"/>
    <p:sldId id="363" r:id="rId100"/>
    <p:sldId id="364" r:id="rId101"/>
    <p:sldId id="365" r:id="rId102"/>
    <p:sldId id="366" r:id="rId10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242" autoAdjust="0"/>
  </p:normalViewPr>
  <p:slideViewPr>
    <p:cSldViewPr showGuides="1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9381F-1909-47E1-A6C3-14788DA7A0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360" y="188640"/>
            <a:ext cx="11521280" cy="324036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ru-RU" dirty="0"/>
              <a:t>Наименование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89A4801-81EB-4AAD-80CD-AF2CB8EB5A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5600" y="3429000"/>
            <a:ext cx="7200800" cy="2160240"/>
          </a:xfrm>
        </p:spPr>
        <p:txBody>
          <a:bodyPr>
            <a:normAutofit/>
          </a:bodyPr>
          <a:lstStyle>
            <a:lvl1pPr marL="0" indent="0" algn="just">
              <a:buNone/>
              <a:defRPr sz="1600"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881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 advTm="5000">
        <p15:prstTrans prst="pageCurlDouble"/>
      </p:transition>
    </mc:Choice>
    <mc:Fallback xmlns="">
      <p:transition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>
            <a:extLst>
              <a:ext uri="{FF2B5EF4-FFF2-40B4-BE49-F238E27FC236}">
                <a16:creationId xmlns:a16="http://schemas.microsoft.com/office/drawing/2014/main" id="{B6455A97-F1D9-409C-BDFA-14E7CE7373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360" y="6122988"/>
            <a:ext cx="11521280" cy="618380"/>
          </a:xfrm>
        </p:spPr>
        <p:txBody>
          <a:bodyPr anchor="ctr">
            <a:noAutofit/>
          </a:bodyPr>
          <a:lstStyle>
            <a:lvl1pPr marL="0" indent="0">
              <a:buNone/>
              <a:defRPr sz="1800" b="1">
                <a:latin typeface="+mn-lt"/>
              </a:defRPr>
            </a:lvl1pPr>
            <a:lvl2pPr marL="457200" indent="0">
              <a:buNone/>
              <a:defRPr sz="1400">
                <a:latin typeface="+mn-lt"/>
              </a:defRPr>
            </a:lvl2pPr>
            <a:lvl3pPr marL="914400" indent="0">
              <a:buNone/>
              <a:defRPr sz="14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65A19BD1-B2B9-44EC-A293-8032069274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4963" y="549275"/>
            <a:ext cx="5689029" cy="54721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Рисунок 11">
            <a:extLst>
              <a:ext uri="{FF2B5EF4-FFF2-40B4-BE49-F238E27FC236}">
                <a16:creationId xmlns:a16="http://schemas.microsoft.com/office/drawing/2014/main" id="{93C6E8B3-F8FC-4906-939A-8B55292A4D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8008" y="549274"/>
            <a:ext cx="5689029" cy="54721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402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 advTm="5000">
        <p15:prstTrans prst="pageCurlDouble"/>
      </p:transition>
    </mc:Choice>
    <mc:Fallback xmlns="">
      <p:transition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фото">
    <p:bg>
      <p:bgPr>
        <a:gradFill>
          <a:gsLst>
            <a:gs pos="0">
              <a:schemeClr val="accent6"/>
            </a:gs>
            <a:gs pos="56000">
              <a:schemeClr val="accent6">
                <a:lumMod val="20000"/>
                <a:lumOff val="80000"/>
              </a:schemeClr>
            </a:gs>
            <a:gs pos="85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9">
            <a:extLst>
              <a:ext uri="{FF2B5EF4-FFF2-40B4-BE49-F238E27FC236}">
                <a16:creationId xmlns:a16="http://schemas.microsoft.com/office/drawing/2014/main" id="{B6455A97-F1D9-409C-BDFA-14E7CE7373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0872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>
                <a:latin typeface="+mn-lt"/>
              </a:defRPr>
            </a:lvl1pPr>
            <a:lvl2pPr marL="457200" indent="0">
              <a:buNone/>
              <a:defRPr sz="1400">
                <a:latin typeface="+mn-lt"/>
              </a:defRPr>
            </a:lvl2pPr>
            <a:lvl3pPr marL="914400" indent="0">
              <a:buNone/>
              <a:defRPr sz="14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65A19BD1-B2B9-44EC-A293-8032069274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63552" y="980728"/>
            <a:ext cx="4032448" cy="5760640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Рисунок 11">
            <a:extLst>
              <a:ext uri="{FF2B5EF4-FFF2-40B4-BE49-F238E27FC236}">
                <a16:creationId xmlns:a16="http://schemas.microsoft.com/office/drawing/2014/main" id="{93C6E8B3-F8FC-4906-939A-8B55292A4D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1" y="980728"/>
            <a:ext cx="4032447" cy="5760640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369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 advTm="5000">
        <p15:prstTrans prst="pageCurlDouble"/>
      </p:transition>
    </mc:Choice>
    <mc:Fallback xmlns="">
      <p:transition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фото">
    <p:bg>
      <p:bgPr>
        <a:gradFill>
          <a:gsLst>
            <a:gs pos="0">
              <a:schemeClr val="accent6"/>
            </a:gs>
            <a:gs pos="56000">
              <a:schemeClr val="accent6">
                <a:lumMod val="20000"/>
                <a:lumOff val="80000"/>
              </a:schemeClr>
            </a:gs>
            <a:gs pos="85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65A19BD1-B2B9-44EC-A293-8032069274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775520" y="44624"/>
            <a:ext cx="4320480" cy="6696744"/>
          </a:xfrm>
        </p:spPr>
        <p:txBody>
          <a:bodyPr/>
          <a:lstStyle>
            <a:lvl1pPr marL="0" indent="0" algn="r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Рисунок 11">
            <a:extLst>
              <a:ext uri="{FF2B5EF4-FFF2-40B4-BE49-F238E27FC236}">
                <a16:creationId xmlns:a16="http://schemas.microsoft.com/office/drawing/2014/main" id="{93C6E8B3-F8FC-4906-939A-8B55292A4D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1" y="44624"/>
            <a:ext cx="4320479" cy="6696744"/>
          </a:xfrm>
        </p:spPr>
        <p:txBody>
          <a:bodyPr/>
          <a:lstStyle>
            <a:lvl1pPr marL="0" indent="0" algn="l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3254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 advTm="5000">
        <p15:prstTrans prst="pageCurlDouble"/>
      </p:transition>
    </mc:Choice>
    <mc:Fallback xmlns="">
      <p:transition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фото">
    <p:bg>
      <p:bgPr>
        <a:gradFill>
          <a:gsLst>
            <a:gs pos="0">
              <a:schemeClr val="accent6"/>
            </a:gs>
            <a:gs pos="56000">
              <a:schemeClr val="accent6">
                <a:lumMod val="20000"/>
                <a:lumOff val="80000"/>
              </a:schemeClr>
            </a:gs>
            <a:gs pos="85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BDAC137-AF02-37BC-2EA7-D78C2B7519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764704"/>
            <a:ext cx="11522076" cy="5977409"/>
          </a:xfrm>
        </p:spPr>
        <p:txBody>
          <a:bodyPr numCol="2" spcCol="720000">
            <a:normAutofit/>
          </a:bodyPr>
          <a:lstStyle>
            <a:lvl1pPr marL="228600" indent="-228600" algn="just">
              <a:buFont typeface="Wingdings" panose="05000000000000000000" pitchFamily="2" charset="2"/>
              <a:buChar char="q"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 algn="just">
              <a:buFont typeface="Wingdings" panose="05000000000000000000" pitchFamily="2" charset="2"/>
              <a:buChar char="q"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just">
              <a:buFont typeface="Wingdings" panose="05000000000000000000" pitchFamily="2" charset="2"/>
              <a:buChar char="q"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just">
              <a:buFont typeface="Wingdings" panose="05000000000000000000" pitchFamily="2" charset="2"/>
              <a:buChar char="q"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just">
              <a:buFont typeface="Wingdings" panose="05000000000000000000" pitchFamily="2" charset="2"/>
              <a:buChar char="q"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973FBAC-3592-1B1A-2DDD-2418703E20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1" y="1"/>
            <a:ext cx="11522076" cy="764704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  <a:lvl2pPr algn="ctr">
              <a:defRPr sz="1800" b="1"/>
            </a:lvl2pPr>
            <a:lvl3pPr algn="ctr">
              <a:defRPr sz="1800" b="1"/>
            </a:lvl3pPr>
            <a:lvl4pPr algn="ctr">
              <a:defRPr sz="1800" b="1"/>
            </a:lvl4pPr>
            <a:lvl5pPr algn="ctr">
              <a:defRPr sz="1800" b="1"/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710350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 advTm="5000">
        <p15:prstTrans prst="pageCurlDouble"/>
      </p:transition>
    </mc:Choice>
    <mc:Fallback xmlns="">
      <p:transition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фото">
    <p:bg>
      <p:bgPr>
        <a:gradFill>
          <a:gsLst>
            <a:gs pos="0">
              <a:schemeClr val="accent6"/>
            </a:gs>
            <a:gs pos="56000">
              <a:schemeClr val="accent6">
                <a:lumMod val="20000"/>
                <a:lumOff val="80000"/>
              </a:schemeClr>
            </a:gs>
            <a:gs pos="85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BDAC137-AF02-37BC-2EA7-D78C2B7519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60648"/>
            <a:ext cx="11522076" cy="6481465"/>
          </a:xfrm>
        </p:spPr>
        <p:txBody>
          <a:bodyPr numCol="2" spcCol="720000">
            <a:normAutofit/>
          </a:bodyPr>
          <a:lstStyle>
            <a:lvl1pPr marL="228600" indent="-228600" algn="just">
              <a:buFont typeface="Wingdings" panose="05000000000000000000" pitchFamily="2" charset="2"/>
              <a:buChar char="q"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 algn="just">
              <a:buFont typeface="Wingdings" panose="05000000000000000000" pitchFamily="2" charset="2"/>
              <a:buChar char="q"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just">
              <a:buFont typeface="Wingdings" panose="05000000000000000000" pitchFamily="2" charset="2"/>
              <a:buChar char="q"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just">
              <a:buFont typeface="Wingdings" panose="05000000000000000000" pitchFamily="2" charset="2"/>
              <a:buChar char="q"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just">
              <a:buFont typeface="Wingdings" panose="05000000000000000000" pitchFamily="2" charset="2"/>
              <a:buChar char="q"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2882439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p14:dur="10" advTm="5000">
        <p15:prstTrans prst="pageCurlDouble"/>
      </p:transition>
    </mc:Choice>
    <mc:Fallback>
      <p:transition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763506-4087-4407-8651-6F6B10A1E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C901A5-DEA2-4FF9-89E4-FBABB39D5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36C710-FE64-4B77-964C-D25C7904B9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BEE06-5924-4E46-BD3D-C0B89BDD8CDF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8CDD9F-F783-4268-A28A-28567CB3E4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9F70F3-EE20-4697-A11F-CBE7EAEDCB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68FCF-05CD-4CDF-9021-0B7A839B3D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71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 advTm="5000">
        <p15:prstTrans prst="pageCurlDouble"/>
      </p:transition>
    </mc:Choice>
    <mc:Fallback xmlns="">
      <p:transition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g"/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g"/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g"/><Relationship Id="rId2" Type="http://schemas.openxmlformats.org/officeDocument/2006/relationships/image" Target="../media/image179.jp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g"/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g"/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AA02620-653E-BE6B-EDA7-0F11A25B7EC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4963" y="1808957"/>
            <a:ext cx="11522075" cy="3240087"/>
          </a:xfrm>
        </p:spPr>
        <p:txBody>
          <a:bodyPr>
            <a:normAutofit/>
          </a:bodyPr>
          <a:lstStyle/>
          <a:p>
            <a:pPr algn="ctr"/>
            <a:r>
              <a:rPr lang="ru-RU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Сельская локальная экономика</a:t>
            </a:r>
          </a:p>
        </p:txBody>
      </p:sp>
    </p:spTree>
    <p:extLst>
      <p:ext uri="{BB962C8B-B14F-4D97-AF65-F5344CB8AC3E}">
        <p14:creationId xmlns:p14="http://schemas.microsoft.com/office/powerpoint/2010/main" val="124658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000"/>
    </mc:Choice>
    <mc:Fallback xmlns="">
      <p:transition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2484994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851" r="4851"/>
          <a:stretch>
            <a:fillRect/>
          </a:stretch>
        </p:blipFill>
        <p:spPr/>
      </p:pic>
      <p:pic>
        <p:nvPicPr>
          <p:cNvPr id="3" name="Picture Placeholder 2" descr="02484994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0448" t="6639" b="514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2532271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291" r="4291"/>
          <a:stretch>
            <a:fillRect/>
          </a:stretch>
        </p:blipFill>
        <p:spPr/>
      </p:pic>
      <p:pic>
        <p:nvPicPr>
          <p:cNvPr id="3" name="Picture Placeholder 2" descr="02532271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696" t="7436" r="4348" b="1584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257151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883" r="4883"/>
          <a:stretch>
            <a:fillRect/>
          </a:stretch>
        </p:blipFill>
        <p:spPr/>
      </p:pic>
      <p:pic>
        <p:nvPicPr>
          <p:cNvPr id="3" name="Picture Placeholder 2" descr="0257151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0056" t="6303" r="3752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2575264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525" r="3525"/>
          <a:stretch>
            <a:fillRect/>
          </a:stretch>
        </p:blipFill>
        <p:spPr/>
      </p:pic>
      <p:pic>
        <p:nvPicPr>
          <p:cNvPr id="3" name="Picture Placeholder 2" descr="02575264_2.jpg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015" r="2015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2700352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448" r="3448"/>
          <a:stretch>
            <a:fillRect/>
          </a:stretch>
        </p:blipFill>
        <p:spPr/>
      </p:pic>
      <p:pic>
        <p:nvPicPr>
          <p:cNvPr id="3" name="Picture Placeholder 2" descr="02700352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4900" t="630" r="3827" b="4788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2731452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226" r="3226"/>
          <a:stretch>
            <a:fillRect/>
          </a:stretch>
        </p:blipFill>
        <p:spPr/>
      </p:pic>
      <p:pic>
        <p:nvPicPr>
          <p:cNvPr id="3" name="Picture Placeholder 2" descr="02731452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4943" t="4335" r="3553" b="4335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2840545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412" r="3412"/>
          <a:stretch>
            <a:fillRect/>
          </a:stretch>
        </p:blipFill>
        <p:spPr/>
      </p:pic>
      <p:pic>
        <p:nvPicPr>
          <p:cNvPr id="3" name="Picture Placeholder 2" descr="02840545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0030" t="4008" b="4987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2893509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874" r="2874"/>
          <a:stretch>
            <a:fillRect/>
          </a:stretch>
        </p:blipFill>
        <p:spPr/>
      </p:pic>
      <p:pic>
        <p:nvPicPr>
          <p:cNvPr id="3" name="Picture Placeholder 2" descr="02893509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907" t="5835" r="2024" b="1049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13418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208" r="4208"/>
          <a:stretch>
            <a:fillRect/>
          </a:stretch>
        </p:blipFill>
        <p:spPr/>
      </p:pic>
      <p:pic>
        <p:nvPicPr>
          <p:cNvPr id="3" name="Picture Placeholder 2" descr="0313418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6042" t="1663" r="3334" b="104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167585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987" r="987"/>
          <a:stretch>
            <a:fillRect/>
          </a:stretch>
        </p:blipFill>
        <p:spPr/>
      </p:pic>
      <p:pic>
        <p:nvPicPr>
          <p:cNvPr id="3" name="Picture Placeholder 2" descr="03167585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421" t="5241" r="3527" b="1622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29403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678" r="1678"/>
          <a:stretch>
            <a:fillRect/>
          </a:stretch>
        </p:blipFill>
        <p:spPr/>
      </p:pic>
      <p:pic>
        <p:nvPicPr>
          <p:cNvPr id="3" name="Picture Placeholder 2" descr="0329403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2380" t="7661" r="5087" b="7884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349748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5176" r="5176"/>
          <a:stretch>
            <a:fillRect/>
          </a:stretch>
        </p:blipFill>
        <p:spPr/>
      </p:pic>
      <p:pic>
        <p:nvPicPr>
          <p:cNvPr id="3" name="Picture Placeholder 2" descr="03349748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682" t="3536" r="4502" b="353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35976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5297" r="5297"/>
          <a:stretch>
            <a:fillRect/>
          </a:stretch>
        </p:blipFill>
        <p:spPr/>
      </p:pic>
      <p:pic>
        <p:nvPicPr>
          <p:cNvPr id="3" name="Picture Placeholder 2" descr="0335976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9985" t="5549" r="443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404269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447" r="4447"/>
          <a:stretch>
            <a:fillRect/>
          </a:stretch>
        </p:blipFill>
        <p:spPr/>
      </p:pic>
      <p:pic>
        <p:nvPicPr>
          <p:cNvPr id="3" name="Picture Placeholder 2" descr="03404269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9344" t="2882" b="2882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431002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617" r="3617"/>
          <a:stretch>
            <a:fillRect/>
          </a:stretch>
        </p:blipFill>
        <p:spPr/>
      </p:pic>
      <p:pic>
        <p:nvPicPr>
          <p:cNvPr id="3" name="Picture Placeholder 2" descr="03431002_2.jpg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424" r="2424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46640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839" r="4839"/>
          <a:stretch>
            <a:fillRect/>
          </a:stretch>
        </p:blipFill>
        <p:spPr/>
      </p:pic>
      <p:pic>
        <p:nvPicPr>
          <p:cNvPr id="3" name="Picture Placeholder 2" descr="0346640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966" t="7582" r="1383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55077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870" r="4870"/>
          <a:stretch>
            <a:fillRect/>
          </a:stretch>
        </p:blipFill>
        <p:spPr/>
      </p:pic>
      <p:pic>
        <p:nvPicPr>
          <p:cNvPr id="3" name="Picture Placeholder 2" descr="0355077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5181" t="5591" r="2015" b="2055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604446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963" r="1963"/>
          <a:stretch>
            <a:fillRect/>
          </a:stretch>
        </p:blipFill>
        <p:spPr/>
      </p:pic>
      <p:pic>
        <p:nvPicPr>
          <p:cNvPr id="3" name="Picture Placeholder 2" descr="03604446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536" t="5502" r="2034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629643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286" r="4286"/>
          <a:stretch>
            <a:fillRect/>
          </a:stretch>
        </p:blipFill>
        <p:spPr/>
      </p:pic>
      <p:pic>
        <p:nvPicPr>
          <p:cNvPr id="3" name="Picture Placeholder 2" descr="03629643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6110" t="1417" r="2243" b="2451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64546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121" r="3121"/>
          <a:stretch>
            <a:fillRect/>
          </a:stretch>
        </p:blipFill>
        <p:spPr/>
      </p:pic>
      <p:pic>
        <p:nvPicPr>
          <p:cNvPr id="3" name="Picture Placeholder 2" descr="0364546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3226" t="3519" b="292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656543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6500" r="6500"/>
          <a:stretch>
            <a:fillRect/>
          </a:stretch>
        </p:blipFill>
        <p:spPr/>
      </p:pic>
      <p:pic>
        <p:nvPicPr>
          <p:cNvPr id="3" name="Picture Placeholder 2" descr="03656543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823" t="2936" r="2951" b="293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675947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5251" r="5251"/>
          <a:stretch>
            <a:fillRect/>
          </a:stretch>
        </p:blipFill>
        <p:spPr/>
      </p:pic>
      <p:pic>
        <p:nvPicPr>
          <p:cNvPr id="3" name="Picture Placeholder 2" descr="03675947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416" t="2794" r="3588" b="1034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679608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258" r="4258"/>
          <a:stretch>
            <a:fillRect/>
          </a:stretch>
        </p:blipFill>
        <p:spPr/>
      </p:pic>
      <p:pic>
        <p:nvPicPr>
          <p:cNvPr id="3" name="Picture Placeholder 2" descr="03679608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920" t="3516" r="1886" b="351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699692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242" b="242"/>
          <a:stretch>
            <a:fillRect/>
          </a:stretch>
        </p:blipFill>
        <p:spPr/>
      </p:pic>
      <p:pic>
        <p:nvPicPr>
          <p:cNvPr id="3" name="Picture Placeholder 2" descr="03699692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0151" t="6759" r="2842" b="3451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707105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736" r="3736"/>
          <a:stretch>
            <a:fillRect/>
          </a:stretch>
        </p:blipFill>
        <p:spPr/>
      </p:pic>
      <p:pic>
        <p:nvPicPr>
          <p:cNvPr id="3" name="Picture Placeholder 2" descr="03707105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5140" t="8432" r="2277" b="4431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73358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5546" r="5546"/>
          <a:stretch>
            <a:fillRect/>
          </a:stretch>
        </p:blipFill>
        <p:spPr/>
      </p:pic>
      <p:pic>
        <p:nvPicPr>
          <p:cNvPr id="3" name="Picture Placeholder 2" descr="0373358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2462" t="7676" r="4460" b="3095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752356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5408" r="5408"/>
          <a:stretch>
            <a:fillRect/>
          </a:stretch>
        </p:blipFill>
        <p:spPr/>
      </p:pic>
      <p:pic>
        <p:nvPicPr>
          <p:cNvPr id="3" name="Picture Placeholder 2" descr="03752356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1492" t="5860" r="2319" b="3313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763749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5217" r="5217"/>
          <a:stretch>
            <a:fillRect/>
          </a:stretch>
        </p:blipFill>
        <p:spPr/>
      </p:pic>
      <p:pic>
        <p:nvPicPr>
          <p:cNvPr id="3" name="Picture Placeholder 2" descr="03763749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4748" t="8372" r="4808" b="1568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76583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5440" r="5440"/>
          <a:stretch>
            <a:fillRect/>
          </a:stretch>
        </p:blipFill>
        <p:spPr/>
      </p:pic>
      <p:pic>
        <p:nvPicPr>
          <p:cNvPr id="3" name="Picture Placeholder 2" descr="0376583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4663" t="2585" r="2078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794016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053" r="4053"/>
          <a:stretch>
            <a:fillRect/>
          </a:stretch>
        </p:blipFill>
        <p:spPr/>
      </p:pic>
      <p:pic>
        <p:nvPicPr>
          <p:cNvPr id="3" name="Picture Placeholder 2" descr="03794016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1525" t="7912" r="2037" b="157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800326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6279" r="6279"/>
          <a:stretch>
            <a:fillRect/>
          </a:stretch>
        </p:blipFill>
        <p:spPr/>
      </p:pic>
      <p:pic>
        <p:nvPicPr>
          <p:cNvPr id="3" name="Picture Placeholder 2" descr="03800326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0242" t="7638" r="1967" b="3563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820149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214" r="4214"/>
          <a:stretch>
            <a:fillRect/>
          </a:stretch>
        </p:blipFill>
        <p:spPr/>
      </p:pic>
      <p:pic>
        <p:nvPicPr>
          <p:cNvPr id="3" name="Picture Placeholder 2" descr="03820149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6838" t="-416" b="41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82058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350" r="4350"/>
          <a:stretch>
            <a:fillRect/>
          </a:stretch>
        </p:blipFill>
        <p:spPr/>
      </p:pic>
      <p:pic>
        <p:nvPicPr>
          <p:cNvPr id="3" name="Picture Placeholder 2" descr="0382058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042" t="6740" r="8450" b="3717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822648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5575" r="5575"/>
          <a:stretch>
            <a:fillRect/>
          </a:stretch>
        </p:blipFill>
        <p:spPr/>
      </p:pic>
      <p:pic>
        <p:nvPicPr>
          <p:cNvPr id="3" name="Picture Placeholder 2" descr="03822648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9991" t="5666" r="4370" b="566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827666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64" r="764"/>
          <a:stretch>
            <a:fillRect/>
          </a:stretch>
        </p:blipFill>
        <p:spPr/>
      </p:pic>
      <p:pic>
        <p:nvPicPr>
          <p:cNvPr id="3" name="Picture Placeholder 2" descr="03827666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2705" t="6766" r="2599" b="3338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842444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004" r="3004"/>
          <a:stretch>
            <a:fillRect/>
          </a:stretch>
        </p:blipFill>
        <p:spPr/>
      </p:pic>
      <p:pic>
        <p:nvPicPr>
          <p:cNvPr id="3" name="Picture Placeholder 2" descr="03842444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481" t="1408" r="2746" b="3081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84649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151" r="4151"/>
          <a:stretch>
            <a:fillRect/>
          </a:stretch>
        </p:blipFill>
        <p:spPr/>
      </p:pic>
      <p:pic>
        <p:nvPicPr>
          <p:cNvPr id="3" name="Picture Placeholder 2" descr="0384649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4934" t="9819" r="10396" b="716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857107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194" r="2194"/>
          <a:stretch>
            <a:fillRect/>
          </a:stretch>
        </p:blipFill>
        <p:spPr/>
      </p:pic>
      <p:pic>
        <p:nvPicPr>
          <p:cNvPr id="3" name="Picture Placeholder 2" descr="03857107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9672" t="8944" r="7427" b="4351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883019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456" r="4456"/>
          <a:stretch>
            <a:fillRect/>
          </a:stretch>
        </p:blipFill>
        <p:spPr/>
      </p:pic>
      <p:pic>
        <p:nvPicPr>
          <p:cNvPr id="3" name="Picture Placeholder 2" descr="03883019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705" t="2901" r="4244" b="4461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888983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391" r="4391"/>
          <a:stretch>
            <a:fillRect/>
          </a:stretch>
        </p:blipFill>
        <p:spPr/>
      </p:pic>
      <p:pic>
        <p:nvPicPr>
          <p:cNvPr id="3" name="Picture Placeholder 2" descr="03888983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458" t="4411" r="3047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889068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993" r="4993"/>
          <a:stretch>
            <a:fillRect/>
          </a:stretch>
        </p:blipFill>
        <p:spPr/>
      </p:pic>
      <p:pic>
        <p:nvPicPr>
          <p:cNvPr id="3" name="Picture Placeholder 2" descr="03889068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6089" t="3508" r="2581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892573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150" r="4150"/>
          <a:stretch>
            <a:fillRect/>
          </a:stretch>
        </p:blipFill>
        <p:spPr/>
      </p:pic>
      <p:pic>
        <p:nvPicPr>
          <p:cNvPr id="3" name="Picture Placeholder 2" descr="03892573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485" t="4653" r="6669" b="2821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10474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55" r="155"/>
          <a:stretch>
            <a:fillRect/>
          </a:stretch>
        </p:blipFill>
        <p:spPr/>
      </p:pic>
      <p:pic>
        <p:nvPicPr>
          <p:cNvPr id="3" name="Picture Placeholder 2" descr="03910474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266" t="6740" r="5535" b="3713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1097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621" r="3621"/>
          <a:stretch>
            <a:fillRect/>
          </a:stretch>
        </p:blipFill>
        <p:spPr/>
      </p:pic>
      <p:pic>
        <p:nvPicPr>
          <p:cNvPr id="3" name="Picture Placeholder 2" descr="0391097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626" t="2820" r="5116" b="3825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1383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5307" r="5307"/>
          <a:stretch>
            <a:fillRect/>
          </a:stretch>
        </p:blipFill>
        <p:spPr/>
      </p:pic>
      <p:pic>
        <p:nvPicPr>
          <p:cNvPr id="3" name="Picture Placeholder 2" descr="0391383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1431" t="2360" r="2837" b="3375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2114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926" r="2926"/>
          <a:stretch>
            <a:fillRect/>
          </a:stretch>
        </p:blipFill>
        <p:spPr/>
      </p:pic>
      <p:pic>
        <p:nvPicPr>
          <p:cNvPr id="3" name="Picture Placeholder 2" descr="0392114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6050" t="5359" r="3211" b="504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21263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933" r="2933"/>
          <a:stretch>
            <a:fillRect/>
          </a:stretch>
        </p:blipFill>
        <p:spPr/>
      </p:pic>
      <p:pic>
        <p:nvPicPr>
          <p:cNvPr id="3" name="Picture Placeholder 2" descr="03921263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5808" t="5404" r="7071" b="2045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21492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043" r="4043"/>
          <a:stretch>
            <a:fillRect/>
          </a:stretch>
        </p:blipFill>
        <p:spPr/>
      </p:pic>
      <p:pic>
        <p:nvPicPr>
          <p:cNvPr id="3" name="Picture Placeholder 2" descr="03921492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277" t="3855" r="5391" b="943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22596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039" r="4039"/>
          <a:stretch>
            <a:fillRect/>
          </a:stretch>
        </p:blipFill>
        <p:spPr/>
      </p:pic>
      <p:pic>
        <p:nvPicPr>
          <p:cNvPr id="3" name="Picture Placeholder 2" descr="03922596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737" t="3813" r="3900" b="1023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2436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505" r="3505"/>
          <a:stretch>
            <a:fillRect/>
          </a:stretch>
        </p:blipFill>
        <p:spPr/>
      </p:pic>
      <p:pic>
        <p:nvPicPr>
          <p:cNvPr id="3" name="Picture Placeholder 2" descr="0392436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790" t="2738" r="3312" b="2738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3330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904" r="1904"/>
          <a:stretch>
            <a:fillRect/>
          </a:stretch>
        </p:blipFill>
        <p:spPr/>
      </p:pic>
      <p:pic>
        <p:nvPicPr>
          <p:cNvPr id="3" name="Picture Placeholder 2" descr="0393330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199" t="3567" r="6405" b="586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33563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105" r="4105"/>
          <a:stretch>
            <a:fillRect/>
          </a:stretch>
        </p:blipFill>
        <p:spPr/>
      </p:pic>
      <p:pic>
        <p:nvPicPr>
          <p:cNvPr id="3" name="Picture Placeholder 2" descr="03933563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1055" t="4351" r="6034" b="5323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33628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593" r="4593"/>
          <a:stretch>
            <a:fillRect/>
          </a:stretch>
        </p:blipFill>
        <p:spPr/>
      </p:pic>
      <p:pic>
        <p:nvPicPr>
          <p:cNvPr id="3" name="Picture Placeholder 2" descr="03933628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671" t="1249" r="4617" b="308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3408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548" r="1548"/>
          <a:stretch>
            <a:fillRect/>
          </a:stretch>
        </p:blipFill>
        <p:spPr/>
      </p:pic>
      <p:pic>
        <p:nvPicPr>
          <p:cNvPr id="3" name="Picture Placeholder 2" descr="0393408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251" t="6758" r="5740" b="3454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40209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741" r="4741"/>
          <a:stretch>
            <a:fillRect/>
          </a:stretch>
        </p:blipFill>
        <p:spPr/>
      </p:pic>
      <p:pic>
        <p:nvPicPr>
          <p:cNvPr id="3" name="Picture Placeholder 2" descr="03940209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1581" t="5878" r="128" b="3013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4114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022" r="3022"/>
          <a:stretch>
            <a:fillRect/>
          </a:stretch>
        </p:blipFill>
        <p:spPr/>
      </p:pic>
      <p:pic>
        <p:nvPicPr>
          <p:cNvPr id="3" name="Picture Placeholder 2" descr="0394114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1600" t="5317" r="1395" b="1990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43046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806" r="1806"/>
          <a:stretch>
            <a:fillRect/>
          </a:stretch>
        </p:blipFill>
        <p:spPr/>
      </p:pic>
      <p:pic>
        <p:nvPicPr>
          <p:cNvPr id="3" name="Picture Placeholder 2" descr="03943046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2737" t="6771" r="384" b="3275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4977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682" r="3682"/>
          <a:stretch>
            <a:fillRect/>
          </a:stretch>
        </p:blipFill>
        <p:spPr/>
      </p:pic>
      <p:pic>
        <p:nvPicPr>
          <p:cNvPr id="3" name="Picture Placeholder 2" descr="0394977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367" t="5498" r="4230" b="3531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5188X_0.jpg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l="1507" t="1437" r="8064" b="1049"/>
          <a:stretch/>
        </p:blipFill>
        <p:spPr>
          <a:xfrm>
            <a:off x="1775520" y="44624"/>
            <a:ext cx="4320480" cy="6696744"/>
          </a:xfrm>
        </p:spPr>
      </p:pic>
      <p:pic>
        <p:nvPicPr>
          <p:cNvPr id="3" name="Picture Placeholder 2" descr="0395188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6135" t="2961" r="1836" b="133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5277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582" r="4582"/>
          <a:stretch>
            <a:fillRect/>
          </a:stretch>
        </p:blipFill>
        <p:spPr/>
      </p:pic>
      <p:pic>
        <p:nvPicPr>
          <p:cNvPr id="3" name="Picture Placeholder 2" descr="0395277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380" t="3135" r="4062" b="3135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70795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393" r="2393"/>
          <a:stretch>
            <a:fillRect/>
          </a:stretch>
        </p:blipFill>
        <p:spPr/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D27543-585F-933E-6AC5-1439A874DF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3" t="3884" b="3884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71325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641" r="3641"/>
          <a:stretch>
            <a:fillRect/>
          </a:stretch>
        </p:blipFill>
        <p:spPr/>
      </p:pic>
      <p:pic>
        <p:nvPicPr>
          <p:cNvPr id="3" name="Picture Placeholder 2" descr="03971325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203" t="3524" r="6354" b="3089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72372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047" r="4047"/>
          <a:stretch>
            <a:fillRect/>
          </a:stretch>
        </p:blipFill>
        <p:spPr/>
      </p:pic>
      <p:pic>
        <p:nvPicPr>
          <p:cNvPr id="3" name="Picture Placeholder 2" descr="03972372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0047" t="2603" r="3833" b="3613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75266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581" r="2581"/>
          <a:stretch>
            <a:fillRect/>
          </a:stretch>
        </p:blipFill>
        <p:spPr/>
      </p:pic>
      <p:pic>
        <p:nvPicPr>
          <p:cNvPr id="3" name="Picture Placeholder 2" descr="03975266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378" t="2619" r="4084" b="3627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7751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137" r="3137"/>
          <a:stretch>
            <a:fillRect/>
          </a:stretch>
        </p:blipFill>
        <p:spPr/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3947E47-0CB1-E88E-3175-F53269808E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" t="2802" r="7473" b="1664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80952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830" r="1830"/>
          <a:stretch>
            <a:fillRect/>
          </a:stretch>
        </p:blipFill>
        <p:spPr/>
      </p:pic>
      <p:pic>
        <p:nvPicPr>
          <p:cNvPr id="3" name="Picture Placeholder 2" descr="03980952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5952" t="5525" r="4761" b="1618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8633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665" r="3665"/>
          <a:stretch>
            <a:fillRect/>
          </a:stretch>
        </p:blipFill>
        <p:spPr/>
      </p:pic>
      <p:pic>
        <p:nvPicPr>
          <p:cNvPr id="3" name="Picture Placeholder 2" descr="0398633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150" t="1819" r="404" b="1819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89291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316" r="4316"/>
          <a:stretch>
            <a:fillRect/>
          </a:stretch>
        </p:blipFill>
        <p:spPr/>
      </p:pic>
      <p:pic>
        <p:nvPicPr>
          <p:cNvPr id="3" name="Picture Placeholder 2" descr="03989291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621" t="4294" r="5168" b="4905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399855X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621" r="3621"/>
          <a:stretch>
            <a:fillRect/>
          </a:stretch>
        </p:blipFill>
        <p:spPr/>
      </p:pic>
      <p:pic>
        <p:nvPicPr>
          <p:cNvPr id="3" name="Picture Placeholder 2" descr="0399855X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6251" t="4571" b="4571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01877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6770" r="6770"/>
          <a:stretch>
            <a:fillRect/>
          </a:stretch>
        </p:blipFill>
        <p:spPr/>
      </p:pic>
      <p:pic>
        <p:nvPicPr>
          <p:cNvPr id="3" name="Picture Placeholder 2" descr="04001877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2102" t="11728" r="7221" b="3910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0235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673" r="4673"/>
          <a:stretch>
            <a:fillRect/>
          </a:stretch>
        </p:blipFill>
        <p:spPr/>
      </p:pic>
      <p:pic>
        <p:nvPicPr>
          <p:cNvPr id="3" name="Picture Placeholder 2" descr="0400235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3741" t="4631" b="4631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13751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309" r="4309"/>
          <a:stretch>
            <a:fillRect/>
          </a:stretch>
        </p:blipFill>
        <p:spPr/>
      </p:pic>
      <p:pic>
        <p:nvPicPr>
          <p:cNvPr id="3" name="Picture Placeholder 2" descr="04013751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0018" t="4268" r="4112" b="1639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17374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656" r="4656"/>
          <a:stretch>
            <a:fillRect/>
          </a:stretch>
        </p:blipFill>
        <p:spPr/>
      </p:pic>
      <p:pic>
        <p:nvPicPr>
          <p:cNvPr id="3" name="Picture Placeholder 2" descr="04017374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9855" t="2996" r="5677" b="3997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17455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163" r="4163"/>
          <a:stretch>
            <a:fillRect/>
          </a:stretch>
        </p:blipFill>
        <p:spPr/>
      </p:pic>
      <p:pic>
        <p:nvPicPr>
          <p:cNvPr id="3" name="Picture Placeholder 2" descr="04017455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5991" r="4145" b="1847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25628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478" r="4478"/>
          <a:stretch>
            <a:fillRect/>
          </a:stretch>
        </p:blipFill>
        <p:spPr/>
      </p:pic>
      <p:pic>
        <p:nvPicPr>
          <p:cNvPr id="3" name="Picture Placeholder 2" descr="04025628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5568" t="5785" r="6594" b="5785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26128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558" r="2558"/>
          <a:stretch>
            <a:fillRect/>
          </a:stretch>
        </p:blipFill>
        <p:spPr/>
      </p:pic>
      <p:pic>
        <p:nvPicPr>
          <p:cNvPr id="3" name="Picture Placeholder 2" descr="04026128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9770" t="6087" r="6488" b="5569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26365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808" r="4808"/>
          <a:stretch>
            <a:fillRect/>
          </a:stretch>
        </p:blipFill>
        <p:spPr/>
      </p:pic>
      <p:pic>
        <p:nvPicPr>
          <p:cNvPr id="3" name="Picture Placeholder 2" descr="04026365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9927" t="4599" r="4983" b="3181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27434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869" r="1869"/>
          <a:stretch>
            <a:fillRect/>
          </a:stretch>
        </p:blipFill>
        <p:spPr/>
      </p:pic>
      <p:pic>
        <p:nvPicPr>
          <p:cNvPr id="3" name="Picture Placeholder 2" descr="04027434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572" t="4954" r="5714" b="5913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27914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119" r="1119"/>
          <a:stretch>
            <a:fillRect/>
          </a:stretch>
        </p:blipFill>
        <p:spPr/>
      </p:pic>
      <p:pic>
        <p:nvPicPr>
          <p:cNvPr id="3" name="Picture Placeholder 2" descr="04027914_2.jpg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209" r="120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33191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629" r="3629"/>
          <a:stretch>
            <a:fillRect/>
          </a:stretch>
        </p:blipFill>
        <p:spPr/>
      </p:pic>
      <p:pic>
        <p:nvPicPr>
          <p:cNvPr id="3" name="Picture Placeholder 2" descr="04033191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0447" t="1973" b="6266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33612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250" r="2250"/>
          <a:stretch>
            <a:fillRect/>
          </a:stretch>
        </p:blipFill>
        <p:spPr/>
      </p:pic>
      <p:pic>
        <p:nvPicPr>
          <p:cNvPr id="3" name="Picture Placeholder 2" descr="04033612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898" t="6776" r="2122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43545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949" r="949"/>
          <a:stretch>
            <a:fillRect/>
          </a:stretch>
        </p:blipFill>
        <p:spPr/>
      </p:pic>
      <p:pic>
        <p:nvPicPr>
          <p:cNvPr id="3" name="Picture Placeholder 2" descr="04043545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14769" t="9075" r="4675" b="9075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5631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379" r="4379"/>
          <a:stretch>
            <a:fillRect/>
          </a:stretch>
        </p:blipFill>
        <p:spPr/>
      </p:pic>
      <p:pic>
        <p:nvPicPr>
          <p:cNvPr id="3" name="Picture Placeholder 2" descr="0405631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742" t="3439" r="3838" b="4380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59425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908" r="1908"/>
          <a:stretch>
            <a:fillRect/>
          </a:stretch>
        </p:blipFill>
        <p:spPr/>
      </p:pic>
      <p:pic>
        <p:nvPicPr>
          <p:cNvPr id="3" name="Picture Placeholder 2" descr="04059425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6133" t="1614" r="1873" b="2644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59670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070" r="4070"/>
          <a:stretch>
            <a:fillRect/>
          </a:stretch>
        </p:blipFill>
        <p:spPr/>
      </p:pic>
      <p:pic>
        <p:nvPicPr>
          <p:cNvPr id="3" name="Picture Placeholder 2" descr="04059670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739" t="4867" r="3872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64151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952" r="3952"/>
          <a:stretch>
            <a:fillRect/>
          </a:stretch>
        </p:blipFill>
        <p:spPr/>
      </p:pic>
      <p:pic>
        <p:nvPicPr>
          <p:cNvPr id="3" name="Picture Placeholder 2" descr="04064151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6149" t="4531" r="1617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64445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908" r="1908"/>
          <a:stretch>
            <a:fillRect/>
          </a:stretch>
        </p:blipFill>
        <p:spPr/>
      </p:pic>
      <p:pic>
        <p:nvPicPr>
          <p:cNvPr id="3" name="Picture Placeholder 2" descr="04064445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6086" t="3456" r="2630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81099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676" r="1676"/>
          <a:stretch>
            <a:fillRect/>
          </a:stretch>
        </p:blipFill>
        <p:spPr/>
      </p:pic>
      <p:pic>
        <p:nvPicPr>
          <p:cNvPr id="3" name="Picture Placeholder 2" descr="04081099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4545" t="2784" r="4545" b="2784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082206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408" r="3408"/>
          <a:stretch>
            <a:fillRect/>
          </a:stretch>
        </p:blipFill>
        <p:spPr/>
      </p:pic>
      <p:pic>
        <p:nvPicPr>
          <p:cNvPr id="3" name="Picture Placeholder 2" descr="04082206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824" t="3855" r="2940" b="3855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101219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77" r="277"/>
          <a:stretch>
            <a:fillRect/>
          </a:stretch>
        </p:blipFill>
        <p:spPr/>
      </p:pic>
      <p:pic>
        <p:nvPicPr>
          <p:cNvPr id="3" name="Picture Placeholder 2" descr="04101219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572" t="6347" r="5714" b="7277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102118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263" r="2263"/>
          <a:stretch>
            <a:fillRect/>
          </a:stretch>
        </p:blipFill>
        <p:spPr/>
      </p:pic>
      <p:pic>
        <p:nvPicPr>
          <p:cNvPr id="3" name="Picture Placeholder 2" descr="04102118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7509" t="2303" r="2385" b="3319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 descr="04114337_0.jpg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367" r="3367"/>
          <a:stretch>
            <a:fillRect/>
          </a:stretch>
        </p:blipFill>
        <p:spPr/>
      </p:pic>
      <p:pic>
        <p:nvPicPr>
          <p:cNvPr id="3" name="Picture Placeholder 2" descr="04114337_2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8824" t="2927" r="2940" b="2927"/>
          <a:stretch/>
        </p:blipFill>
        <p:spPr>
          <a:xfrm>
            <a:off x="6096001" y="44624"/>
            <a:ext cx="4320479" cy="6696744"/>
          </a:xfr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994FC15-B458-BADF-A453-9E2C48D991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H04-101 14 (2) </a:t>
            </a:r>
            <a:r>
              <a:rPr lang="en-US" dirty="0" err="1"/>
              <a:t>Ertmanska</a:t>
            </a:r>
            <a:r>
              <a:rPr lang="en-US" dirty="0"/>
              <a:t> K. Community supported agriculture (CSA) as a form of sustainable consumption [</a:t>
            </a:r>
            <a:r>
              <a:rPr lang="ru-RU" dirty="0"/>
              <a:t>Распространение в Польше партнерских отношений между покупателями и фермерами в форме прямых поставок с.-х. продукции потребителям на условиях ее предварительной оплаты] </a:t>
            </a:r>
            <a:r>
              <a:rPr lang="en-US" dirty="0"/>
              <a:t>Acta </a:t>
            </a:r>
            <a:r>
              <a:rPr lang="en-US" dirty="0" err="1"/>
              <a:t>scientiarum</a:t>
            </a:r>
            <a:r>
              <a:rPr lang="en-US" dirty="0"/>
              <a:t> </a:t>
            </a:r>
            <a:r>
              <a:rPr lang="en-US" dirty="0" err="1"/>
              <a:t>Polonorum</a:t>
            </a:r>
            <a:r>
              <a:rPr lang="en-US" dirty="0"/>
              <a:t>: </a:t>
            </a:r>
            <a:r>
              <a:rPr lang="en-US" dirty="0" err="1"/>
              <a:t>Oeconomia</a:t>
            </a:r>
            <a:r>
              <a:rPr lang="en-US" dirty="0"/>
              <a:t>. Warszawa, 2015; 14 (2). - P. 51-59</a:t>
            </a:r>
          </a:p>
          <a:p>
            <a:r>
              <a:rPr lang="en-US" dirty="0"/>
              <a:t>H04-101 14 (3) </a:t>
            </a:r>
            <a:r>
              <a:rPr lang="en-US" dirty="0" err="1"/>
              <a:t>Biernat-Jarka</a:t>
            </a:r>
            <a:r>
              <a:rPr lang="en-US" dirty="0"/>
              <a:t> A.; </a:t>
            </a:r>
            <a:r>
              <a:rPr lang="en-US" dirty="0" err="1"/>
              <a:t>Tuka</a:t>
            </a:r>
            <a:r>
              <a:rPr lang="en-US" dirty="0"/>
              <a:t> P. Food self-supply and income of rural households [</a:t>
            </a:r>
            <a:r>
              <a:rPr lang="ru-RU" dirty="0"/>
              <a:t>Факторы, влияющие на самообеспечение продуктами питания жителей в сельских районах </a:t>
            </a:r>
            <a:r>
              <a:rPr lang="ru-RU" dirty="0" err="1"/>
              <a:t>Мозавецкого</a:t>
            </a:r>
            <a:r>
              <a:rPr lang="ru-RU" dirty="0"/>
              <a:t> воев. Польши] </a:t>
            </a:r>
            <a:r>
              <a:rPr lang="en-US" dirty="0"/>
              <a:t>Acta </a:t>
            </a:r>
            <a:r>
              <a:rPr lang="en-US" dirty="0" err="1"/>
              <a:t>scientiarum</a:t>
            </a:r>
            <a:r>
              <a:rPr lang="en-US" dirty="0"/>
              <a:t> </a:t>
            </a:r>
            <a:r>
              <a:rPr lang="en-US" dirty="0" err="1"/>
              <a:t>Polonorum</a:t>
            </a:r>
            <a:r>
              <a:rPr lang="en-US" dirty="0"/>
              <a:t>: </a:t>
            </a:r>
            <a:r>
              <a:rPr lang="en-US" dirty="0" err="1"/>
              <a:t>Oeconomia</a:t>
            </a:r>
            <a:r>
              <a:rPr lang="en-US" dirty="0"/>
              <a:t>. Warszawa, 2015; 14 (3). - P. 5-14</a:t>
            </a:r>
          </a:p>
          <a:p>
            <a:r>
              <a:rPr lang="en-US" dirty="0"/>
              <a:t>H93-686 vol.64 N 2 </a:t>
            </a:r>
            <a:r>
              <a:rPr lang="en-US" dirty="0" err="1"/>
              <a:t>Salau</a:t>
            </a:r>
            <a:r>
              <a:rPr lang="en-US" dirty="0"/>
              <a:t> S.A.; </a:t>
            </a:r>
            <a:r>
              <a:rPr lang="en-US" dirty="0" err="1"/>
              <a:t>Aliu</a:t>
            </a:r>
            <a:r>
              <a:rPr lang="en-US" dirty="0"/>
              <a:t> R.O.; </a:t>
            </a:r>
            <a:r>
              <a:rPr lang="en-US" dirty="0" err="1"/>
              <a:t>Nofiu</a:t>
            </a:r>
            <a:r>
              <a:rPr lang="en-US" dirty="0"/>
              <a:t> N.B. The effect of sustainable land management technologies on farming household food security in </a:t>
            </a:r>
            <a:r>
              <a:rPr lang="en-US" dirty="0" err="1"/>
              <a:t>Kwara</a:t>
            </a:r>
            <a:r>
              <a:rPr lang="en-US" dirty="0"/>
              <a:t> state, Nigeria [</a:t>
            </a:r>
            <a:r>
              <a:rPr lang="ru-RU" dirty="0"/>
              <a:t>Влияние применения технологий устойчивого землепользования на продовольственную безопасность семейных фермерских хозяйств в шт. </a:t>
            </a:r>
            <a:r>
              <a:rPr lang="ru-RU" dirty="0" err="1"/>
              <a:t>Квара</a:t>
            </a:r>
            <a:r>
              <a:rPr lang="ru-RU" dirty="0"/>
              <a:t>, Нигерия] </a:t>
            </a:r>
            <a:r>
              <a:rPr lang="en-US" dirty="0"/>
              <a:t>J. of </a:t>
            </a:r>
            <a:r>
              <a:rPr lang="en-US" dirty="0" err="1"/>
              <a:t>agr</a:t>
            </a:r>
            <a:r>
              <a:rPr lang="en-US" dirty="0"/>
              <a:t>. science / Univ. of Belgrade, </a:t>
            </a:r>
            <a:r>
              <a:rPr lang="en-US" dirty="0" err="1"/>
              <a:t>Fac.of</a:t>
            </a:r>
            <a:r>
              <a:rPr lang="en-US" dirty="0"/>
              <a:t> agriculture. - Belgrade, 2019; vol.64 N 2. - P. 203-214</a:t>
            </a:r>
          </a:p>
          <a:p>
            <a:r>
              <a:rPr lang="en-US" dirty="0"/>
              <a:t>http://eapk.org.ua (http://eapk.org.ua) </a:t>
            </a:r>
            <a:r>
              <a:rPr lang="ru-RU" dirty="0" err="1"/>
              <a:t>Могильний</a:t>
            </a:r>
            <a:r>
              <a:rPr lang="ru-RU" dirty="0"/>
              <a:t> О.М.; Козак М.</a:t>
            </a:r>
            <a:r>
              <a:rPr lang="en-US" dirty="0"/>
              <a:t>I. </a:t>
            </a:r>
            <a:r>
              <a:rPr lang="ru-RU" dirty="0" err="1"/>
              <a:t>Сировинна</a:t>
            </a:r>
            <a:r>
              <a:rPr lang="ru-RU" dirty="0"/>
              <a:t> ор</a:t>
            </a:r>
            <a:r>
              <a:rPr lang="en-US" dirty="0" err="1"/>
              <a:t>i</a:t>
            </a:r>
            <a:r>
              <a:rPr lang="ru-RU" dirty="0" err="1"/>
              <a:t>ентац</a:t>
            </a:r>
            <a:r>
              <a:rPr lang="en-US" dirty="0" err="1"/>
              <a:t>i</a:t>
            </a:r>
            <a:r>
              <a:rPr lang="ru-RU" dirty="0"/>
              <a:t>я аграрного сектору та </a:t>
            </a:r>
            <a:r>
              <a:rPr lang="en-US" dirty="0"/>
              <a:t>ii </a:t>
            </a:r>
            <a:r>
              <a:rPr lang="ru-RU" dirty="0" err="1"/>
              <a:t>соц</a:t>
            </a:r>
            <a:r>
              <a:rPr lang="en-US" dirty="0" err="1"/>
              <a:t>i</a:t>
            </a:r>
            <a:r>
              <a:rPr lang="ru-RU" dirty="0" err="1"/>
              <a:t>ально-економ</a:t>
            </a:r>
            <a:r>
              <a:rPr lang="en-US" dirty="0" err="1"/>
              <a:t>i</a:t>
            </a:r>
            <a:r>
              <a:rPr lang="ru-RU" dirty="0" err="1"/>
              <a:t>чн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насл</a:t>
            </a:r>
            <a:r>
              <a:rPr lang="en-US" dirty="0" err="1"/>
              <a:t>i</a:t>
            </a:r>
            <a:r>
              <a:rPr lang="ru-RU" dirty="0" err="1"/>
              <a:t>дки</a:t>
            </a:r>
            <a:r>
              <a:rPr lang="ru-RU" dirty="0"/>
              <a:t> для Укра</a:t>
            </a:r>
            <a:r>
              <a:rPr lang="en-US" dirty="0" err="1"/>
              <a:t>i</a:t>
            </a:r>
            <a:r>
              <a:rPr lang="ru-RU" dirty="0"/>
              <a:t>ни [Влияние сырьевой ориентации аграрного сектора на социально-экономическое развитие сельских районов Украины] </a:t>
            </a:r>
            <a:r>
              <a:rPr lang="en-US" dirty="0"/>
              <a:t>The economy of the AIC, 2021; N 3. - </a:t>
            </a:r>
            <a:r>
              <a:rPr lang="ru-RU" dirty="0"/>
              <a:t>С. 19-32</a:t>
            </a:r>
          </a:p>
          <a:p>
            <a:r>
              <a:rPr lang="en-US" dirty="0"/>
              <a:t>http://managementjournal.usamv.ro/index.php/scientific-papers/ past-issues (http://managementjournal.usamv.ro/index.php/scientific-papers/p </a:t>
            </a:r>
            <a:r>
              <a:rPr lang="en-US" dirty="0" err="1"/>
              <a:t>ast</a:t>
            </a:r>
            <a:r>
              <a:rPr lang="en-US" dirty="0"/>
              <a:t>-issues) </a:t>
            </a:r>
            <a:r>
              <a:rPr lang="en-US" dirty="0" err="1"/>
              <a:t>Lozynska</a:t>
            </a:r>
            <a:r>
              <a:rPr lang="en-US" dirty="0"/>
              <a:t> I.; </a:t>
            </a:r>
            <a:r>
              <a:rPr lang="en-US" dirty="0" err="1"/>
              <a:t>Skrypnyk</a:t>
            </a:r>
            <a:r>
              <a:rPr lang="en-US" dirty="0"/>
              <a:t> O.; </a:t>
            </a:r>
            <a:r>
              <a:rPr lang="en-US" dirty="0" err="1"/>
              <a:t>Skrypnyk</a:t>
            </a:r>
            <a:r>
              <a:rPr lang="en-US" dirty="0"/>
              <a:t> D. Study Regarding Using Solar Energy for </a:t>
            </a:r>
            <a:r>
              <a:rPr lang="en-US" dirty="0" err="1"/>
              <a:t>Household`S</a:t>
            </a:r>
            <a:r>
              <a:rPr lang="en-US" dirty="0"/>
              <a:t> Sufficiency and Rural Communities Development in Ukraine [</a:t>
            </a:r>
            <a:r>
              <a:rPr lang="ru-RU" dirty="0"/>
              <a:t>Изучение готовности владельцев сельских домохозяйств на Украине использовать солнечные батареи] </a:t>
            </a:r>
            <a:r>
              <a:rPr lang="en-US" dirty="0"/>
              <a:t>Scientific Papers. Series "Management, Economic Engineering in Agriculture and Rural Development", 2021; Vol.21, N 1. - P. 471-478</a:t>
            </a:r>
          </a:p>
          <a:p>
            <a:r>
              <a:rPr lang="en-US" dirty="0"/>
              <a:t>http://managementjournal.usamv.ro/index.php/scientific-papers/ past-issues (http://managementjournal.usamv.ro/index.php/scientific-papers/p </a:t>
            </a:r>
            <a:r>
              <a:rPr lang="en-US" dirty="0" err="1"/>
              <a:t>ast</a:t>
            </a:r>
            <a:r>
              <a:rPr lang="en-US" dirty="0"/>
              <a:t>-issues) </a:t>
            </a:r>
            <a:r>
              <a:rPr lang="en-US" dirty="0" err="1"/>
              <a:t>Antofie</a:t>
            </a:r>
            <a:r>
              <a:rPr lang="en-US" dirty="0"/>
              <a:t> M.-M. Defining Indicators for Investigating Traditional Home-Gardens in Romania [</a:t>
            </a:r>
            <a:r>
              <a:rPr lang="ru-RU" dirty="0"/>
              <a:t>Значение традиционных приусадебных участков в </a:t>
            </a:r>
            <a:r>
              <a:rPr lang="ru-RU" dirty="0" err="1"/>
              <a:t>жудеце</a:t>
            </a:r>
            <a:r>
              <a:rPr lang="ru-RU" dirty="0"/>
              <a:t> </a:t>
            </a:r>
            <a:r>
              <a:rPr lang="ru-RU" dirty="0" err="1"/>
              <a:t>Сибиу</a:t>
            </a:r>
            <a:r>
              <a:rPr lang="ru-RU" dirty="0"/>
              <a:t>, Румыния, для обеспечения продовольственной безопасности] </a:t>
            </a:r>
            <a:r>
              <a:rPr lang="en-US" dirty="0"/>
              <a:t>Scientific Papers. Series "Management, Economic Engineering in Agriculture and Rural Development", 2020; Vol.20, N 4. - P. 31-38</a:t>
            </a:r>
          </a:p>
          <a:p>
            <a:r>
              <a:rPr lang="en-US" dirty="0"/>
              <a:t>http://managementjournal.usamv.ro/index.php/scientific-papers/ past-issues (http://managementjournal.usamv.ro/index.php/scientific-papers/p </a:t>
            </a:r>
            <a:r>
              <a:rPr lang="en-US" dirty="0" err="1"/>
              <a:t>ast</a:t>
            </a:r>
            <a:r>
              <a:rPr lang="en-US" dirty="0"/>
              <a:t>-issues) </a:t>
            </a:r>
            <a:r>
              <a:rPr lang="en-US" dirty="0" err="1"/>
              <a:t>Dimova</a:t>
            </a:r>
            <a:r>
              <a:rPr lang="en-US" dirty="0"/>
              <a:t> D. Mathematical Models Describing the Dynamics in Average Prices and Purchased Quantities of Fresh Fruits [</a:t>
            </a:r>
            <a:r>
              <a:rPr lang="ru-RU" dirty="0"/>
              <a:t>Математические модели, описывающие динамику средних цен и объемов покупок свежих плодов в домохозяйствах. (Болгария)] </a:t>
            </a:r>
            <a:r>
              <a:rPr lang="en-US" dirty="0"/>
              <a:t>Scientific Papers. Series "Management, Economic Engineering in Agriculture and Rural Development", 2021; Vol.21, N 2. - P. 237-242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4454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9D19F052-D974-4454-8059-E67D80C6FB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https://docs.lib.purdue.edu/jafe/allissues.html (https://docs.lib.purdue.edu/jafe/all_issues.html) Worthy S.L.; Mountain T.; Chatterjee S.; Johnson C.; Kiss E.; O'Neill B.; </a:t>
            </a:r>
            <a:r>
              <a:rPr lang="en-US" dirty="0" err="1"/>
              <a:t>Saboe</a:t>
            </a:r>
            <a:r>
              <a:rPr lang="en-US" dirty="0"/>
              <a:t>-Wounded Head L.; Gutter M.S. Differences in the Determinants of Retirement Preparation between Farm and Nonfarm Households [</a:t>
            </a:r>
            <a:r>
              <a:rPr lang="ru-RU" dirty="0"/>
              <a:t>Различия в подготовке к пенсии членов фермерских и нефермерских домохозяйств. (США)] </a:t>
            </a:r>
            <a:r>
              <a:rPr lang="en-US" dirty="0"/>
              <a:t>The Journal of Applied Farm Economics (JAFE), 2020; Vol.3, N 2. - P. 42-58</a:t>
            </a:r>
          </a:p>
          <a:p>
            <a:r>
              <a:rPr lang="en-US" dirty="0"/>
              <a:t>https://econpapers.repec.org/article/blacanjag/ (https://econpapers.repec.org/article/blacanjag/) Lusk J.L.; Ellison B. Economics of household food waste [</a:t>
            </a:r>
            <a:r>
              <a:rPr lang="ru-RU" dirty="0"/>
              <a:t>Пути сокращения пищевых отходов в домохозяйствах. (США)] </a:t>
            </a:r>
            <a:r>
              <a:rPr lang="en-US" dirty="0"/>
              <a:t>Canadian Journal of Agricultural Economics, 2020; Vol.68, N 4. - P. 379-386</a:t>
            </a:r>
          </a:p>
          <a:p>
            <a:r>
              <a:rPr lang="en-US" dirty="0"/>
              <a:t>https://econpapers.repec.org/article/blajageco/ (https://econpapers.repec.org/article/blajageco/) Warr P.; </a:t>
            </a:r>
            <a:r>
              <a:rPr lang="en-US" dirty="0" err="1"/>
              <a:t>Suphannachart</a:t>
            </a:r>
            <a:r>
              <a:rPr lang="en-US" dirty="0"/>
              <a:t> W. Agricultural Productivity Growth and Poverty Reduction: Evidence from Thailand [</a:t>
            </a:r>
            <a:r>
              <a:rPr lang="ru-RU" dirty="0"/>
              <a:t>Рост производительности труда в сельском хозяйстве и сокращение бедности в Таиланде. (Австралия)] </a:t>
            </a:r>
            <a:r>
              <a:rPr lang="en-US" dirty="0"/>
              <a:t>Journal of Agricultural Economics, 2021; Vol.72, N 2. - P. 525-546</a:t>
            </a:r>
          </a:p>
          <a:p>
            <a:r>
              <a:rPr lang="en-US" dirty="0"/>
              <a:t>https://econpapers.repec.org/article/blajageco/ (https://econpapers.repec.org/article/blajageco/) Marino M.; </a:t>
            </a:r>
            <a:r>
              <a:rPr lang="en-US" dirty="0" err="1"/>
              <a:t>Rocchi</a:t>
            </a:r>
            <a:r>
              <a:rPr lang="en-US" dirty="0"/>
              <a:t> B.; </a:t>
            </a:r>
            <a:r>
              <a:rPr lang="en-US" dirty="0" err="1"/>
              <a:t>Severini</a:t>
            </a:r>
            <a:r>
              <a:rPr lang="en-US" dirty="0"/>
              <a:t> S. Conditional Income Disparity between Farm and Non-farm Households in the European Union: A Longitudinal Analysis [</a:t>
            </a:r>
            <a:r>
              <a:rPr lang="ru-RU" dirty="0"/>
              <a:t>Разрыв в доходах между фермерскими и нефермерскими домохозяйствами в ЕС: анализ в различные временные периоды. (Испания. Италия)] </a:t>
            </a:r>
            <a:r>
              <a:rPr lang="en-US" dirty="0"/>
              <a:t>Journal of Agricultural Economics, 2021; Vol.72, N 2. - P. 589-606</a:t>
            </a:r>
          </a:p>
          <a:p>
            <a:r>
              <a:rPr lang="en-US" dirty="0"/>
              <a:t>https://econpapers.repec.org/article/oupajagec/ (https://econpapers.repec.org/article/oupajagec/) Baylis K.; Fan L.; Nogueira L. Agricultural Market Liberalization and Household Food Security in Rural China [</a:t>
            </a:r>
            <a:r>
              <a:rPr lang="ru-RU" dirty="0"/>
              <a:t>Либерализация с.-х. рынка и продовольственная безопасность домашних хозяйств в сельских районах Китая. (США)] </a:t>
            </a:r>
            <a:r>
              <a:rPr lang="en-US" dirty="0"/>
              <a:t>American Journal of Agricultural Economics, 2019; Vol.101, N 1. - P. 250-269</a:t>
            </a:r>
          </a:p>
          <a:p>
            <a:r>
              <a:rPr lang="en-US" dirty="0"/>
              <a:t>https://econpapers.repec.org/article/oupajagec/ (https://econpapers.repec.org/article/oupajagec/) Janzen S.; Carter M.R. After the Drought: The Impact of Microinsurance on Consumption Smoothing and Asset Protection [</a:t>
            </a:r>
            <a:r>
              <a:rPr lang="ru-RU" dirty="0"/>
              <a:t>Влияние </a:t>
            </a:r>
            <a:r>
              <a:rPr lang="ru-RU" dirty="0" err="1"/>
              <a:t>микрострахования</a:t>
            </a:r>
            <a:r>
              <a:rPr lang="ru-RU" dirty="0"/>
              <a:t> с.-х. культур от засухи на продовольственную безопасность фермерских домохозяйств и сохранение активов в странах Африканского рога. (США)] </a:t>
            </a:r>
            <a:r>
              <a:rPr lang="en-US" dirty="0"/>
              <a:t>American Journal of Agricultural Economics, 2019; Vol.101, N 3. - P. 651-671</a:t>
            </a:r>
          </a:p>
          <a:p>
            <a:r>
              <a:rPr lang="en-US" dirty="0"/>
              <a:t>https://ejournals.vdu.lt/index.php/mtsrbid/issue/archive (https://ejournals.vdu.lt/index.php/mtsrbid/issue/archive) </a:t>
            </a:r>
            <a:r>
              <a:rPr lang="en-US" dirty="0" err="1"/>
              <a:t>Kotykova</a:t>
            </a:r>
            <a:r>
              <a:rPr lang="en-US" dirty="0"/>
              <a:t> O.; Babych M.; </a:t>
            </a:r>
            <a:r>
              <a:rPr lang="en-US" dirty="0" err="1"/>
              <a:t>Yahodzinska</a:t>
            </a:r>
            <a:r>
              <a:rPr lang="en-US" dirty="0"/>
              <a:t> A. Forming the system of the food security criteria in accordance with the measurements of the SDGs-2030 [</a:t>
            </a:r>
            <a:r>
              <a:rPr lang="ru-RU" dirty="0"/>
              <a:t>Формирование системы критериев продовольственной безопасности в соответствии с Целями в области устойчивого развития в ЕС до 2030 г. (Украина)] </a:t>
            </a:r>
            <a:r>
              <a:rPr lang="en-US" dirty="0"/>
              <a:t>Management Theory and Studies for Rural Business and Infrastructure Development, 2020; Vol.42,N 3. - P. 399-408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2703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7C689E43-08E7-F109-6E86-65CF24A2BA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https://www.agriculturejournals.cz/web/agricecon/ (https://www.agriculturejournals.cz/web/agricecon/) </a:t>
            </a:r>
            <a:r>
              <a:rPr lang="en-US" dirty="0" err="1"/>
              <a:t>Antosova</a:t>
            </a:r>
            <a:r>
              <a:rPr lang="en-US" dirty="0"/>
              <a:t> I.; </a:t>
            </a:r>
            <a:r>
              <a:rPr lang="en-US" dirty="0" err="1"/>
              <a:t>Hazuchova</a:t>
            </a:r>
            <a:r>
              <a:rPr lang="en-US" dirty="0"/>
              <a:t> N.; </a:t>
            </a:r>
            <a:r>
              <a:rPr lang="en-US" dirty="0" err="1"/>
              <a:t>Stavkova</a:t>
            </a:r>
            <a:r>
              <a:rPr lang="en-US" dirty="0"/>
              <a:t> J. Income situation of agricultural households of EU countries [</a:t>
            </a:r>
            <a:r>
              <a:rPr lang="ru-RU" dirty="0"/>
              <a:t>Ситуация с доходами сельских домохозяйств в странах ЕС. (Чехия)] </a:t>
            </a:r>
            <a:r>
              <a:rPr lang="en-US" dirty="0"/>
              <a:t>Agricultural Economics, 2021; Vol.67,N 4. - P. 121-128</a:t>
            </a:r>
          </a:p>
          <a:p>
            <a:r>
              <a:rPr lang="en-US" dirty="0"/>
              <a:t>https://www.gjae-online.de/past-issues/ (https://www.gjae-online.de/past-issues/) </a:t>
            </a:r>
            <a:r>
              <a:rPr lang="en-US" dirty="0" err="1"/>
              <a:t>Peltner</a:t>
            </a:r>
            <a:r>
              <a:rPr lang="en-US" dirty="0"/>
              <a:t> J.; Thiele S. Elasticities of Food Demand in Germany - A Demand System Analysis Using Disaggregated Household Scanner Data [</a:t>
            </a:r>
            <a:r>
              <a:rPr lang="ru-RU" dirty="0"/>
              <a:t>Анализ эластичности спроса на продукты питания в ФРГ с использованием дезагрегированных данных домашних хозяйств] </a:t>
            </a:r>
            <a:r>
              <a:rPr lang="en-US" dirty="0"/>
              <a:t>German Journal of Agricultural Economics (GJAE), 2021; Vol.70,N 1. - P. 49-62 </a:t>
            </a:r>
          </a:p>
          <a:p>
            <a:r>
              <a:rPr lang="en-US" dirty="0"/>
              <a:t>https://www.jstage.jst.go.jp/browse/jjae/list/-char/en (https://www.jstage.jst.go.jp/browse/jjae/list/-char/en) Wang C.; Fuyuki K Determinants of Livelihood Diversification Strategies in Rural China: A Comparative Analysis [</a:t>
            </a:r>
            <a:r>
              <a:rPr lang="ru-RU" dirty="0"/>
              <a:t>Стратегия диверсификации доходов домохозяйств в сельских районах Китая. (Япония)] </a:t>
            </a:r>
            <a:r>
              <a:rPr lang="en-US" dirty="0"/>
              <a:t>Japanese Journal of Agricultural Economics (JJAE), 2020; Vol.22. - P. 83-88</a:t>
            </a:r>
          </a:p>
          <a:p>
            <a:r>
              <a:rPr lang="en-US" dirty="0"/>
              <a:t>https://www.sciencedirect.com/journal/journal-of-rural-studies /issues (https://www.sciencedirect.com/journal/journal-of-rural-studies/ issues) Pritchard B.; </a:t>
            </a:r>
            <a:r>
              <a:rPr lang="en-US" dirty="0" err="1"/>
              <a:t>Rammohan</a:t>
            </a:r>
            <a:r>
              <a:rPr lang="en-US" dirty="0"/>
              <a:t> A.; </a:t>
            </a:r>
            <a:r>
              <a:rPr lang="en-US" dirty="0" err="1"/>
              <a:t>Vicol</a:t>
            </a:r>
            <a:r>
              <a:rPr lang="en-US" dirty="0"/>
              <a:t> M. The importance of non-farm livelihoods for household food security and dietary diversity in rural Myanmar [</a:t>
            </a:r>
            <a:r>
              <a:rPr lang="ru-RU" dirty="0"/>
              <a:t>Роль несельскохозяйственной деятельности фермеров в обеспечении сбалансированного рациона питания и продовольственной безопасности их семей в сельских районах Мьянмы. (Австралия. Нидерланды)]  </a:t>
            </a:r>
            <a:r>
              <a:rPr lang="en-US" dirty="0"/>
              <a:t>Journal of Rural Studies, 2019; Vol.67. - P. 89-100</a:t>
            </a:r>
          </a:p>
          <a:p>
            <a:r>
              <a:rPr lang="en-US" dirty="0"/>
              <a:t>E20-00045 </a:t>
            </a:r>
            <a:r>
              <a:rPr lang="ru-RU" dirty="0"/>
              <a:t>Продовольственная и сельскохозяйственная организация Объединенных Наций. Рим Положение дел на рынках сельскохозяйственной продукции, 2020. Сельскохозяйственные рынки и устойчивое развитие: глобальные производственно-сбытовые цепочки, мелкие фермеры и цифровые инновации [Положение дел на рынках с.-х. продукции в странах мира. (ФАО)] [Электронный ресурс] / Продовольственная и сельскохозяйственная организация Объединенных Наций Рим: ФАО, 2020. - 1 электрон. опт. диск (</a:t>
            </a:r>
            <a:r>
              <a:rPr lang="en-US" dirty="0"/>
              <a:t>CD-ROM); 12 </a:t>
            </a:r>
            <a:r>
              <a:rPr lang="ru-RU" dirty="0"/>
              <a:t>см</a:t>
            </a:r>
          </a:p>
          <a:p>
            <a:r>
              <a:rPr lang="ru-RU" dirty="0"/>
              <a:t>П 1434 2015 6 Садыков Р.М Роль личных подсобных хозяйств в формировании продовольственного рынка региона [На примере Башкортостана] </a:t>
            </a:r>
            <a:r>
              <a:rPr lang="ru-RU" dirty="0" err="1"/>
              <a:t>АПК:экономика,упр</a:t>
            </a:r>
            <a:r>
              <a:rPr lang="ru-RU" dirty="0"/>
              <a:t>., 2015; </a:t>
            </a:r>
            <a:r>
              <a:rPr lang="en-US" dirty="0"/>
              <a:t>N 6. - </a:t>
            </a:r>
            <a:r>
              <a:rPr lang="ru-RU" dirty="0"/>
              <a:t>С. 53-60</a:t>
            </a:r>
          </a:p>
          <a:p>
            <a:r>
              <a:rPr lang="ru-RU" dirty="0"/>
              <a:t>П 1434 2018 11 Гриценко Г.М; Вернигор Н.Ф.; Миненко А.В.; Апалькова О.П. Роль инфраструктуры государственной поддержки в развитии малого сельского предпринимательства Алтайского края </a:t>
            </a:r>
            <a:r>
              <a:rPr lang="ru-RU" dirty="0" err="1"/>
              <a:t>АПК:экономика,упр</a:t>
            </a:r>
            <a:r>
              <a:rPr lang="ru-RU" dirty="0"/>
              <a:t>., 2018; </a:t>
            </a:r>
            <a:r>
              <a:rPr lang="en-US" dirty="0"/>
              <a:t>N 11. - </a:t>
            </a:r>
            <a:r>
              <a:rPr lang="ru-RU" dirty="0"/>
              <a:t>С. 58-67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4483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215C044C-C355-4F69-19FD-081CFEC835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 1434 2019 10 </a:t>
            </a:r>
            <a:r>
              <a:rPr lang="ru-RU" dirty="0" err="1"/>
              <a:t>Акимбекова</a:t>
            </a:r>
            <a:r>
              <a:rPr lang="ru-RU" dirty="0"/>
              <a:t> Ч.У. Трудовые ресурсы села в условиях цифровизации экономики Казахстана  </a:t>
            </a:r>
            <a:r>
              <a:rPr lang="ru-RU" dirty="0" err="1"/>
              <a:t>АПК:экономика,упр</a:t>
            </a:r>
            <a:r>
              <a:rPr lang="ru-RU" dirty="0"/>
              <a:t>., 2019; N 10. - С. 87-95</a:t>
            </a:r>
          </a:p>
          <a:p>
            <a:r>
              <a:rPr lang="ru-RU" dirty="0"/>
              <a:t>П 1434 2019 7  Белова Т.Н. Ситуация на российском рынке фруктов в контексте импортозамещения </a:t>
            </a:r>
            <a:r>
              <a:rPr lang="ru-RU" dirty="0" err="1"/>
              <a:t>АПК:экономика,упр</a:t>
            </a:r>
            <a:r>
              <a:rPr lang="ru-RU" dirty="0"/>
              <a:t>., 2019; N 7. - С. 62-76</a:t>
            </a:r>
          </a:p>
          <a:p>
            <a:r>
              <a:rPr lang="ru-RU" dirty="0"/>
              <a:t>П 1434 2019 9  Колесников А.В. Оценка покупательной способности населения [Динамика потребления основных продуктов питания сельскими домохозяйствами] </a:t>
            </a:r>
            <a:r>
              <a:rPr lang="ru-RU" dirty="0" err="1"/>
              <a:t>АПК:экономика,упр</a:t>
            </a:r>
            <a:r>
              <a:rPr lang="ru-RU" dirty="0"/>
              <a:t>., 2019; N 9. - С. 73-84</a:t>
            </a:r>
          </a:p>
          <a:p>
            <a:r>
              <a:rPr lang="ru-RU" dirty="0"/>
              <a:t>П 1434 2020 7 </a:t>
            </a:r>
            <a:r>
              <a:rPr lang="ru-RU" dirty="0" err="1"/>
              <a:t>Ушачев</a:t>
            </a:r>
            <a:r>
              <a:rPr lang="ru-RU" dirty="0"/>
              <a:t> И.Г.; Жуков Н.И. Теоретико-методологические аспекты стратегического управления сельскохозяйственным производством: пределы рынка, </a:t>
            </a:r>
            <a:r>
              <a:rPr lang="ru-RU" dirty="0" err="1"/>
              <a:t>астной</a:t>
            </a:r>
            <a:r>
              <a:rPr lang="ru-RU" dirty="0"/>
              <a:t> собственности, крупного производства </a:t>
            </a:r>
            <a:r>
              <a:rPr lang="ru-RU" dirty="0" err="1"/>
              <a:t>АПК:экономика,упр</a:t>
            </a:r>
            <a:r>
              <a:rPr lang="ru-RU" dirty="0"/>
              <a:t>., 2020; N 7. - С. 4-19</a:t>
            </a:r>
          </a:p>
          <a:p>
            <a:r>
              <a:rPr lang="ru-RU" dirty="0"/>
              <a:t>П 1770Б 2014 N 3 Рахаев Б.М.; Газаева М.Ш.; Рахаев Х.М. Статистическое описание причин локальной неустойчивости в экономике </a:t>
            </a:r>
            <a:r>
              <a:rPr lang="ru-RU" dirty="0" err="1"/>
              <a:t>Изв</a:t>
            </a:r>
            <a:r>
              <a:rPr lang="ru-RU" dirty="0"/>
              <a:t>. </a:t>
            </a:r>
            <a:r>
              <a:rPr lang="ru-RU" dirty="0" err="1"/>
              <a:t>Кабард</a:t>
            </a:r>
            <a:r>
              <a:rPr lang="ru-RU" dirty="0"/>
              <a:t>.-Балкар. гос. </a:t>
            </a:r>
            <a:r>
              <a:rPr lang="ru-RU" dirty="0" err="1"/>
              <a:t>аграр</a:t>
            </a:r>
            <a:r>
              <a:rPr lang="ru-RU" dirty="0"/>
              <a:t>. ун-та им. В. М. </a:t>
            </a:r>
            <a:r>
              <a:rPr lang="ru-RU" dirty="0" err="1"/>
              <a:t>Кокова</a:t>
            </a:r>
            <a:r>
              <a:rPr lang="ru-RU" dirty="0"/>
              <a:t>, 2014; 2014 N 3. - С. 105-114</a:t>
            </a:r>
          </a:p>
          <a:p>
            <a:r>
              <a:rPr lang="ru-RU" dirty="0"/>
              <a:t>П 1846 2019 11 Шарипов С.А.; Якушкин Н.М.; Харисов Г.А. Тенденции развития предпринимательства и взаимодействия различных форм аграрного бизнеса в Республике Татарстан Экономика с.-</a:t>
            </a:r>
            <a:r>
              <a:rPr lang="ru-RU" dirty="0" err="1"/>
              <a:t>х.и</a:t>
            </a:r>
            <a:r>
              <a:rPr lang="ru-RU" dirty="0"/>
              <a:t> перерабатывающих предприятий, 2019; N 11. - С. 64-70</a:t>
            </a:r>
          </a:p>
          <a:p>
            <a:r>
              <a:rPr lang="ru-RU" dirty="0"/>
              <a:t>П 1846 2019 8 </a:t>
            </a:r>
            <a:r>
              <a:rPr lang="ru-RU" dirty="0" err="1"/>
              <a:t>Папцов</a:t>
            </a:r>
            <a:r>
              <a:rPr lang="ru-RU" dirty="0"/>
              <a:t> А.Г.; </a:t>
            </a:r>
            <a:r>
              <a:rPr lang="ru-RU" dirty="0" err="1"/>
              <a:t>Шеламова</a:t>
            </a:r>
            <a:r>
              <a:rPr lang="ru-RU" dirty="0"/>
              <a:t> Н.А. Диверсификация сельской экономики: значение, выгоды и риски Экономика с.-</a:t>
            </a:r>
            <a:r>
              <a:rPr lang="ru-RU" dirty="0" err="1"/>
              <a:t>х.и</a:t>
            </a:r>
            <a:r>
              <a:rPr lang="ru-RU" dirty="0"/>
              <a:t> перерабатывающих предприятий, 2019; N 8. - С. 2-6</a:t>
            </a:r>
          </a:p>
          <a:p>
            <a:r>
              <a:rPr lang="ru-RU" dirty="0"/>
              <a:t>П 1846 2020 1 Егоров В.Г.; </a:t>
            </a:r>
            <a:r>
              <a:rPr lang="ru-RU" dirty="0" err="1"/>
              <a:t>Шавина</a:t>
            </a:r>
            <a:r>
              <a:rPr lang="ru-RU" dirty="0"/>
              <a:t> Е.В.; </a:t>
            </a:r>
            <a:r>
              <a:rPr lang="ru-RU" dirty="0" err="1"/>
              <a:t>Иншков</a:t>
            </a:r>
            <a:r>
              <a:rPr lang="ru-RU" dirty="0"/>
              <a:t> А.А. Крупные и малые формы организации сельскохозяйственной экономики: соотношение и функциональные пределы Экономика с.-</a:t>
            </a:r>
            <a:r>
              <a:rPr lang="ru-RU" dirty="0" err="1"/>
              <a:t>х.и</a:t>
            </a:r>
            <a:r>
              <a:rPr lang="ru-RU" dirty="0"/>
              <a:t> перерабатывающих предприятий, 2020; N 1. - С. 63-70</a:t>
            </a:r>
          </a:p>
          <a:p>
            <a:r>
              <a:rPr lang="ru-RU" dirty="0"/>
              <a:t>П 1846 2022 6 </a:t>
            </a:r>
            <a:r>
              <a:rPr lang="ru-RU" dirty="0" err="1"/>
              <a:t>Гатаулина</a:t>
            </a:r>
            <a:r>
              <a:rPr lang="ru-RU" dirty="0"/>
              <a:t> Е.А.; Шишкина Е.А. Сельский несельскохозяйственный малый и средний бизнес как часть локальной сельской экономики Тамбовской области Экономика с.-</a:t>
            </a:r>
            <a:r>
              <a:rPr lang="ru-RU" dirty="0" err="1"/>
              <a:t>х.и</a:t>
            </a:r>
            <a:r>
              <a:rPr lang="ru-RU" dirty="0"/>
              <a:t> перерабатывающих предприятий, 2022; N 6. - С. 41-46</a:t>
            </a:r>
          </a:p>
          <a:p>
            <a:r>
              <a:rPr lang="ru-RU" dirty="0"/>
              <a:t>П 3163 2018 11 Лещева М.Г. Демографические аспекты формирования кадрового потенциала сельскохозяйственных организаций Ставропольского края Экономика </a:t>
            </a:r>
            <a:r>
              <a:rPr lang="ru-RU" dirty="0" err="1"/>
              <a:t>сел.хоз-ва</a:t>
            </a:r>
            <a:r>
              <a:rPr lang="ru-RU" dirty="0"/>
              <a:t> России, 2018; N 11. - С. 94-99</a:t>
            </a:r>
          </a:p>
          <a:p>
            <a:r>
              <a:rPr lang="ru-RU" dirty="0"/>
              <a:t>П 3163 2019 9 Кремлев Н.Д.; </a:t>
            </a:r>
            <a:r>
              <a:rPr lang="ru-RU" dirty="0" err="1"/>
              <a:t>Шеломенцев</a:t>
            </a:r>
            <a:r>
              <a:rPr lang="ru-RU" dirty="0"/>
              <a:t> А.Г.; Мухина </a:t>
            </a:r>
            <a:r>
              <a:rPr lang="ru-RU" dirty="0" err="1"/>
              <a:t>Е.Г.Оценка</a:t>
            </a:r>
            <a:r>
              <a:rPr lang="ru-RU" dirty="0"/>
              <a:t> вклада агропродовольственной системы в развитие экономики Уральского федерального округа Экономика </a:t>
            </a:r>
            <a:r>
              <a:rPr lang="ru-RU" dirty="0" err="1"/>
              <a:t>сел.хоз-ва</a:t>
            </a:r>
            <a:r>
              <a:rPr lang="ru-RU" dirty="0"/>
              <a:t> России, 2019; N 9. - С. 64-72</a:t>
            </a:r>
          </a:p>
          <a:p>
            <a:r>
              <a:rPr lang="ru-RU" dirty="0"/>
              <a:t>П 3576 2015 12 Захарова Е.А; Трегубова А.В. Методика оценки результативности формирования институциональной среды сельского хозяйства как инструмента государственного регулирования = </a:t>
            </a:r>
            <a:r>
              <a:rPr lang="ru-RU" dirty="0" err="1"/>
              <a:t>Methods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assessing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effectiveness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formation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institutional</a:t>
            </a:r>
            <a:r>
              <a:rPr lang="ru-RU" dirty="0"/>
              <a:t> </a:t>
            </a:r>
            <a:r>
              <a:rPr lang="ru-RU" dirty="0" err="1"/>
              <a:t>environment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agriculture</a:t>
            </a:r>
            <a:r>
              <a:rPr lang="ru-RU" dirty="0"/>
              <a:t> </a:t>
            </a:r>
            <a:r>
              <a:rPr lang="ru-RU" dirty="0" err="1"/>
              <a:t>as</a:t>
            </a:r>
            <a:r>
              <a:rPr lang="ru-RU" dirty="0"/>
              <a:t> a </a:t>
            </a:r>
            <a:r>
              <a:rPr lang="ru-RU" dirty="0" err="1"/>
              <a:t>tool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state</a:t>
            </a:r>
            <a:r>
              <a:rPr lang="ru-RU" dirty="0"/>
              <a:t> </a:t>
            </a:r>
            <a:r>
              <a:rPr lang="ru-RU" dirty="0" err="1"/>
              <a:t>regulation</a:t>
            </a:r>
            <a:r>
              <a:rPr lang="ru-RU" dirty="0"/>
              <a:t> Аграрный вестник Урала, 2015; N 12. - С. 70-74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7849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777BA86-5E0D-06FB-38AB-390517291B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 3576 2015 4 Тен А.Д. Сущность и формы развития сельскохозяйственной кооперации на постсоветском пространстве = </a:t>
            </a:r>
            <a:r>
              <a:rPr lang="ru-RU" dirty="0" err="1"/>
              <a:t>Entity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forms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agricultural</a:t>
            </a:r>
            <a:r>
              <a:rPr lang="ru-RU" dirty="0"/>
              <a:t> </a:t>
            </a:r>
            <a:r>
              <a:rPr lang="ru-RU" dirty="0" err="1"/>
              <a:t>cooperation</a:t>
            </a:r>
            <a:r>
              <a:rPr lang="ru-RU" dirty="0"/>
              <a:t> </a:t>
            </a:r>
            <a:r>
              <a:rPr lang="ru-RU" dirty="0" err="1"/>
              <a:t>on</a:t>
            </a:r>
            <a:r>
              <a:rPr lang="ru-RU" dirty="0"/>
              <a:t> Post-</a:t>
            </a:r>
            <a:r>
              <a:rPr lang="ru-RU" dirty="0" err="1"/>
              <a:t>Soviet</a:t>
            </a:r>
            <a:r>
              <a:rPr lang="ru-RU" dirty="0"/>
              <a:t> </a:t>
            </a:r>
            <a:r>
              <a:rPr lang="ru-RU" dirty="0" err="1"/>
              <a:t>area</a:t>
            </a:r>
            <a:r>
              <a:rPr lang="ru-RU" dirty="0"/>
              <a:t> Аграрный вестник Урала, 2015; N 4. - С. 101-103</a:t>
            </a:r>
          </a:p>
          <a:p>
            <a:r>
              <a:rPr lang="ru-RU" dirty="0"/>
              <a:t>П 3576 2016 11 </a:t>
            </a:r>
            <a:r>
              <a:rPr lang="ru-RU" dirty="0" err="1"/>
              <a:t>Пустуев</a:t>
            </a:r>
            <a:r>
              <a:rPr lang="ru-RU" dirty="0"/>
              <a:t> А.Л.; Мингалев В.Д.; Зырянова Т.В. Предпосылки маркетинговой деятельности на уровне малого агропредпринимательства [Решение проблем импортозамещения на продовольственном рынке Свердловской обл. и развитие сельской потребительской кооперации] = </a:t>
            </a:r>
            <a:r>
              <a:rPr lang="ru-RU" dirty="0" err="1"/>
              <a:t>Prerequisites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marketing</a:t>
            </a:r>
            <a:r>
              <a:rPr lang="ru-RU" dirty="0"/>
              <a:t> </a:t>
            </a:r>
            <a:r>
              <a:rPr lang="ru-RU" dirty="0" err="1"/>
              <a:t>activity</a:t>
            </a:r>
            <a:r>
              <a:rPr lang="ru-RU" dirty="0"/>
              <a:t> </a:t>
            </a:r>
            <a:r>
              <a:rPr lang="ru-RU" dirty="0" err="1"/>
              <a:t>at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level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small</a:t>
            </a:r>
            <a:r>
              <a:rPr lang="ru-RU" dirty="0"/>
              <a:t> </a:t>
            </a:r>
            <a:r>
              <a:rPr lang="ru-RU" dirty="0" err="1"/>
              <a:t>agrobusiness</a:t>
            </a:r>
            <a:r>
              <a:rPr lang="ru-RU" dirty="0"/>
              <a:t> Аграрный вестник Урала, 2016; N 11. - С. 119-122</a:t>
            </a:r>
          </a:p>
          <a:p>
            <a:r>
              <a:rPr lang="ru-RU" dirty="0"/>
              <a:t>П 3576 2016 3 </a:t>
            </a:r>
            <a:r>
              <a:rPr lang="ru-RU" dirty="0" err="1"/>
              <a:t>Рущицкая</a:t>
            </a:r>
            <a:r>
              <a:rPr lang="ru-RU" dirty="0"/>
              <a:t> О.Е. К методике </a:t>
            </a:r>
            <a:r>
              <a:rPr lang="ru-RU" dirty="0" err="1"/>
              <a:t>агромаркетинговых</a:t>
            </a:r>
            <a:r>
              <a:rPr lang="ru-RU" dirty="0"/>
              <a:t> исследований на продовольственном рынке = To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method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agromarketing</a:t>
            </a:r>
            <a:r>
              <a:rPr lang="ru-RU" dirty="0"/>
              <a:t> </a:t>
            </a:r>
            <a:r>
              <a:rPr lang="ru-RU" dirty="0" err="1"/>
              <a:t>researches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food</a:t>
            </a:r>
            <a:r>
              <a:rPr lang="ru-RU" dirty="0"/>
              <a:t> </a:t>
            </a:r>
            <a:r>
              <a:rPr lang="ru-RU" dirty="0" err="1"/>
              <a:t>market</a:t>
            </a:r>
            <a:r>
              <a:rPr lang="ru-RU" dirty="0"/>
              <a:t> Аграрный вестник Урала, 2016; N 3. - С. 95-101</a:t>
            </a:r>
          </a:p>
          <a:p>
            <a:r>
              <a:rPr lang="ru-RU" dirty="0"/>
              <a:t>П 3576 2019 9 Семин А.Н..; </a:t>
            </a:r>
            <a:r>
              <a:rPr lang="ru-RU" dirty="0" err="1"/>
              <a:t>Бухтиярова</a:t>
            </a:r>
            <a:r>
              <a:rPr lang="ru-RU" dirty="0"/>
              <a:t> Т.И.; </a:t>
            </a:r>
            <a:r>
              <a:rPr lang="ru-RU" dirty="0" err="1"/>
              <a:t>Немыкина</a:t>
            </a:r>
            <a:r>
              <a:rPr lang="ru-RU" dirty="0"/>
              <a:t> Ю.С. Организационно-экономический потенциал сельских территорий: индикативный подход к управлению [На примере Челябинской обл.] = </a:t>
            </a:r>
            <a:r>
              <a:rPr lang="ru-RU" dirty="0" err="1"/>
              <a:t>Organizational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economic</a:t>
            </a:r>
            <a:r>
              <a:rPr lang="ru-RU" dirty="0"/>
              <a:t> </a:t>
            </a:r>
            <a:r>
              <a:rPr lang="ru-RU" dirty="0" err="1"/>
              <a:t>potential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rural</a:t>
            </a:r>
            <a:r>
              <a:rPr lang="ru-RU" dirty="0"/>
              <a:t> </a:t>
            </a:r>
            <a:r>
              <a:rPr lang="ru-RU" dirty="0" err="1"/>
              <a:t>areas</a:t>
            </a:r>
            <a:r>
              <a:rPr lang="ru-RU" dirty="0"/>
              <a:t>: </a:t>
            </a:r>
            <a:r>
              <a:rPr lang="ru-RU" dirty="0" err="1"/>
              <a:t>indicative</a:t>
            </a:r>
            <a:r>
              <a:rPr lang="ru-RU" dirty="0"/>
              <a:t> </a:t>
            </a:r>
            <a:r>
              <a:rPr lang="ru-RU" dirty="0" err="1"/>
              <a:t>approach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management</a:t>
            </a:r>
            <a:r>
              <a:rPr lang="ru-RU" dirty="0"/>
              <a:t> Аграрный вестник Урала, 2019; N 9. - С. 91-98</a:t>
            </a:r>
          </a:p>
          <a:p>
            <a:r>
              <a:rPr lang="ru-RU" dirty="0"/>
              <a:t>П 3599 2018 8 Петриков А.В. Крупные и малые сельскохозяйственные организации: ресурсный потенциал и проблемы развития по данным Всероссийской сельскохозяйственной переписи 2016 г. Экономика, труд, управление в сельском хозяйстве, 2018; N 8. - С. 3-13</a:t>
            </a:r>
          </a:p>
          <a:p>
            <a:r>
              <a:rPr lang="ru-RU" dirty="0"/>
              <a:t>П 3599 2019 9 Татарова Л.Т. Сельские территории региона: рынок труда, прогноз, политика занятости [На примере Ульяновской обл.] Экономика, труд, управление в сельском хозяйстве, 2019; N 9. - С. 103-110</a:t>
            </a:r>
          </a:p>
          <a:p>
            <a:r>
              <a:rPr lang="ru-RU" dirty="0"/>
              <a:t>П 3599 2022 7 :Фролова Е.Ю. Локальная сельскохозяйственная экономика: анализ проблем во взаимодействии местных производителен и торговли Экономика, труд, управление в сельском хозяйстве, 2022; N 7. - С. 22-28</a:t>
            </a:r>
          </a:p>
          <a:p>
            <a:r>
              <a:rPr lang="ru-RU" dirty="0"/>
              <a:t>П 3664 2020 5 Егоров В.Г.; Иншаков А.А. Потенциал потребительской кооперации в преодолении бедности сельского населения: законодательные коллизии и препятствия роста Международный научный журнал, 2020; N 5. - С. 7-21</a:t>
            </a:r>
          </a:p>
          <a:p>
            <a:r>
              <a:rPr lang="ru-RU" dirty="0"/>
              <a:t>П 3672 2020 3-4 Глазунова В.В. Результаты экономического роста структуры город-село Международные научные исследования, 2020; N 3-4. - С. 16-20</a:t>
            </a:r>
          </a:p>
          <a:p>
            <a:r>
              <a:rPr lang="ru-RU" dirty="0"/>
              <a:t>П 3675 2018 2 Маркина Е.Д.; Маркин Л.С. Пути совершенствования механизма комплексного развития сельских территорий на основе диверсификации сельской экономики Проблемы развития АПК региона, 2018; N 2. - С. 164-168</a:t>
            </a:r>
          </a:p>
          <a:p>
            <a:r>
              <a:rPr lang="ru-RU" dirty="0"/>
              <a:t>П 80010 2022 1 </a:t>
            </a:r>
            <a:r>
              <a:rPr lang="ru-RU" dirty="0" err="1"/>
              <a:t>Ahmed</a:t>
            </a:r>
            <a:r>
              <a:rPr lang="ru-RU" dirty="0"/>
              <a:t> </a:t>
            </a:r>
            <a:r>
              <a:rPr lang="ru-RU" dirty="0" err="1"/>
              <a:t>Kasim</a:t>
            </a:r>
            <a:r>
              <a:rPr lang="ru-RU" dirty="0"/>
              <a:t> </a:t>
            </a:r>
            <a:r>
              <a:rPr lang="ru-RU" dirty="0" err="1"/>
              <a:t>Dube</a:t>
            </a:r>
            <a:r>
              <a:rPr lang="ru-RU" dirty="0"/>
              <a:t>; </a:t>
            </a:r>
            <a:r>
              <a:rPr lang="ru-RU" dirty="0" err="1"/>
              <a:t>Burhan</a:t>
            </a:r>
            <a:r>
              <a:rPr lang="ru-RU" dirty="0"/>
              <a:t> </a:t>
            </a:r>
            <a:r>
              <a:rPr lang="ru-RU" dirty="0" err="1"/>
              <a:t>Ozkan</a:t>
            </a:r>
            <a:r>
              <a:rPr lang="ru-RU" dirty="0"/>
              <a:t> Analysis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effects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livestock</a:t>
            </a:r>
            <a:r>
              <a:rPr lang="ru-RU" dirty="0"/>
              <a:t> </a:t>
            </a:r>
            <a:r>
              <a:rPr lang="ru-RU" dirty="0" err="1"/>
              <a:t>market</a:t>
            </a:r>
            <a:r>
              <a:rPr lang="ru-RU" dirty="0"/>
              <a:t> </a:t>
            </a:r>
            <a:r>
              <a:rPr lang="ru-RU" dirty="0" err="1"/>
              <a:t>participation</a:t>
            </a:r>
            <a:r>
              <a:rPr lang="ru-RU" dirty="0"/>
              <a:t> </a:t>
            </a:r>
            <a:r>
              <a:rPr lang="ru-RU" dirty="0" err="1"/>
              <a:t>on</a:t>
            </a:r>
            <a:r>
              <a:rPr lang="ru-RU" dirty="0"/>
              <a:t> </a:t>
            </a:r>
            <a:r>
              <a:rPr lang="ru-RU" dirty="0" err="1"/>
              <a:t>food</a:t>
            </a:r>
            <a:r>
              <a:rPr lang="ru-RU" dirty="0"/>
              <a:t> </a:t>
            </a:r>
            <a:r>
              <a:rPr lang="ru-RU" dirty="0" err="1"/>
              <a:t>security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welfare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smallholder</a:t>
            </a:r>
            <a:r>
              <a:rPr lang="ru-RU" dirty="0"/>
              <a:t> </a:t>
            </a:r>
            <a:r>
              <a:rPr lang="ru-RU" dirty="0" err="1"/>
              <a:t>farmers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Ethiopia</a:t>
            </a:r>
            <a:r>
              <a:rPr lang="ru-RU" dirty="0"/>
              <a:t> [Анализ влияния коммерциализации мелких животноводческих хозяйств на благосостояние и продовольственную безопасность фермеров в Эфиопии] New </a:t>
            </a:r>
            <a:r>
              <a:rPr lang="ru-RU" dirty="0" err="1"/>
              <a:t>Medit</a:t>
            </a:r>
            <a:r>
              <a:rPr lang="ru-RU" dirty="0"/>
              <a:t>, 2022; N 1. - P. 109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9549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8622C1-7DD6-227E-16C0-E79D9E98E4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П 25945 2020 65(2) </a:t>
            </a:r>
            <a:r>
              <a:rPr lang="ru-RU" dirty="0" err="1"/>
              <a:t>Rathnachandra</a:t>
            </a:r>
            <a:r>
              <a:rPr lang="ru-RU" dirty="0"/>
              <a:t> S.D.D.; </a:t>
            </a:r>
            <a:r>
              <a:rPr lang="ru-RU" dirty="0" err="1"/>
              <a:t>Malkanthi</a:t>
            </a:r>
            <a:r>
              <a:rPr lang="ru-RU" dirty="0"/>
              <a:t> S.H.P. Management </a:t>
            </a:r>
            <a:r>
              <a:rPr lang="ru-RU" dirty="0" err="1"/>
              <a:t>activity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farm</a:t>
            </a:r>
            <a:r>
              <a:rPr lang="ru-RU" dirty="0"/>
              <a:t> </a:t>
            </a:r>
            <a:r>
              <a:rPr lang="ru-RU" dirty="0" err="1"/>
              <a:t>women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imbulpe</a:t>
            </a:r>
            <a:r>
              <a:rPr lang="ru-RU" dirty="0"/>
              <a:t> </a:t>
            </a:r>
            <a:r>
              <a:rPr lang="ru-RU" dirty="0" err="1"/>
              <a:t>ds</a:t>
            </a:r>
            <a:r>
              <a:rPr lang="ru-RU" dirty="0"/>
              <a:t> </a:t>
            </a:r>
            <a:r>
              <a:rPr lang="ru-RU" dirty="0" err="1"/>
              <a:t>division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sri</a:t>
            </a:r>
            <a:r>
              <a:rPr lang="ru-RU" dirty="0"/>
              <a:t> </a:t>
            </a:r>
            <a:r>
              <a:rPr lang="ru-RU" dirty="0" err="1"/>
              <a:t>lanka</a:t>
            </a:r>
            <a:r>
              <a:rPr lang="ru-RU" dirty="0"/>
              <a:t>: a </a:t>
            </a:r>
            <a:r>
              <a:rPr lang="ru-RU" dirty="0" err="1"/>
              <a:t>household</a:t>
            </a:r>
            <a:r>
              <a:rPr lang="ru-RU" dirty="0"/>
              <a:t> </a:t>
            </a:r>
            <a:r>
              <a:rPr lang="ru-RU" dirty="0" err="1"/>
              <a:t>level</a:t>
            </a:r>
            <a:r>
              <a:rPr lang="ru-RU" dirty="0"/>
              <a:t> </a:t>
            </a:r>
            <a:r>
              <a:rPr lang="ru-RU" dirty="0" err="1"/>
              <a:t>analysis</a:t>
            </a:r>
            <a:r>
              <a:rPr lang="ru-RU" dirty="0"/>
              <a:t> [Участие женщин в управлении фермерскими хозяйствами в регионе </a:t>
            </a:r>
            <a:r>
              <a:rPr lang="ru-RU" dirty="0" err="1"/>
              <a:t>Имбулпе</a:t>
            </a:r>
            <a:r>
              <a:rPr lang="ru-RU" dirty="0"/>
              <a:t>, Шри-Ланка] </a:t>
            </a:r>
            <a:r>
              <a:rPr lang="ru-RU" dirty="0" err="1"/>
              <a:t>Икон.Упр.селск.Стоп</a:t>
            </a:r>
            <a:r>
              <a:rPr lang="ru-RU" dirty="0"/>
              <a:t>., 2020; Vol.65,N 2. - P. 70-75</a:t>
            </a:r>
          </a:p>
          <a:p>
            <a:r>
              <a:rPr lang="ru-RU" dirty="0"/>
              <a:t>06-11907 2019 в.1 Денисенко И.А.; Денисенко А.И. Организация процесса производства продукции домохозяйствами в системе предпринимательства [Анализ экономической эффективности производства орехоплодной продукции в индивидуальных хозяйствах Луганской обл., Украина] Тр. </a:t>
            </a:r>
            <a:r>
              <a:rPr lang="ru-RU" dirty="0" err="1"/>
              <a:t>Кубан</a:t>
            </a:r>
            <a:r>
              <a:rPr lang="ru-RU" dirty="0"/>
              <a:t>. гос. </a:t>
            </a:r>
            <a:r>
              <a:rPr lang="ru-RU" dirty="0" err="1"/>
              <a:t>аграр</a:t>
            </a:r>
            <a:r>
              <a:rPr lang="ru-RU" dirty="0"/>
              <a:t>. ун-та. Краснодар, 2019; </a:t>
            </a:r>
            <a:r>
              <a:rPr lang="ru-RU" dirty="0" err="1"/>
              <a:t>Вып</a:t>
            </a:r>
            <a:r>
              <a:rPr lang="ru-RU" dirty="0"/>
              <a:t>. 1(76). - С. 21-30</a:t>
            </a:r>
          </a:p>
          <a:p>
            <a:r>
              <a:rPr lang="ru-RU" dirty="0"/>
              <a:t>09-118Б 2009 N 5 </a:t>
            </a:r>
            <a:r>
              <a:rPr lang="ru-RU" dirty="0" err="1"/>
              <a:t>Ходыревская</a:t>
            </a:r>
            <a:r>
              <a:rPr lang="ru-RU" dirty="0"/>
              <a:t> В.Н.; Кривошлыков B.C. О роли и месте локальных рынков в экономике региона. </a:t>
            </a:r>
            <a:r>
              <a:rPr lang="ru-RU" dirty="0" err="1"/>
              <a:t>Вестн</a:t>
            </a:r>
            <a:r>
              <a:rPr lang="ru-RU" dirty="0"/>
              <a:t>. Кур. гос. с.-х. акад., 2009 N 5. - С. 29</a:t>
            </a:r>
          </a:p>
          <a:p>
            <a:r>
              <a:rPr lang="ru-RU" dirty="0"/>
              <a:t>09-118Б 2020 N 5 Корбут Л.В. Современные детерминанты сельской экономики Республики Беларусь </a:t>
            </a:r>
            <a:r>
              <a:rPr lang="ru-RU" dirty="0" err="1"/>
              <a:t>Вестн</a:t>
            </a:r>
            <a:r>
              <a:rPr lang="ru-RU" dirty="0"/>
              <a:t>. Кур. гос. с.-х. акад. - Курск, 2020; N 5. - С. 186-194</a:t>
            </a:r>
          </a:p>
          <a:p>
            <a:r>
              <a:rPr lang="ru-RU" dirty="0"/>
              <a:t>14-11570 </a:t>
            </a:r>
            <a:r>
              <a:rPr lang="ru-RU" dirty="0" err="1"/>
              <a:t>Белокуренко</a:t>
            </a:r>
            <a:r>
              <a:rPr lang="ru-RU" dirty="0"/>
              <a:t> Н.С Основные тенденции и проблемы развития розничной торговли как несельскохозяйственного бизнеса в сельской местности Алтайского края Проблемы и перспективы развития сел. хоз-ва и сел. территорий / </a:t>
            </a:r>
            <a:r>
              <a:rPr lang="ru-RU" dirty="0" err="1"/>
              <a:t>Сарат</a:t>
            </a:r>
            <a:r>
              <a:rPr lang="ru-RU" dirty="0"/>
              <a:t>. гос. </a:t>
            </a:r>
            <a:r>
              <a:rPr lang="ru-RU" dirty="0" err="1"/>
              <a:t>аграр</a:t>
            </a:r>
            <a:r>
              <a:rPr lang="ru-RU" dirty="0"/>
              <a:t>. ун-т им. Н. И. Вавилова. - Саратов, 2014. - С. 28-31</a:t>
            </a:r>
          </a:p>
          <a:p>
            <a:r>
              <a:rPr lang="ru-RU" dirty="0"/>
              <a:t>14-11570 Денисов А.С. Диверсификация сельской экономики и развитие малых форм хозяйствования в агробизнесе [На примере Саратовской обл.] Проблемы и перспективы развития сел. хоз-ва и сел. территорий / </a:t>
            </a:r>
            <a:r>
              <a:rPr lang="ru-RU" dirty="0" err="1"/>
              <a:t>Сарат</a:t>
            </a:r>
            <a:r>
              <a:rPr lang="ru-RU" dirty="0"/>
              <a:t>. гос. </a:t>
            </a:r>
            <a:r>
              <a:rPr lang="ru-RU" dirty="0" err="1"/>
              <a:t>аграр</a:t>
            </a:r>
            <a:r>
              <a:rPr lang="ru-RU" dirty="0"/>
              <a:t>. ун-т им. Н. И. Вавилова. - Саратов, 2014. - С. 227-232</a:t>
            </a:r>
          </a:p>
          <a:p>
            <a:r>
              <a:rPr lang="ru-RU" dirty="0"/>
              <a:t>14-467Б ч.2 Щербаков В.И. Присутствие банка как фактор развития локальной сельской экономики [Пермский край] </a:t>
            </a:r>
            <a:r>
              <a:rPr lang="ru-RU" dirty="0" err="1"/>
              <a:t>Актуал</a:t>
            </a:r>
            <a:r>
              <a:rPr lang="ru-RU" dirty="0"/>
              <a:t>. проблемы науки и агропром. комплекса в процессе </a:t>
            </a:r>
            <a:r>
              <a:rPr lang="ru-RU" dirty="0" err="1"/>
              <a:t>европ</a:t>
            </a:r>
            <a:r>
              <a:rPr lang="ru-RU" dirty="0"/>
              <a:t>. интеграции / </a:t>
            </a:r>
            <a:r>
              <a:rPr lang="ru-RU" dirty="0" err="1"/>
              <a:t>Перм</a:t>
            </a:r>
            <a:r>
              <a:rPr lang="ru-RU" dirty="0"/>
              <a:t>. гос. с.-х. акад. им. Д. Н. Прянишникова. - Пермь, 2013; Ч. 2. - С. 132-138</a:t>
            </a:r>
          </a:p>
          <a:p>
            <a:r>
              <a:rPr lang="ru-RU" dirty="0"/>
              <a:t>14-7231Б кн.1 Лобова Н.Н..; Лобов Е.М. Социально-экономическое развитие сельского района на основе диверсификации [На примере Мамонтовского р-на Алтайского края] </a:t>
            </a:r>
            <a:r>
              <a:rPr lang="ru-RU" dirty="0" err="1"/>
              <a:t>Аграр</a:t>
            </a:r>
            <a:r>
              <a:rPr lang="ru-RU" dirty="0"/>
              <a:t>. наука - сел. хоз-ву / </a:t>
            </a:r>
            <a:r>
              <a:rPr lang="ru-RU" dirty="0" err="1"/>
              <a:t>Алт</a:t>
            </a:r>
            <a:r>
              <a:rPr lang="ru-RU" dirty="0"/>
              <a:t>. гос. </a:t>
            </a:r>
            <a:r>
              <a:rPr lang="ru-RU" dirty="0" err="1"/>
              <a:t>аграр</a:t>
            </a:r>
            <a:r>
              <a:rPr lang="ru-RU" dirty="0"/>
              <a:t>. ун-т. - Барнаул, 2014; Кн. 1. - С. 221-225</a:t>
            </a:r>
          </a:p>
          <a:p>
            <a:r>
              <a:rPr lang="ru-RU" dirty="0"/>
              <a:t>14-9136 Гончарова Н.С. Роль агротуризма в развитии сельских территорий и экономики сельского хозяйства России Перспектив. направления устойчивого развития экономики сел. хоз-ва / </a:t>
            </a:r>
            <a:r>
              <a:rPr lang="ru-RU" dirty="0" err="1"/>
              <a:t>Новосиб</a:t>
            </a:r>
            <a:r>
              <a:rPr lang="ru-RU" dirty="0"/>
              <a:t>. гос. </a:t>
            </a:r>
            <a:r>
              <a:rPr lang="ru-RU" dirty="0" err="1"/>
              <a:t>аграр</a:t>
            </a:r>
            <a:r>
              <a:rPr lang="ru-RU" dirty="0"/>
              <a:t>. ун-т. - Новосибирск, 2014. - С. 67-72</a:t>
            </a:r>
          </a:p>
          <a:p>
            <a:r>
              <a:rPr lang="ru-RU" dirty="0"/>
              <a:t>16-10075 в.3 Солдатова И.Ю. Рост конкурентоспособности сельскохозяйственного рынка России на основе государственной поддержки Материалы </a:t>
            </a:r>
            <a:r>
              <a:rPr lang="ru-RU" dirty="0" err="1"/>
              <a:t>Междунар</a:t>
            </a:r>
            <a:r>
              <a:rPr lang="ru-RU" dirty="0"/>
              <a:t>. науч.-</a:t>
            </a:r>
            <a:r>
              <a:rPr lang="ru-RU" dirty="0" err="1"/>
              <a:t>практ</a:t>
            </a:r>
            <a:r>
              <a:rPr lang="ru-RU" dirty="0"/>
              <a:t>. </a:t>
            </a:r>
            <a:r>
              <a:rPr lang="ru-RU" dirty="0" err="1"/>
              <a:t>конф</a:t>
            </a:r>
            <a:r>
              <a:rPr lang="ru-RU" dirty="0"/>
              <a:t>. на тему: "Развитие торговли и ее роль в импортозамещении: задачи бизнеса и власть" (17-18 марта 2016 г., Москва) / </a:t>
            </a:r>
            <a:r>
              <a:rPr lang="ru-RU" dirty="0" err="1"/>
              <a:t>Всерос</a:t>
            </a:r>
            <a:r>
              <a:rPr lang="ru-RU" dirty="0"/>
              <a:t>. науч.-</a:t>
            </a:r>
            <a:r>
              <a:rPr lang="ru-RU" dirty="0" err="1"/>
              <a:t>исслед</a:t>
            </a:r>
            <a:r>
              <a:rPr lang="ru-RU" dirty="0"/>
              <a:t>. ин-т экономики сел. хоз-ва. Москва, 2016; </a:t>
            </a:r>
            <a:r>
              <a:rPr lang="ru-RU" dirty="0" err="1"/>
              <a:t>Вып</a:t>
            </a:r>
            <a:r>
              <a:rPr lang="ru-RU" dirty="0"/>
              <a:t>. 3. - С. 230-238</a:t>
            </a:r>
          </a:p>
          <a:p>
            <a:r>
              <a:rPr lang="ru-RU" dirty="0"/>
              <a:t>16-1440Б 2016 N 6 Антонова Н.И., Маркина Е.Д.; </a:t>
            </a:r>
            <a:r>
              <a:rPr lang="ru-RU" dirty="0" err="1"/>
              <a:t>Бахматова</a:t>
            </a:r>
            <a:r>
              <a:rPr lang="ru-RU" dirty="0"/>
              <a:t> Г.А. Цели и виды диверсификации сельской экономики Науч. обозрение: теория и практика. - Москва, 2016; N 6. - С. 43-51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4080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F5C5ED2-4379-36AE-4F2B-C0C34CDBE8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16-1440Б 2018 N 4 Меренкова И.Н. Агроэкологическая безопасность в условиях диверсификации сельской экономики [На примере Воронежской обл.] Науч. обозрение: теория и практика. - Москва, 2018; N 4. - С. 101-111</a:t>
            </a:r>
          </a:p>
          <a:p>
            <a:r>
              <a:rPr lang="ru-RU" dirty="0"/>
              <a:t>17-1528 2019 т.4 N 1 Виноградский В.Г.; Виноградская О.Я. Экология сельского мира глазами крестьян </a:t>
            </a:r>
            <a:r>
              <a:rPr lang="ru-RU" dirty="0" err="1"/>
              <a:t>Крестьяноведение</a:t>
            </a:r>
            <a:r>
              <a:rPr lang="ru-RU" dirty="0"/>
              <a:t> / Рос. акад. нар. хоз-ва и гос. службы при Президенте Рос. Федерации. - Москва, 2019; Т. 4, N 1.</a:t>
            </a:r>
          </a:p>
          <a:p>
            <a:r>
              <a:rPr lang="ru-RU" dirty="0"/>
              <a:t>17-9024Б 2019 N 3 Волобуева Т.А.; </a:t>
            </a:r>
            <a:r>
              <a:rPr lang="ru-RU" dirty="0" err="1"/>
              <a:t>Коломейченко</a:t>
            </a:r>
            <a:r>
              <a:rPr lang="ru-RU" dirty="0"/>
              <a:t> А.С Обеспечение конкурентоспособности малых форм хозяйствования в аграрном секторе экономики = </a:t>
            </a:r>
            <a:r>
              <a:rPr lang="ru-RU" dirty="0" err="1"/>
              <a:t>Ensuring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competitiveness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small</a:t>
            </a:r>
            <a:r>
              <a:rPr lang="ru-RU" dirty="0"/>
              <a:t> </a:t>
            </a:r>
            <a:r>
              <a:rPr lang="ru-RU" dirty="0" err="1"/>
              <a:t>forms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managing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agrarian</a:t>
            </a:r>
            <a:r>
              <a:rPr lang="ru-RU" dirty="0"/>
              <a:t> </a:t>
            </a:r>
            <a:r>
              <a:rPr lang="ru-RU" dirty="0" err="1"/>
              <a:t>sector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economy</a:t>
            </a:r>
            <a:r>
              <a:rPr lang="ru-RU" dirty="0"/>
              <a:t> </a:t>
            </a:r>
            <a:r>
              <a:rPr lang="ru-RU" dirty="0" err="1"/>
              <a:t>Вестн</a:t>
            </a:r>
            <a:r>
              <a:rPr lang="ru-RU" dirty="0"/>
              <a:t>. </a:t>
            </a:r>
            <a:r>
              <a:rPr lang="ru-RU" dirty="0" err="1"/>
              <a:t>аграр</a:t>
            </a:r>
            <a:r>
              <a:rPr lang="ru-RU" dirty="0"/>
              <a:t>. науки / Орлов. гос. </a:t>
            </a:r>
            <a:r>
              <a:rPr lang="ru-RU" dirty="0" err="1"/>
              <a:t>аграр</a:t>
            </a:r>
            <a:r>
              <a:rPr lang="ru-RU" dirty="0"/>
              <a:t>. ун-т им. Н. В. Парахина. Орел, 2019; N 3(78). - С. 91-98</a:t>
            </a:r>
          </a:p>
          <a:p>
            <a:r>
              <a:rPr lang="ru-RU" dirty="0"/>
              <a:t>17-9024Б 2019 N 5 Носов А.В..; </a:t>
            </a:r>
            <a:r>
              <a:rPr lang="ru-RU" dirty="0" err="1"/>
              <a:t>Позубенкова</a:t>
            </a:r>
            <a:r>
              <a:rPr lang="ru-RU" dirty="0"/>
              <a:t> Э.И. Проблемы комплексного развития сельских территорий [На примере Пензенской обл.] = </a:t>
            </a:r>
            <a:r>
              <a:rPr lang="ru-RU" dirty="0" err="1"/>
              <a:t>Problems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integrated</a:t>
            </a:r>
            <a:r>
              <a:rPr lang="ru-RU" dirty="0"/>
              <a:t> </a:t>
            </a:r>
            <a:r>
              <a:rPr lang="ru-RU" dirty="0" err="1"/>
              <a:t>rural</a:t>
            </a:r>
            <a:r>
              <a:rPr lang="ru-RU" dirty="0"/>
              <a:t> </a:t>
            </a:r>
            <a:r>
              <a:rPr lang="ru-RU" dirty="0" err="1"/>
              <a:t>territory</a:t>
            </a:r>
            <a:r>
              <a:rPr lang="ru-RU" dirty="0"/>
              <a:t> </a:t>
            </a:r>
            <a:r>
              <a:rPr lang="ru-RU" dirty="0" err="1"/>
              <a:t>development</a:t>
            </a:r>
            <a:r>
              <a:rPr lang="ru-RU" dirty="0"/>
              <a:t> </a:t>
            </a:r>
            <a:r>
              <a:rPr lang="ru-RU" dirty="0" err="1"/>
              <a:t>Вестн</a:t>
            </a:r>
            <a:r>
              <a:rPr lang="ru-RU" dirty="0"/>
              <a:t>. </a:t>
            </a:r>
            <a:r>
              <a:rPr lang="ru-RU" dirty="0" err="1"/>
              <a:t>аграр</a:t>
            </a:r>
            <a:r>
              <a:rPr lang="ru-RU" dirty="0"/>
              <a:t>. науки / Орлов. гос. </a:t>
            </a:r>
            <a:r>
              <a:rPr lang="ru-RU" dirty="0" err="1"/>
              <a:t>аграр</a:t>
            </a:r>
            <a:r>
              <a:rPr lang="ru-RU" dirty="0"/>
              <a:t>. ун-т им. Н. В. Парахина. Орел, 2019; N 5(80). - С. 94-98</a:t>
            </a:r>
          </a:p>
          <a:p>
            <a:r>
              <a:rPr lang="ru-RU" dirty="0"/>
              <a:t>18-4831 Федореева О.Е. Экономическая доступность продовольствия для населения Приморского края </a:t>
            </a:r>
            <a:r>
              <a:rPr lang="ru-RU" dirty="0" err="1"/>
              <a:t>Актуал</a:t>
            </a:r>
            <a:r>
              <a:rPr lang="ru-RU" dirty="0"/>
              <a:t>. </a:t>
            </a:r>
            <a:r>
              <a:rPr lang="ru-RU" dirty="0" err="1"/>
              <a:t>вопр</a:t>
            </a:r>
            <a:r>
              <a:rPr lang="ru-RU" dirty="0"/>
              <a:t>. развития пр-ва пищевых продуктов: технологии, качество, экология, оборудование, менеджмент и маркетинг / </a:t>
            </a:r>
            <a:r>
              <a:rPr lang="ru-RU" dirty="0" err="1"/>
              <a:t>Примор</a:t>
            </a:r>
            <a:r>
              <a:rPr lang="ru-RU" dirty="0"/>
              <a:t>. гос. с.-х. акад. - Уссурийск, 2018. - С. 220-226</a:t>
            </a:r>
          </a:p>
          <a:p>
            <a:r>
              <a:rPr lang="ru-RU" dirty="0"/>
              <a:t>19-2896 </a:t>
            </a:r>
            <a:r>
              <a:rPr lang="ru-RU" dirty="0" err="1"/>
              <a:t>Ананских</a:t>
            </a:r>
            <a:r>
              <a:rPr lang="ru-RU" dirty="0"/>
              <a:t> А.А.; </a:t>
            </a:r>
            <a:r>
              <a:rPr lang="ru-RU" dirty="0" err="1"/>
              <a:t>Ананских</a:t>
            </a:r>
            <a:r>
              <a:rPr lang="ru-RU" dirty="0"/>
              <a:t> Н.А. Многофункциональность сельских территорий как предпосылка формирования диверсифицированной сельской экономики Формирование системы устойчивого развития сел. хоз-ва на основе концепции стратег. упр. (I Шаляпинские чтения) / </a:t>
            </a:r>
            <a:r>
              <a:rPr lang="ru-RU" dirty="0" err="1"/>
              <a:t>Мичур</a:t>
            </a:r>
            <a:r>
              <a:rPr lang="ru-RU" dirty="0"/>
              <a:t>. гос. </a:t>
            </a:r>
            <a:r>
              <a:rPr lang="ru-RU" dirty="0" err="1"/>
              <a:t>аграр</a:t>
            </a:r>
            <a:r>
              <a:rPr lang="ru-RU" dirty="0"/>
              <a:t>. ун-т. - Мичуринск, 2018. - С. 12-18</a:t>
            </a:r>
          </a:p>
          <a:p>
            <a:r>
              <a:rPr lang="ru-RU" dirty="0"/>
              <a:t>19-3349 Новикова И.И. Предпосылки перехода к диверсифицированной сельской экономике [На примере Центрально-Черноземной зоны РФ] Гос-во и агробизнес: потенциал взаимодействия и развития в </a:t>
            </a:r>
            <a:r>
              <a:rPr lang="ru-RU" dirty="0" err="1"/>
              <a:t>современ</a:t>
            </a:r>
            <a:r>
              <a:rPr lang="ru-RU" dirty="0"/>
              <a:t>. условиях / Науч.-</a:t>
            </a:r>
            <a:r>
              <a:rPr lang="ru-RU" dirty="0" err="1"/>
              <a:t>исслед</a:t>
            </a:r>
            <a:r>
              <a:rPr lang="ru-RU" dirty="0"/>
              <a:t>. ин-т экономики и орг. агропром. комплекса Центр.-Чернозем. р-на Рос. Федерации. - Воронеж, 2017. - С. 142-146</a:t>
            </a:r>
          </a:p>
          <a:p>
            <a:r>
              <a:rPr lang="ru-RU" dirty="0"/>
              <a:t>19-4406 Иосипенко В.Д. Использование статистических методов для анализа территориальной доступности продовольствия Экон.-мат. методы анализа деятельности предприятий АПК / </a:t>
            </a:r>
            <a:r>
              <a:rPr lang="ru-RU" dirty="0" err="1"/>
              <a:t>Сарат</a:t>
            </a:r>
            <a:r>
              <a:rPr lang="ru-RU" dirty="0"/>
              <a:t>. гос. </a:t>
            </a:r>
            <a:r>
              <a:rPr lang="ru-RU" dirty="0" err="1"/>
              <a:t>аграр</a:t>
            </a:r>
            <a:r>
              <a:rPr lang="ru-RU" dirty="0"/>
              <a:t>. ун-т. - Саратов, 2019. - С. 27-30</a:t>
            </a:r>
          </a:p>
          <a:p>
            <a:r>
              <a:rPr lang="ru-RU" dirty="0"/>
              <a:t>19-7413Б </a:t>
            </a:r>
            <a:r>
              <a:rPr lang="ru-RU" dirty="0" err="1"/>
              <a:t>Жевора</a:t>
            </a:r>
            <a:r>
              <a:rPr lang="ru-RU" dirty="0"/>
              <a:t> С.В; </a:t>
            </a:r>
            <a:r>
              <a:rPr lang="ru-RU" dirty="0" err="1"/>
              <a:t>Тульчеев</a:t>
            </a:r>
            <a:r>
              <a:rPr lang="ru-RU" dirty="0"/>
              <a:t> В.В.; Аршин К.В Совершенствование структуры сельской экономики России и поддержание структуры "поле-потребитель" Сел. территории в пространств. развитии страны: потенциал, проблемы, перспективы / </a:t>
            </a:r>
            <a:r>
              <a:rPr lang="ru-RU" dirty="0" err="1"/>
              <a:t>Федер</a:t>
            </a:r>
            <a:r>
              <a:rPr lang="ru-RU" dirty="0"/>
              <a:t>. науч. центр </a:t>
            </a:r>
            <a:r>
              <a:rPr lang="ru-RU" dirty="0" err="1"/>
              <a:t>аграр</a:t>
            </a:r>
            <a:r>
              <a:rPr lang="ru-RU" dirty="0"/>
              <a:t>. экономики и соц. развития сел. территорий - </a:t>
            </a:r>
            <a:r>
              <a:rPr lang="ru-RU" dirty="0" err="1"/>
              <a:t>Всерос</a:t>
            </a:r>
            <a:r>
              <a:rPr lang="ru-RU" dirty="0"/>
              <a:t>. науч.-</a:t>
            </a:r>
            <a:r>
              <a:rPr lang="ru-RU" dirty="0" err="1"/>
              <a:t>исслед</a:t>
            </a:r>
            <a:r>
              <a:rPr lang="ru-RU" dirty="0"/>
              <a:t>. ин-т экономики сел. хоз-ва. - Москва, 2019. - С. 129-131</a:t>
            </a:r>
          </a:p>
          <a:p>
            <a:r>
              <a:rPr lang="ru-RU" dirty="0"/>
              <a:t>19-7413Б Иванов В.А.  Специфика развития села и сельской экономики северного региона [Республика Коми] Сел. территории в пространств. развитии страны: потенциал, проблемы, перспективы / </a:t>
            </a:r>
            <a:r>
              <a:rPr lang="ru-RU" dirty="0" err="1"/>
              <a:t>Федер</a:t>
            </a:r>
            <a:r>
              <a:rPr lang="ru-RU" dirty="0"/>
              <a:t>. науч. центр </a:t>
            </a:r>
            <a:r>
              <a:rPr lang="ru-RU" dirty="0" err="1"/>
              <a:t>аграр</a:t>
            </a:r>
            <a:r>
              <a:rPr lang="ru-RU" dirty="0"/>
              <a:t>. экономики и соц. развития сел. территорий - </a:t>
            </a:r>
            <a:r>
              <a:rPr lang="ru-RU" dirty="0" err="1"/>
              <a:t>Всерос</a:t>
            </a:r>
            <a:r>
              <a:rPr lang="ru-RU" dirty="0"/>
              <a:t>. науч.-</a:t>
            </a:r>
            <a:r>
              <a:rPr lang="ru-RU" dirty="0" err="1"/>
              <a:t>исслед</a:t>
            </a:r>
            <a:r>
              <a:rPr lang="ru-RU" dirty="0"/>
              <a:t>. ин-т экономики сел. хоз-ва. - Москва, 2019. - С. 144-146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340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246FD3B1-78A4-F403-CFA3-2468410256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19-7413Б Меренкова И.Н. Реструктуризация сельской экономики как резерв развития человеческого капитала [На примере Воронежской обл.] Сел. территории в пространств. развитии страны: потенциал, проблемы, перспективы / </a:t>
            </a:r>
            <a:r>
              <a:rPr lang="ru-RU" dirty="0" err="1"/>
              <a:t>Федер</a:t>
            </a:r>
            <a:r>
              <a:rPr lang="ru-RU" dirty="0"/>
              <a:t>. науч. центр </a:t>
            </a:r>
            <a:r>
              <a:rPr lang="ru-RU" dirty="0" err="1"/>
              <a:t>аграр</a:t>
            </a:r>
            <a:r>
              <a:rPr lang="ru-RU" dirty="0"/>
              <a:t>. экономики и соц. развития сел. территорий - </a:t>
            </a:r>
            <a:r>
              <a:rPr lang="ru-RU" dirty="0" err="1"/>
              <a:t>Всерос</a:t>
            </a:r>
            <a:r>
              <a:rPr lang="ru-RU" dirty="0"/>
              <a:t>. науч.-</a:t>
            </a:r>
            <a:r>
              <a:rPr lang="ru-RU" dirty="0" err="1"/>
              <a:t>исслед</a:t>
            </a:r>
            <a:r>
              <a:rPr lang="ru-RU" dirty="0"/>
              <a:t>. ин-т экономики сел. хоз-ва. - Москва, 2019. - С. 124-126</a:t>
            </a:r>
          </a:p>
          <a:p>
            <a:r>
              <a:rPr lang="ru-RU" dirty="0"/>
              <a:t>19-7413Б Пашкевич О.А.; Левкина В.О. Доходы и уровень жизни населения как индикаторы развития сельской экономики Сел. территории в пространств. развитии страны: потенциал, проблемы, перспективы / </a:t>
            </a:r>
            <a:r>
              <a:rPr lang="ru-RU" dirty="0" err="1"/>
              <a:t>Федер</a:t>
            </a:r>
            <a:r>
              <a:rPr lang="ru-RU" dirty="0"/>
              <a:t>. науч. центр </a:t>
            </a:r>
            <a:r>
              <a:rPr lang="ru-RU" dirty="0" err="1"/>
              <a:t>аграр</a:t>
            </a:r>
            <a:r>
              <a:rPr lang="ru-RU" dirty="0"/>
              <a:t>. экономики и соц. развития сел. территорий - </a:t>
            </a:r>
            <a:r>
              <a:rPr lang="ru-RU" dirty="0" err="1"/>
              <a:t>Всерос</a:t>
            </a:r>
            <a:r>
              <a:rPr lang="ru-RU" dirty="0"/>
              <a:t>. науч.-</a:t>
            </a:r>
            <a:r>
              <a:rPr lang="ru-RU" dirty="0" err="1"/>
              <a:t>исслед</a:t>
            </a:r>
            <a:r>
              <a:rPr lang="ru-RU" dirty="0"/>
              <a:t>. ин-т экономики сел. хоз-ва. - Москва, 2019. - С. 83-85</a:t>
            </a:r>
          </a:p>
          <a:p>
            <a:r>
              <a:rPr lang="ru-RU" dirty="0"/>
              <a:t>19-7413Б Погодина О.В. Роль потребительской кооперации в диверсификации сельской экономики СЗФО Сел. территории в пространств. развитии страны: потенциал, проблемы, перспективы / </a:t>
            </a:r>
            <a:r>
              <a:rPr lang="ru-RU" dirty="0" err="1"/>
              <a:t>Федер</a:t>
            </a:r>
            <a:r>
              <a:rPr lang="ru-RU" dirty="0"/>
              <a:t>. науч. центр </a:t>
            </a:r>
            <a:r>
              <a:rPr lang="ru-RU" dirty="0" err="1"/>
              <a:t>аграр</a:t>
            </a:r>
            <a:r>
              <a:rPr lang="ru-RU" dirty="0"/>
              <a:t>. экономики и соц. развития сел. территорий - </a:t>
            </a:r>
            <a:r>
              <a:rPr lang="ru-RU" dirty="0" err="1"/>
              <a:t>Всерос</a:t>
            </a:r>
            <a:r>
              <a:rPr lang="ru-RU" dirty="0"/>
              <a:t>. науч.-</a:t>
            </a:r>
            <a:r>
              <a:rPr lang="ru-RU" dirty="0" err="1"/>
              <a:t>исслед</a:t>
            </a:r>
            <a:r>
              <a:rPr lang="ru-RU" dirty="0"/>
              <a:t>. ин-т экономики сел. хоз-ва. - Москва, 2019. - С. 296-299</a:t>
            </a:r>
          </a:p>
          <a:p>
            <a:r>
              <a:rPr lang="ru-RU" dirty="0"/>
              <a:t>19-7413Б Родионова О.А. Активность субъектов малого предпринимательства - инструмент диверсификации сельской экономики^ Сел. территории в пространств. развитии страны: потенциал, проблемы, перспективы / </a:t>
            </a:r>
            <a:r>
              <a:rPr lang="ru-RU" dirty="0" err="1"/>
              <a:t>Федер</a:t>
            </a:r>
            <a:r>
              <a:rPr lang="ru-RU" dirty="0"/>
              <a:t>. науч. центр </a:t>
            </a:r>
            <a:r>
              <a:rPr lang="ru-RU" dirty="0" err="1"/>
              <a:t>аграр</a:t>
            </a:r>
            <a:r>
              <a:rPr lang="ru-RU" dirty="0"/>
              <a:t>. экономики и соц. развития сел. территорий - </a:t>
            </a:r>
            <a:r>
              <a:rPr lang="ru-RU" dirty="0" err="1"/>
              <a:t>Всерос</a:t>
            </a:r>
            <a:r>
              <a:rPr lang="ru-RU" dirty="0"/>
              <a:t>. науч.-</a:t>
            </a:r>
            <a:r>
              <a:rPr lang="ru-RU" dirty="0" err="1"/>
              <a:t>исслед</a:t>
            </a:r>
            <a:r>
              <a:rPr lang="ru-RU" dirty="0"/>
              <a:t>. ин-т экономики сел. хоз-ва. - Москва, 2019. - С. 267-269</a:t>
            </a:r>
          </a:p>
          <a:p>
            <a:r>
              <a:rPr lang="ru-RU" dirty="0"/>
              <a:t>19-7413Б Самсонова И.В.; Малышева М.С. Отраслевая и организационная структура сельской экономики Республики Саха (Якутия) Сел. территории в пространств. развитии страны: потенциал, проблемы, перспективы / </a:t>
            </a:r>
            <a:r>
              <a:rPr lang="ru-RU" dirty="0" err="1"/>
              <a:t>Федер</a:t>
            </a:r>
            <a:r>
              <a:rPr lang="ru-RU" dirty="0"/>
              <a:t>. науч. центр </a:t>
            </a:r>
            <a:r>
              <a:rPr lang="ru-RU" dirty="0" err="1"/>
              <a:t>аграр</a:t>
            </a:r>
            <a:r>
              <a:rPr lang="ru-RU" dirty="0"/>
              <a:t>. экономики и соц. развития сел. территорий - </a:t>
            </a:r>
            <a:r>
              <a:rPr lang="ru-RU" dirty="0" err="1"/>
              <a:t>Всерос</a:t>
            </a:r>
            <a:r>
              <a:rPr lang="ru-RU" dirty="0"/>
              <a:t>. науч.-</a:t>
            </a:r>
            <a:r>
              <a:rPr lang="ru-RU" dirty="0" err="1"/>
              <a:t>исслед</a:t>
            </a:r>
            <a:r>
              <a:rPr lang="ru-RU" dirty="0"/>
              <a:t>. ин-т экономики сел. хоз-ва. - Москва, 2019. - С. 151-157</a:t>
            </a:r>
          </a:p>
          <a:p>
            <a:r>
              <a:rPr lang="ru-RU" dirty="0"/>
              <a:t>19-7413Б </a:t>
            </a:r>
            <a:r>
              <a:rPr lang="ru-RU" dirty="0" err="1"/>
              <a:t>Хожаинов</a:t>
            </a:r>
            <a:r>
              <a:rPr lang="ru-RU" dirty="0"/>
              <a:t> Н.Т. Новые тренды и перспективы развития диверсификации сельской экономики в условиях цифровой трансформации Сел. территории в пространств. развитии страны: потенциал, проблемы, перспективы / </a:t>
            </a:r>
            <a:r>
              <a:rPr lang="ru-RU" dirty="0" err="1"/>
              <a:t>Федер</a:t>
            </a:r>
            <a:r>
              <a:rPr lang="ru-RU" dirty="0"/>
              <a:t>. науч. центр </a:t>
            </a:r>
            <a:r>
              <a:rPr lang="ru-RU" dirty="0" err="1"/>
              <a:t>аграр</a:t>
            </a:r>
            <a:r>
              <a:rPr lang="ru-RU" dirty="0"/>
              <a:t>. экономики и соц. развития сел. территорий - </a:t>
            </a:r>
            <a:r>
              <a:rPr lang="ru-RU" dirty="0" err="1"/>
              <a:t>Всерос</a:t>
            </a:r>
            <a:r>
              <a:rPr lang="ru-RU" dirty="0"/>
              <a:t>. науч.-</a:t>
            </a:r>
            <a:r>
              <a:rPr lang="ru-RU" dirty="0" err="1"/>
              <a:t>исслед</a:t>
            </a:r>
            <a:r>
              <a:rPr lang="ru-RU" dirty="0"/>
              <a:t>. ин-т экономики сел. хоз-ва. - Москва, 2019. - С. 116-119</a:t>
            </a:r>
          </a:p>
          <a:p>
            <a:r>
              <a:rPr lang="ru-RU" dirty="0"/>
              <a:t>19-7819 </a:t>
            </a:r>
            <a:r>
              <a:rPr lang="ru-RU" dirty="0" err="1"/>
              <a:t>Едренкина</a:t>
            </a:r>
            <a:r>
              <a:rPr lang="ru-RU" dirty="0"/>
              <a:t> Н.М. Основные направления диверсификации сельской экономики региона [Сибирский федеральный округ] Комплексное развитие сел. территорий и </a:t>
            </a:r>
            <a:r>
              <a:rPr lang="ru-RU" dirty="0" err="1"/>
              <a:t>инновац</a:t>
            </a:r>
            <a:r>
              <a:rPr lang="ru-RU" dirty="0"/>
              <a:t>. технологии в агропром. комплексе / </a:t>
            </a:r>
            <a:r>
              <a:rPr lang="ru-RU" dirty="0" err="1"/>
              <a:t>Новосиб</a:t>
            </a:r>
            <a:r>
              <a:rPr lang="ru-RU" dirty="0"/>
              <a:t>. гос. </a:t>
            </a:r>
            <a:r>
              <a:rPr lang="ru-RU" dirty="0" err="1"/>
              <a:t>аграр</a:t>
            </a:r>
            <a:r>
              <a:rPr lang="ru-RU" dirty="0"/>
              <a:t>. ун-т. - Новосибирск, 2018. - С. 60-63</a:t>
            </a:r>
          </a:p>
          <a:p>
            <a:r>
              <a:rPr lang="ru-RU" dirty="0"/>
              <a:t>20-110 ч.2 </a:t>
            </a:r>
            <a:r>
              <a:rPr lang="ru-RU" dirty="0" err="1"/>
              <a:t>Антамошкина</a:t>
            </a:r>
            <a:r>
              <a:rPr lang="ru-RU" dirty="0"/>
              <a:t> Е.Н. Методология социально-экономического анализа региональных продовольственных рынков [На примере Южного федерального округа] Устойчивое и </a:t>
            </a:r>
            <a:r>
              <a:rPr lang="ru-RU" dirty="0" err="1"/>
              <a:t>инновац</a:t>
            </a:r>
            <a:r>
              <a:rPr lang="ru-RU" dirty="0"/>
              <a:t>. развитие в цифровую эпоху / </a:t>
            </a:r>
            <a:r>
              <a:rPr lang="ru-RU" dirty="0" err="1"/>
              <a:t>Всерос</a:t>
            </a:r>
            <a:r>
              <a:rPr lang="ru-RU" dirty="0"/>
              <a:t>. науч.-</a:t>
            </a:r>
            <a:r>
              <a:rPr lang="ru-RU" dirty="0" err="1"/>
              <a:t>исслед</a:t>
            </a:r>
            <a:r>
              <a:rPr lang="ru-RU" dirty="0"/>
              <a:t>. ин-т орг. пр-ва, труда и упр. в сел. хоз-ве, 2019; ч.2. - С. 5-10</a:t>
            </a:r>
          </a:p>
          <a:p>
            <a:r>
              <a:rPr lang="ru-RU" dirty="0"/>
              <a:t>20-110 ч.2 </a:t>
            </a:r>
            <a:r>
              <a:rPr lang="ru-RU" dirty="0" err="1"/>
              <a:t>Рагулин</a:t>
            </a:r>
            <a:r>
              <a:rPr lang="ru-RU" dirty="0"/>
              <a:t> А.Д.; Матвеев Д.Н.; Мартынова Н.А Факторы государственного регулирования конкурентоспособности в АПК Устойчивое и </a:t>
            </a:r>
            <a:r>
              <a:rPr lang="ru-RU" dirty="0" err="1"/>
              <a:t>инновац</a:t>
            </a:r>
            <a:r>
              <a:rPr lang="ru-RU" dirty="0"/>
              <a:t>. развитие в цифровую эпоху / </a:t>
            </a:r>
            <a:r>
              <a:rPr lang="ru-RU" dirty="0" err="1"/>
              <a:t>Всерос</a:t>
            </a:r>
            <a:r>
              <a:rPr lang="ru-RU" dirty="0"/>
              <a:t>. науч.-</a:t>
            </a:r>
            <a:r>
              <a:rPr lang="ru-RU" dirty="0" err="1"/>
              <a:t>исслед</a:t>
            </a:r>
            <a:r>
              <a:rPr lang="ru-RU" dirty="0"/>
              <a:t>. ин-т орг. пр-ва, труда и упр. в сел. хоз-ве, 2019; ч.2. - С. 25-28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7952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B3B92A53-920A-AF0E-7865-52A1557865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20-110 ч.2 Родионова О.А. Драйверы и ограничения развития субъектов аграрного предпринимательства Устойчивое и </a:t>
            </a:r>
            <a:r>
              <a:rPr lang="ru-RU" dirty="0" err="1"/>
              <a:t>инновац</a:t>
            </a:r>
            <a:r>
              <a:rPr lang="ru-RU" dirty="0"/>
              <a:t>. развитие в цифровую эпоху / </a:t>
            </a:r>
            <a:r>
              <a:rPr lang="ru-RU" dirty="0" err="1"/>
              <a:t>Всерос</a:t>
            </a:r>
            <a:r>
              <a:rPr lang="ru-RU" dirty="0"/>
              <a:t>. науч.-</a:t>
            </a:r>
            <a:r>
              <a:rPr lang="ru-RU" dirty="0" err="1"/>
              <a:t>исслед</a:t>
            </a:r>
            <a:r>
              <a:rPr lang="ru-RU" dirty="0"/>
              <a:t>. ин-т орг. пр-ва, труда и упр. в сел. хоз-ве, 2019; ч.2. - С. 29-32</a:t>
            </a:r>
          </a:p>
          <a:p>
            <a:r>
              <a:rPr lang="ru-RU" dirty="0"/>
              <a:t>20-3462 </a:t>
            </a:r>
            <a:r>
              <a:rPr lang="ru-RU" dirty="0" err="1"/>
              <a:t>Волгирева</a:t>
            </a:r>
            <a:r>
              <a:rPr lang="ru-RU" dirty="0"/>
              <a:t> Г.П. Агрономические описания крестьянских хозяйств 1913 года Земля и власть в истории России / </a:t>
            </a:r>
            <a:r>
              <a:rPr lang="ru-RU" dirty="0" err="1"/>
              <a:t>Моск</a:t>
            </a:r>
            <a:r>
              <a:rPr lang="ru-RU" dirty="0"/>
              <a:t>. пед. гос. ун-т. - Москва, 2020. - С. 371-383</a:t>
            </a:r>
          </a:p>
          <a:p>
            <a:r>
              <a:rPr lang="ru-RU" dirty="0"/>
              <a:t>20-4897 т.2 Маркина Е.Д. Анализ направлений развития сельских территорий на основании диверсификации сельской экономики в условиях цивилизационных трансформаций Состояние и перспективы развития агропром. комплекса (</a:t>
            </a:r>
            <a:r>
              <a:rPr lang="ru-RU" dirty="0" err="1"/>
              <a:t>Интерагромаш</a:t>
            </a:r>
            <a:r>
              <a:rPr lang="ru-RU" dirty="0"/>
              <a:t> 2020) / Дон. гос. техн. ун-т. - </a:t>
            </a:r>
            <a:r>
              <a:rPr lang="ru-RU" dirty="0" err="1"/>
              <a:t>Ростов</a:t>
            </a:r>
            <a:r>
              <a:rPr lang="ru-RU" dirty="0"/>
              <a:t>-на-Дону, 2020; Т. 2. - С. 19-23</a:t>
            </a:r>
          </a:p>
          <a:p>
            <a:r>
              <a:rPr lang="ru-RU" dirty="0"/>
              <a:t>20-67Б кн.2 Рыжкова М.С.; Глотова Н.И. Развитие цифровой экономики в агропромышленном комплексе России Наука и инновации: векторы развития / </a:t>
            </a:r>
            <a:r>
              <a:rPr lang="ru-RU" dirty="0" err="1"/>
              <a:t>Алт</a:t>
            </a:r>
            <a:r>
              <a:rPr lang="ru-RU" dirty="0"/>
              <a:t>. гос. </a:t>
            </a:r>
            <a:r>
              <a:rPr lang="ru-RU" dirty="0" err="1"/>
              <a:t>аграр</a:t>
            </a:r>
            <a:r>
              <a:rPr lang="ru-RU" dirty="0"/>
              <a:t>. ун-т. - Барнаул, 2018; Кн. 2. - С. 223-226</a:t>
            </a:r>
          </a:p>
          <a:p>
            <a:r>
              <a:rPr lang="ru-RU" dirty="0"/>
              <a:t>21-371 Позднякова Ю.А.; Шишкина Н.В. Реализация и специфика экономических отношений сельхозтоваропроизводителей в условиях рынка </a:t>
            </a:r>
            <a:r>
              <a:rPr lang="ru-RU" dirty="0" err="1"/>
              <a:t>Политэкон</a:t>
            </a:r>
            <a:r>
              <a:rPr lang="ru-RU" dirty="0"/>
              <a:t>. проблемы развития соврем. </a:t>
            </a:r>
            <a:r>
              <a:rPr lang="ru-RU" dirty="0" err="1"/>
              <a:t>агроэкон</a:t>
            </a:r>
            <a:r>
              <a:rPr lang="ru-RU" dirty="0"/>
              <a:t>. систем / Воронеж. гос. </a:t>
            </a:r>
            <a:r>
              <a:rPr lang="ru-RU" dirty="0" err="1"/>
              <a:t>аграр</a:t>
            </a:r>
            <a:r>
              <a:rPr lang="ru-RU" dirty="0"/>
              <a:t>. ун-т им. </a:t>
            </a:r>
            <a:r>
              <a:rPr lang="ru-RU" dirty="0" err="1"/>
              <a:t>имп</a:t>
            </a:r>
            <a:r>
              <a:rPr lang="ru-RU" dirty="0"/>
              <a:t>. Петра I. - Воронеж, 2019. - С. 54-58</a:t>
            </a:r>
          </a:p>
          <a:p>
            <a:r>
              <a:rPr lang="ru-RU" dirty="0"/>
              <a:t>21-3963 Кондратьева Н.Б. Европейская модель интеграции рынков. Становление и перспектива [Включен раздел по сельскохозяйственному рынку] : монография / Наталия Борисовна Кондратьева; Российская академия наук, Федеральное государственное бюджетное учреждение науки Институт Европы Российской академии наук Москва: РАН ИЕ РАН, 2020. - 376, [7] с.;</a:t>
            </a:r>
          </a:p>
          <a:p>
            <a:r>
              <a:rPr lang="ru-RU" dirty="0"/>
              <a:t>21-6062Б Романенко И.А.; Евдокимова Н.Е. Учет различий динамики заработной платы между сельскохозяйственными и несельскохозяйственными рынками в равновесных моделях Бедность сел. населения России: генезис, пути преодоления, прогноз / </a:t>
            </a:r>
            <a:r>
              <a:rPr lang="ru-RU" dirty="0" err="1"/>
              <a:t>Всерос</a:t>
            </a:r>
            <a:r>
              <a:rPr lang="ru-RU" dirty="0"/>
              <a:t>. ин-т </a:t>
            </a:r>
            <a:r>
              <a:rPr lang="ru-RU" dirty="0" err="1"/>
              <a:t>аграр</a:t>
            </a:r>
            <a:r>
              <a:rPr lang="ru-RU" dirty="0"/>
              <a:t>. проблем и информатики им. А. А. Никонова, 2020. - С. 3-7</a:t>
            </a:r>
          </a:p>
          <a:p>
            <a:r>
              <a:rPr lang="ru-RU" dirty="0"/>
              <a:t>22-1062 ч.1 </a:t>
            </a:r>
            <a:r>
              <a:rPr lang="ru-RU" dirty="0" err="1"/>
              <a:t>Ниеталина</a:t>
            </a:r>
            <a:r>
              <a:rPr lang="ru-RU" dirty="0"/>
              <a:t> Г.К. Управление сельскохозяйственными рынками в системе товарных рынков </a:t>
            </a:r>
            <a:r>
              <a:rPr lang="ru-RU" dirty="0" err="1"/>
              <a:t>Актуал</a:t>
            </a:r>
            <a:r>
              <a:rPr lang="ru-RU" dirty="0"/>
              <a:t>. проблемы и достижения регион. экон. систем / </a:t>
            </a:r>
            <a:r>
              <a:rPr lang="ru-RU" dirty="0" err="1"/>
              <a:t>Ставроп</a:t>
            </a:r>
            <a:r>
              <a:rPr lang="ru-RU" dirty="0"/>
              <a:t>. гос. </a:t>
            </a:r>
            <a:r>
              <a:rPr lang="ru-RU" dirty="0" err="1"/>
              <a:t>аграр</a:t>
            </a:r>
            <a:r>
              <a:rPr lang="ru-RU" dirty="0"/>
              <a:t>. ун-т, 2021; ч.1. - С. 3-8</a:t>
            </a:r>
          </a:p>
          <a:p>
            <a:r>
              <a:rPr lang="ru-RU" dirty="0"/>
              <a:t>355837 в.290 ч.4 Мухаметзянов Р.Р., Объективная необходимость учебной дисциплины сельскохозяйственные рынки в программах подготовки высококвалифицированных экономистов и менеджеров АПК России </a:t>
            </a:r>
            <a:r>
              <a:rPr lang="ru-RU" dirty="0" err="1"/>
              <a:t>Докл</a:t>
            </a:r>
            <a:r>
              <a:rPr lang="ru-RU" dirty="0"/>
              <a:t>. ТСХА / Рос. гос. </a:t>
            </a:r>
            <a:r>
              <a:rPr lang="ru-RU" dirty="0" err="1"/>
              <a:t>аграр</a:t>
            </a:r>
            <a:r>
              <a:rPr lang="ru-RU" dirty="0"/>
              <a:t>. ун-т - МСХА им. К. А. Тимирязева. Москва, 2018; </a:t>
            </a:r>
            <a:r>
              <a:rPr lang="ru-RU" dirty="0" err="1"/>
              <a:t>Вып</a:t>
            </a:r>
            <a:r>
              <a:rPr lang="ru-RU" dirty="0"/>
              <a:t>. 290, ч. 4. - С. 205-208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71773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ageCurlDouble"/>
      </p:transition>
    </mc:Choice>
    <mc:Fallback xmlns="">
      <p:transition spd="slow" advTm="500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</TotalTime>
  <Words>5000</Words>
  <Application>Microsoft Office PowerPoint</Application>
  <PresentationFormat>Широкоэкранный</PresentationFormat>
  <Paragraphs>84</Paragraphs>
  <Slides>102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102</vt:i4>
      </vt:variant>
    </vt:vector>
  </HeadingPairs>
  <TitlesOfParts>
    <vt:vector size="108" baseType="lpstr">
      <vt:lpstr>Arial</vt:lpstr>
      <vt:lpstr>Calibri</vt:lpstr>
      <vt:lpstr>Calibri Light</vt:lpstr>
      <vt:lpstr>Times New Roman</vt:lpstr>
      <vt:lpstr>Wingdings</vt:lpstr>
      <vt:lpstr>Тема Office</vt:lpstr>
      <vt:lpstr>Сельская локальная экономика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Сельская локальная экономика</dc:title>
  <dc:creator>Дмитрий</dc:creator>
  <cp:lastModifiedBy>Горелов Дмитрий</cp:lastModifiedBy>
  <cp:revision>36</cp:revision>
  <dcterms:created xsi:type="dcterms:W3CDTF">2022-03-18T22:27:13Z</dcterms:created>
  <dcterms:modified xsi:type="dcterms:W3CDTF">2022-10-17T08:51:03Z</dcterms:modified>
</cp:coreProperties>
</file>