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sldIdLst>
    <p:sldId id="376" r:id="rId3"/>
    <p:sldId id="268" r:id="rId4"/>
    <p:sldId id="269" r:id="rId5"/>
    <p:sldId id="697" r:id="rId6"/>
    <p:sldId id="698" r:id="rId7"/>
    <p:sldId id="699" r:id="rId8"/>
    <p:sldId id="273" r:id="rId9"/>
    <p:sldId id="274" r:id="rId10"/>
    <p:sldId id="688"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337" autoAdjust="0"/>
  </p:normalViewPr>
  <p:slideViewPr>
    <p:cSldViewPr snapToGrid="0">
      <p:cViewPr varScale="1">
        <p:scale>
          <a:sx n="57" d="100"/>
          <a:sy n="57" d="100"/>
        </p:scale>
        <p:origin x="94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Лист1!$B$1</c:f>
              <c:strCache>
                <c:ptCount val="1"/>
                <c:pt idx="0">
                  <c:v>Ряд 1</c:v>
                </c:pt>
              </c:strCache>
            </c:strRef>
          </c:tx>
          <c:spPr>
            <a:ln w="28575" cap="rnd">
              <a:solidFill>
                <a:schemeClr val="accent1"/>
              </a:solidFill>
              <a:round/>
            </a:ln>
            <a:effectLst/>
          </c:spPr>
          <c:marker>
            <c:symbol val="none"/>
          </c:marker>
          <c:cat>
            <c:numRef>
              <c:f>Лист1!$A$2:$A$36</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Лист1!$B$2:$B$36</c:f>
              <c:numCache>
                <c:formatCode>General</c:formatCode>
                <c:ptCount val="35"/>
                <c:pt idx="0">
                  <c:v>418</c:v>
                </c:pt>
                <c:pt idx="1">
                  <c:v>328.3</c:v>
                </c:pt>
                <c:pt idx="2">
                  <c:v>327.2</c:v>
                </c:pt>
                <c:pt idx="3">
                  <c:v>262.89999999999998</c:v>
                </c:pt>
                <c:pt idx="4">
                  <c:v>134.80000000000001</c:v>
                </c:pt>
                <c:pt idx="5">
                  <c:v>177.3</c:v>
                </c:pt>
                <c:pt idx="6">
                  <c:v>153.5</c:v>
                </c:pt>
                <c:pt idx="7">
                  <c:v>113.9</c:v>
                </c:pt>
                <c:pt idx="8">
                  <c:v>107.4</c:v>
                </c:pt>
                <c:pt idx="9">
                  <c:v>104.1</c:v>
                </c:pt>
                <c:pt idx="10">
                  <c:v>107.61</c:v>
                </c:pt>
                <c:pt idx="11">
                  <c:v>127.34</c:v>
                </c:pt>
                <c:pt idx="12">
                  <c:v>110.82</c:v>
                </c:pt>
                <c:pt idx="13">
                  <c:v>118.6</c:v>
                </c:pt>
                <c:pt idx="14">
                  <c:v>112.3</c:v>
                </c:pt>
                <c:pt idx="15">
                  <c:v>95.66</c:v>
                </c:pt>
                <c:pt idx="16">
                  <c:v>84.25</c:v>
                </c:pt>
                <c:pt idx="17">
                  <c:v>73.91</c:v>
                </c:pt>
                <c:pt idx="18">
                  <c:v>76.95</c:v>
                </c:pt>
                <c:pt idx="19">
                  <c:v>69.45</c:v>
                </c:pt>
                <c:pt idx="20">
                  <c:v>51.22</c:v>
                </c:pt>
                <c:pt idx="21">
                  <c:v>55.51</c:v>
                </c:pt>
                <c:pt idx="22">
                  <c:v>57.2</c:v>
                </c:pt>
                <c:pt idx="23">
                  <c:v>55.18</c:v>
                </c:pt>
                <c:pt idx="24">
                  <c:v>50.52</c:v>
                </c:pt>
                <c:pt idx="25">
                  <c:v>52.59</c:v>
                </c:pt>
                <c:pt idx="26">
                  <c:v>48.53</c:v>
                </c:pt>
                <c:pt idx="27">
                  <c:v>47.51</c:v>
                </c:pt>
                <c:pt idx="28">
                  <c:v>44.75</c:v>
                </c:pt>
                <c:pt idx="29">
                  <c:v>49.66</c:v>
                </c:pt>
                <c:pt idx="30">
                  <c:v>52.58</c:v>
                </c:pt>
                <c:pt idx="31">
                  <c:v>39.71</c:v>
                </c:pt>
                <c:pt idx="32">
                  <c:v>35.26</c:v>
                </c:pt>
                <c:pt idx="33">
                  <c:v>35.74</c:v>
                </c:pt>
                <c:pt idx="34">
                  <c:v>39.880000000000003</c:v>
                </c:pt>
              </c:numCache>
            </c:numRef>
          </c:val>
          <c:smooth val="0"/>
          <c:extLst>
            <c:ext xmlns:c16="http://schemas.microsoft.com/office/drawing/2014/chart" uri="{C3380CC4-5D6E-409C-BE32-E72D297353CC}">
              <c16:uniqueId val="{00000000-D457-408E-84BB-251B453D9DE1}"/>
            </c:ext>
          </c:extLst>
        </c:ser>
        <c:ser>
          <c:idx val="1"/>
          <c:order val="1"/>
          <c:tx>
            <c:strRef>
              <c:f>Лист1!$C$1</c:f>
              <c:strCache>
                <c:ptCount val="1"/>
                <c:pt idx="0">
                  <c:v>Ряд 2</c:v>
                </c:pt>
              </c:strCache>
            </c:strRef>
          </c:tx>
          <c:spPr>
            <a:ln w="28575" cap="rnd">
              <a:solidFill>
                <a:schemeClr val="accent2"/>
              </a:solidFill>
              <a:round/>
            </a:ln>
            <a:effectLst/>
          </c:spPr>
          <c:marker>
            <c:symbol val="none"/>
          </c:marker>
          <c:cat>
            <c:numRef>
              <c:f>Лист1!$A$2:$A$36</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Лист1!$C$2:$C$36</c:f>
              <c:numCache>
                <c:formatCode>General</c:formatCode>
                <c:ptCount val="35"/>
              </c:numCache>
            </c:numRef>
          </c:val>
          <c:smooth val="0"/>
          <c:extLst>
            <c:ext xmlns:c16="http://schemas.microsoft.com/office/drawing/2014/chart" uri="{C3380CC4-5D6E-409C-BE32-E72D297353CC}">
              <c16:uniqueId val="{00000001-D457-408E-84BB-251B453D9DE1}"/>
            </c:ext>
          </c:extLst>
        </c:ser>
        <c:ser>
          <c:idx val="2"/>
          <c:order val="2"/>
          <c:tx>
            <c:strRef>
              <c:f>Лист1!$D$1</c:f>
              <c:strCache>
                <c:ptCount val="1"/>
                <c:pt idx="0">
                  <c:v>Ряд 3</c:v>
                </c:pt>
              </c:strCache>
            </c:strRef>
          </c:tx>
          <c:spPr>
            <a:ln w="28575" cap="rnd">
              <a:solidFill>
                <a:schemeClr val="accent3"/>
              </a:solidFill>
              <a:round/>
            </a:ln>
            <a:effectLst/>
          </c:spPr>
          <c:marker>
            <c:symbol val="none"/>
          </c:marker>
          <c:cat>
            <c:numRef>
              <c:f>Лист1!$A$2:$A$36</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Лист1!$D$2:$D$36</c:f>
              <c:numCache>
                <c:formatCode>General</c:formatCode>
                <c:ptCount val="35"/>
              </c:numCache>
            </c:numRef>
          </c:val>
          <c:smooth val="0"/>
          <c:extLst>
            <c:ext xmlns:c16="http://schemas.microsoft.com/office/drawing/2014/chart" uri="{C3380CC4-5D6E-409C-BE32-E72D297353CC}">
              <c16:uniqueId val="{00000002-D457-408E-84BB-251B453D9DE1}"/>
            </c:ext>
          </c:extLst>
        </c:ser>
        <c:dLbls>
          <c:showLegendKey val="0"/>
          <c:showVal val="0"/>
          <c:showCatName val="0"/>
          <c:showSerName val="0"/>
          <c:showPercent val="0"/>
          <c:showBubbleSize val="0"/>
        </c:dLbls>
        <c:smooth val="0"/>
        <c:axId val="487243864"/>
        <c:axId val="487236304"/>
      </c:lineChart>
      <c:catAx>
        <c:axId val="48724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487236304"/>
        <c:crosses val="autoZero"/>
        <c:auto val="1"/>
        <c:lblAlgn val="ctr"/>
        <c:lblOffset val="100"/>
        <c:noMultiLvlLbl val="0"/>
      </c:catAx>
      <c:valAx>
        <c:axId val="48723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4872438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Лист1!$B$1</c:f>
              <c:strCache>
                <c:ptCount val="1"/>
                <c:pt idx="0">
                  <c:v>Ряд 1</c:v>
                </c:pt>
              </c:strCache>
            </c:strRef>
          </c:tx>
          <c:spPr>
            <a:ln w="28575" cap="rnd">
              <a:solidFill>
                <a:schemeClr val="accent1"/>
              </a:solidFill>
              <a:round/>
            </a:ln>
            <a:effectLst/>
          </c:spPr>
          <c:marker>
            <c:symbol val="none"/>
          </c:marker>
          <c:cat>
            <c:numRef>
              <c:f>Лист1!$A$2:$A$30</c:f>
              <c:numCache>
                <c:formatCode>General</c:formatCode>
                <c:ptCount val="29"/>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Лист1!$B$2:$B$30</c:f>
              <c:numCache>
                <c:formatCode>General</c:formatCode>
                <c:ptCount val="29"/>
              </c:numCache>
            </c:numRef>
          </c:val>
          <c:smooth val="0"/>
          <c:extLst>
            <c:ext xmlns:c16="http://schemas.microsoft.com/office/drawing/2014/chart" uri="{C3380CC4-5D6E-409C-BE32-E72D297353CC}">
              <c16:uniqueId val="{00000000-7E5A-4F62-A6A7-7E89084C0FEF}"/>
            </c:ext>
          </c:extLst>
        </c:ser>
        <c:ser>
          <c:idx val="1"/>
          <c:order val="1"/>
          <c:tx>
            <c:strRef>
              <c:f>Лист1!$C$1</c:f>
              <c:strCache>
                <c:ptCount val="1"/>
                <c:pt idx="0">
                  <c:v>Ряд 2</c:v>
                </c:pt>
              </c:strCache>
            </c:strRef>
          </c:tx>
          <c:spPr>
            <a:ln w="28575" cap="rnd">
              <a:solidFill>
                <a:schemeClr val="accent2"/>
              </a:solidFill>
              <a:round/>
            </a:ln>
            <a:effectLst/>
          </c:spPr>
          <c:marker>
            <c:symbol val="none"/>
          </c:marker>
          <c:cat>
            <c:numRef>
              <c:f>Лист1!$A$2:$A$30</c:f>
              <c:numCache>
                <c:formatCode>General</c:formatCode>
                <c:ptCount val="29"/>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Лист1!$C$2:$C$30</c:f>
              <c:numCache>
                <c:formatCode>General</c:formatCode>
                <c:ptCount val="29"/>
                <c:pt idx="0">
                  <c:v>7.68</c:v>
                </c:pt>
                <c:pt idx="1">
                  <c:v>3.79</c:v>
                </c:pt>
                <c:pt idx="2">
                  <c:v>7.84</c:v>
                </c:pt>
                <c:pt idx="3">
                  <c:v>15.54</c:v>
                </c:pt>
                <c:pt idx="4">
                  <c:v>21.93</c:v>
                </c:pt>
                <c:pt idx="5">
                  <c:v>8.7200000000000006</c:v>
                </c:pt>
                <c:pt idx="6">
                  <c:v>11.45</c:v>
                </c:pt>
                <c:pt idx="7">
                  <c:v>30.48</c:v>
                </c:pt>
                <c:pt idx="8">
                  <c:v>25.12</c:v>
                </c:pt>
                <c:pt idx="9">
                  <c:v>30.91</c:v>
                </c:pt>
                <c:pt idx="10">
                  <c:v>76.16</c:v>
                </c:pt>
                <c:pt idx="11">
                  <c:v>110.1</c:v>
                </c:pt>
                <c:pt idx="12">
                  <c:v>84.58</c:v>
                </c:pt>
                <c:pt idx="13">
                  <c:v>145.94</c:v>
                </c:pt>
                <c:pt idx="14">
                  <c:v>266.64999999999998</c:v>
                </c:pt>
                <c:pt idx="15">
                  <c:v>500.18</c:v>
                </c:pt>
                <c:pt idx="16">
                  <c:v>618.41</c:v>
                </c:pt>
                <c:pt idx="17">
                  <c:v>478.55</c:v>
                </c:pt>
                <c:pt idx="18">
                  <c:v>498.04</c:v>
                </c:pt>
                <c:pt idx="19">
                  <c:v>641.82000000000005</c:v>
                </c:pt>
                <c:pt idx="20">
                  <c:v>708.93</c:v>
                </c:pt>
                <c:pt idx="21">
                  <c:v>568.54</c:v>
                </c:pt>
                <c:pt idx="22">
                  <c:v>745.63</c:v>
                </c:pt>
                <c:pt idx="23">
                  <c:v>816.45</c:v>
                </c:pt>
                <c:pt idx="24">
                  <c:v>1030.47</c:v>
                </c:pt>
                <c:pt idx="25">
                  <c:v>1564.07</c:v>
                </c:pt>
                <c:pt idx="26">
                  <c:v>2093.44</c:v>
                </c:pt>
                <c:pt idx="27">
                  <c:v>1410.37</c:v>
                </c:pt>
                <c:pt idx="28">
                  <c:v>1671.04</c:v>
                </c:pt>
              </c:numCache>
            </c:numRef>
          </c:val>
          <c:smooth val="0"/>
          <c:extLst>
            <c:ext xmlns:c16="http://schemas.microsoft.com/office/drawing/2014/chart" uri="{C3380CC4-5D6E-409C-BE32-E72D297353CC}">
              <c16:uniqueId val="{00000001-7E5A-4F62-A6A7-7E89084C0FEF}"/>
            </c:ext>
          </c:extLst>
        </c:ser>
        <c:ser>
          <c:idx val="2"/>
          <c:order val="2"/>
          <c:tx>
            <c:strRef>
              <c:f>Лист1!$D$1</c:f>
              <c:strCache>
                <c:ptCount val="1"/>
                <c:pt idx="0">
                  <c:v>Ряд 3</c:v>
                </c:pt>
              </c:strCache>
            </c:strRef>
          </c:tx>
          <c:spPr>
            <a:ln w="28575" cap="rnd">
              <a:solidFill>
                <a:schemeClr val="accent3"/>
              </a:solidFill>
              <a:round/>
            </a:ln>
            <a:effectLst/>
          </c:spPr>
          <c:marker>
            <c:symbol val="none"/>
          </c:marker>
          <c:cat>
            <c:numRef>
              <c:f>Лист1!$A$2:$A$30</c:f>
              <c:numCache>
                <c:formatCode>General</c:formatCode>
                <c:ptCount val="29"/>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Лист1!$D$2:$D$30</c:f>
              <c:numCache>
                <c:formatCode>General</c:formatCode>
                <c:ptCount val="29"/>
              </c:numCache>
            </c:numRef>
          </c:val>
          <c:smooth val="0"/>
          <c:extLst>
            <c:ext xmlns:c16="http://schemas.microsoft.com/office/drawing/2014/chart" uri="{C3380CC4-5D6E-409C-BE32-E72D297353CC}">
              <c16:uniqueId val="{00000002-7E5A-4F62-A6A7-7E89084C0FEF}"/>
            </c:ext>
          </c:extLst>
        </c:ser>
        <c:dLbls>
          <c:showLegendKey val="0"/>
          <c:showVal val="0"/>
          <c:showCatName val="0"/>
          <c:showSerName val="0"/>
          <c:showPercent val="0"/>
          <c:showBubbleSize val="0"/>
        </c:dLbls>
        <c:smooth val="0"/>
        <c:axId val="497442312"/>
        <c:axId val="497435832"/>
      </c:lineChart>
      <c:catAx>
        <c:axId val="49744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497435832"/>
        <c:crosses val="autoZero"/>
        <c:auto val="1"/>
        <c:lblAlgn val="ctr"/>
        <c:lblOffset val="100"/>
        <c:noMultiLvlLbl val="0"/>
      </c:catAx>
      <c:valAx>
        <c:axId val="49743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4974423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7A9EAD-30DF-4631-83AE-A9AA246F41E8}" type="datetimeFigureOut">
              <a:rPr lang="ru-RU" smtClean="0"/>
              <a:t>23.04.2026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EBE7BE-DCBF-4681-9BAE-CEC72A2F7FA4}" type="slidenum">
              <a:rPr lang="ru-RU" smtClean="0"/>
              <a:t>‹#›</a:t>
            </a:fld>
            <a:endParaRPr lang="ru-RU"/>
          </a:p>
        </p:txBody>
      </p:sp>
    </p:spTree>
    <p:extLst>
      <p:ext uri="{BB962C8B-B14F-4D97-AF65-F5344CB8AC3E}">
        <p14:creationId xmlns:p14="http://schemas.microsoft.com/office/powerpoint/2010/main" val="522214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6EEBE7BE-DCBF-4681-9BAE-CEC72A2F7FA4}" type="slidenum">
              <a:rPr lang="ru-RU" smtClean="0"/>
              <a:t>6</a:t>
            </a:fld>
            <a:endParaRPr lang="ru-RU"/>
          </a:p>
        </p:txBody>
      </p:sp>
    </p:spTree>
    <p:extLst>
      <p:ext uri="{BB962C8B-B14F-4D97-AF65-F5344CB8AC3E}">
        <p14:creationId xmlns:p14="http://schemas.microsoft.com/office/powerpoint/2010/main" val="3856390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DFEA86-60A1-7E6D-C0E8-B1CEA66513E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363F3D1-B256-182A-88F5-54C3595A21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BE421863-C880-9B80-A339-BD65DBB1E95D}"/>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8C7FE8C8-B03A-15D6-E825-E72977D213F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D3F855B-5DEF-6AC6-D6D5-CBBEB9EEE2EA}"/>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2786291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6EB16D-86D9-9E36-6FE2-839F33D8F4A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55E033E-ED97-5A41-79FE-914EBEA5D1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1299473-E86E-AD9E-6762-C53EBB08B6CF}"/>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91EFD08C-66C9-C06B-CA5D-3FDF96B142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B0DCCFC-E324-1631-B5B2-445B5C9DB1EE}"/>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1208022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24E9E5-F1E7-7430-7561-39C29166F79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4CE541E-E22C-9CB4-44A4-3A9710FD59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36D45FB5-8807-2DA5-FFF0-810D5CC5CBD8}"/>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E8B6A041-CB6E-9A4B-B897-D10F72A05A4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A44BA2C-F211-5C3C-22D9-AD4BF783DE57}"/>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3013586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F88C68-28A8-A62B-8D0E-B994B4C6FBA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D7854FE-A467-7D83-A322-3C048E113FD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8748B7F2-E328-B4AE-C38E-7058CA01EF3E}"/>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35458BE-211E-F9AE-A69F-301DE2B75D14}"/>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6" name="Нижний колонтитул 5">
            <a:extLst>
              <a:ext uri="{FF2B5EF4-FFF2-40B4-BE49-F238E27FC236}">
                <a16:creationId xmlns:a16="http://schemas.microsoft.com/office/drawing/2014/main" id="{0E2610A8-AC08-0BC1-9DA3-E6773719C08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EB8186B-5A1A-DAF1-99D1-A7C9C146AFBC}"/>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1675327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763671-EA0D-25DE-9CDB-303246C7390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E507A15-FB5C-D1EB-F273-B1C31BE93B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232833C-171D-6F0E-464B-AAB58E77E68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3D0F8EFF-CE80-507D-6BD8-369D19438D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A8014724-CC41-6FA4-5DFE-2FE1209DD33E}"/>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CED5016-D9AE-7FFD-23AB-160983BAA1D3}"/>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8" name="Нижний колонтитул 7">
            <a:extLst>
              <a:ext uri="{FF2B5EF4-FFF2-40B4-BE49-F238E27FC236}">
                <a16:creationId xmlns:a16="http://schemas.microsoft.com/office/drawing/2014/main" id="{C8CCD805-C629-6874-6E5F-C32F0B69C38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89C76933-0476-1DAF-B029-F08036F71FDB}"/>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1960110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C9FD5C-DD7E-4F69-9061-117459F4795B}"/>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EAA8EA0-5CBF-2C68-4AA2-995F2437EC96}"/>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4" name="Нижний колонтитул 3">
            <a:extLst>
              <a:ext uri="{FF2B5EF4-FFF2-40B4-BE49-F238E27FC236}">
                <a16:creationId xmlns:a16="http://schemas.microsoft.com/office/drawing/2014/main" id="{E227129B-2B59-21D9-2A7D-A46D9A24866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9F03AB84-B716-2BF8-17B1-0227538B6293}"/>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289454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41E22EB-2A97-9E9A-B8E4-ADC03FEB6C3E}"/>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3" name="Нижний колонтитул 2">
            <a:extLst>
              <a:ext uri="{FF2B5EF4-FFF2-40B4-BE49-F238E27FC236}">
                <a16:creationId xmlns:a16="http://schemas.microsoft.com/office/drawing/2014/main" id="{B8A8444C-2F8E-CF30-ECF6-97D35D6673F3}"/>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C48EDC7-2CCD-2C66-A1B8-D89B9A95E253}"/>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3262678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B830B5-41B9-BC70-2EE3-CF3F33DF766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5CF9E51-F383-BA0B-EDD2-0C1B1E4048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FFF394F-5FA5-C5BD-11C2-831C843896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039F663-729C-D4B5-7420-A455AF9E1A51}"/>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6" name="Нижний колонтитул 5">
            <a:extLst>
              <a:ext uri="{FF2B5EF4-FFF2-40B4-BE49-F238E27FC236}">
                <a16:creationId xmlns:a16="http://schemas.microsoft.com/office/drawing/2014/main" id="{B23BD3A0-D152-2328-BAFE-D653A9C96E0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D1C59C9-14AE-7C9E-8668-ED569561D14A}"/>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399450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900334-4AC5-3973-61A3-21E9E49A3F1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9E2794D7-B212-AFFB-5907-AAE07BB0FD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7ED81FB8-7B68-4EBF-D7B5-D2D94C37DC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76E0E07-99A4-6FA8-0BE7-51991195408C}"/>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6" name="Нижний колонтитул 5">
            <a:extLst>
              <a:ext uri="{FF2B5EF4-FFF2-40B4-BE49-F238E27FC236}">
                <a16:creationId xmlns:a16="http://schemas.microsoft.com/office/drawing/2014/main" id="{DA9AA696-FF52-7C42-E3C0-5E52754218F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CD36AA3-4BA4-3E56-6F8F-4FE1CDC01FAB}"/>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897156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E3563D-3EFB-6DCE-48FF-992476C2E8F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8E52E27-763D-E4A5-ABD7-B2BAE22541F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F8C4098-53B6-3BF0-BE7B-328A1B88B1C3}"/>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CC41DDB4-2B84-62A9-FD79-D897384612C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BB9D05D-8078-E0F4-A1A9-5B447ACD6C73}"/>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4000135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7317AA89-295C-F0A1-59E2-F3C0318E589D}"/>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E6017F5-A000-D175-CDA6-FE24400EA24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676B572-4D38-0E89-90FE-89EAC70EC770}"/>
              </a:ext>
            </a:extLst>
          </p:cNvPr>
          <p:cNvSpPr>
            <a:spLocks noGrp="1"/>
          </p:cNvSpPr>
          <p:nvPr>
            <p:ph type="dt" sz="half" idx="10"/>
          </p:nvPr>
        </p:nvSpPr>
        <p:spPr/>
        <p:txBody>
          <a:bodyPr/>
          <a:lstStyle/>
          <a:p>
            <a:fld id="{E9048EE6-ED27-4AED-BDC2-12052CFBAF6A}"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291E80D1-6222-17D6-6678-221B6940382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7E30002-E5FA-5CD9-9E3F-DC06FA5B8ECC}"/>
              </a:ext>
            </a:extLst>
          </p:cNvPr>
          <p:cNvSpPr>
            <a:spLocks noGrp="1"/>
          </p:cNvSpPr>
          <p:nvPr>
            <p:ph type="sldNum" sz="quarter" idx="12"/>
          </p:nvPr>
        </p:nvSpPr>
        <p:spPr/>
        <p:txBody>
          <a:bodyPr/>
          <a:lstStyle/>
          <a:p>
            <a:fld id="{3D82DC73-3BAB-4E01-B671-A2BD74C499FB}" type="slidenum">
              <a:rPr lang="ru-RU" smtClean="0"/>
              <a:t>‹#›</a:t>
            </a:fld>
            <a:endParaRPr lang="ru-RU"/>
          </a:p>
        </p:txBody>
      </p:sp>
    </p:spTree>
    <p:extLst>
      <p:ext uri="{BB962C8B-B14F-4D97-AF65-F5344CB8AC3E}">
        <p14:creationId xmlns:p14="http://schemas.microsoft.com/office/powerpoint/2010/main" val="479165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242100-2B3C-BA36-603D-A1A9D7F30F60}"/>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D2C51A0-63A5-431E-6475-E9C7138EEB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8F86F99E-2C34-750D-5B12-822265149A13}"/>
              </a:ext>
            </a:extLst>
          </p:cNvPr>
          <p:cNvSpPr>
            <a:spLocks noGrp="1"/>
          </p:cNvSpPr>
          <p:nvPr>
            <p:ph type="dt" sz="half" idx="10"/>
          </p:nvPr>
        </p:nvSpPr>
        <p:spPr/>
        <p:txBody>
          <a:bodyPr/>
          <a:lstStyle/>
          <a:p>
            <a:fld id="{9D65CBD0-5425-4A9A-B62E-4CB4988B1534}" type="datetime1">
              <a:rPr lang="ru-RU" smtClean="0"/>
              <a:t>23.04.2026</a:t>
            </a:fld>
            <a:endParaRPr lang="ru-RU"/>
          </a:p>
        </p:txBody>
      </p:sp>
      <p:sp>
        <p:nvSpPr>
          <p:cNvPr id="5" name="Нижний колонтитул 4">
            <a:extLst>
              <a:ext uri="{FF2B5EF4-FFF2-40B4-BE49-F238E27FC236}">
                <a16:creationId xmlns:a16="http://schemas.microsoft.com/office/drawing/2014/main" id="{D4B65445-2BE1-CD0C-F86B-4EEF15A2DF5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D916A9E-2762-7A84-4EA2-5EA515611A59}"/>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891628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E162F4-4ADA-0C56-18DC-62E83FE8479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C07CD8D-FA15-B121-59E1-02BF3D77891D}"/>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F4F950B-0030-FF68-E8A9-D13FE7D19BC3}"/>
              </a:ext>
            </a:extLst>
          </p:cNvPr>
          <p:cNvSpPr>
            <a:spLocks noGrp="1"/>
          </p:cNvSpPr>
          <p:nvPr>
            <p:ph type="dt" sz="half" idx="10"/>
          </p:nvPr>
        </p:nvSpPr>
        <p:spPr/>
        <p:txBody>
          <a:bodyPr/>
          <a:lstStyle/>
          <a:p>
            <a:fld id="{24531707-C6D0-48A2-9A20-ADDA16D40C8D}" type="datetime1">
              <a:rPr lang="ru-RU" smtClean="0"/>
              <a:t>23.04.2026</a:t>
            </a:fld>
            <a:endParaRPr lang="ru-RU"/>
          </a:p>
        </p:txBody>
      </p:sp>
      <p:sp>
        <p:nvSpPr>
          <p:cNvPr id="5" name="Нижний колонтитул 4">
            <a:extLst>
              <a:ext uri="{FF2B5EF4-FFF2-40B4-BE49-F238E27FC236}">
                <a16:creationId xmlns:a16="http://schemas.microsoft.com/office/drawing/2014/main" id="{B1C2D651-947D-005B-AF99-675F5832A18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12F437C-F698-A249-4D13-6C9F204FC8DE}"/>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2021671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48F9BF-C9D2-EB26-BFDA-224A0BA6CA6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436F43B-F3F7-A110-B5E4-84342D7273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557C920-0A1B-8817-74DE-5258FF8300EA}"/>
              </a:ext>
            </a:extLst>
          </p:cNvPr>
          <p:cNvSpPr>
            <a:spLocks noGrp="1"/>
          </p:cNvSpPr>
          <p:nvPr>
            <p:ph type="dt" sz="half" idx="10"/>
          </p:nvPr>
        </p:nvSpPr>
        <p:spPr/>
        <p:txBody>
          <a:bodyPr/>
          <a:lstStyle/>
          <a:p>
            <a:fld id="{8849CEC8-6CC8-4305-9A32-909E1365BC31}" type="datetime1">
              <a:rPr lang="ru-RU" smtClean="0"/>
              <a:t>23.04.2026</a:t>
            </a:fld>
            <a:endParaRPr lang="ru-RU"/>
          </a:p>
        </p:txBody>
      </p:sp>
      <p:sp>
        <p:nvSpPr>
          <p:cNvPr id="5" name="Нижний колонтитул 4">
            <a:extLst>
              <a:ext uri="{FF2B5EF4-FFF2-40B4-BE49-F238E27FC236}">
                <a16:creationId xmlns:a16="http://schemas.microsoft.com/office/drawing/2014/main" id="{DF325502-27CC-D863-9D8B-B01D00A0049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CABCC60-439C-003D-4A6C-2945F37C4117}"/>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64768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C0CAFA-5277-BDD3-39F5-6B99C9DD5E7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0764F4C-9B0F-BF11-844C-CBE3470BCF8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78F67322-0362-12C0-4153-7316651C73B3}"/>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B07FD9F5-CCB4-022D-FEEB-589146FB2EA9}"/>
              </a:ext>
            </a:extLst>
          </p:cNvPr>
          <p:cNvSpPr>
            <a:spLocks noGrp="1"/>
          </p:cNvSpPr>
          <p:nvPr>
            <p:ph type="dt" sz="half" idx="10"/>
          </p:nvPr>
        </p:nvSpPr>
        <p:spPr/>
        <p:txBody>
          <a:bodyPr/>
          <a:lstStyle/>
          <a:p>
            <a:fld id="{FB9BFC77-ED52-42BB-914B-5449E2BCB531}" type="datetime1">
              <a:rPr lang="ru-RU" smtClean="0"/>
              <a:t>23.04.2026</a:t>
            </a:fld>
            <a:endParaRPr lang="ru-RU"/>
          </a:p>
        </p:txBody>
      </p:sp>
      <p:sp>
        <p:nvSpPr>
          <p:cNvPr id="6" name="Нижний колонтитул 5">
            <a:extLst>
              <a:ext uri="{FF2B5EF4-FFF2-40B4-BE49-F238E27FC236}">
                <a16:creationId xmlns:a16="http://schemas.microsoft.com/office/drawing/2014/main" id="{20EF5441-78F7-9B5B-EC75-02489806EF4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67781EA-EB44-A5AB-6FCB-88FD41370313}"/>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4004503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4728F1-BBC7-B247-8046-8BEFAF6A25FA}"/>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ECC7CD9-8F03-218B-16E5-E1EC9560A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B435A34-2CD5-A597-6954-9F9F31CE51F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88C8B3E3-F6E7-269C-ACA4-0E574805DD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EF172B4-151A-2BE0-36CE-2AE6DCB6BAD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2C5B639-0DFC-FE28-F160-7EAF4044D500}"/>
              </a:ext>
            </a:extLst>
          </p:cNvPr>
          <p:cNvSpPr>
            <a:spLocks noGrp="1"/>
          </p:cNvSpPr>
          <p:nvPr>
            <p:ph type="dt" sz="half" idx="10"/>
          </p:nvPr>
        </p:nvSpPr>
        <p:spPr/>
        <p:txBody>
          <a:bodyPr/>
          <a:lstStyle/>
          <a:p>
            <a:fld id="{8AB7FF8C-2466-4349-A2F0-571AD9ACD549}" type="datetime1">
              <a:rPr lang="ru-RU" smtClean="0"/>
              <a:t>23.04.2026</a:t>
            </a:fld>
            <a:endParaRPr lang="ru-RU"/>
          </a:p>
        </p:txBody>
      </p:sp>
      <p:sp>
        <p:nvSpPr>
          <p:cNvPr id="8" name="Нижний колонтитул 7">
            <a:extLst>
              <a:ext uri="{FF2B5EF4-FFF2-40B4-BE49-F238E27FC236}">
                <a16:creationId xmlns:a16="http://schemas.microsoft.com/office/drawing/2014/main" id="{328598CC-4DE7-19D7-7184-48A4FE37ABE8}"/>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4538FE3-719C-B830-B2F0-D2FBB71E618B}"/>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24437729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E66795-DD6A-F562-A7AC-0522D2D33E2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2FF7EE1D-C475-D525-6E61-0606096625B1}"/>
              </a:ext>
            </a:extLst>
          </p:cNvPr>
          <p:cNvSpPr>
            <a:spLocks noGrp="1"/>
          </p:cNvSpPr>
          <p:nvPr>
            <p:ph type="dt" sz="half" idx="10"/>
          </p:nvPr>
        </p:nvSpPr>
        <p:spPr/>
        <p:txBody>
          <a:bodyPr/>
          <a:lstStyle/>
          <a:p>
            <a:fld id="{546A9CBE-4B1A-4B21-B036-BA91A326F339}" type="datetime1">
              <a:rPr lang="ru-RU" smtClean="0"/>
              <a:t>23.04.2026</a:t>
            </a:fld>
            <a:endParaRPr lang="ru-RU"/>
          </a:p>
        </p:txBody>
      </p:sp>
      <p:sp>
        <p:nvSpPr>
          <p:cNvPr id="4" name="Нижний колонтитул 3">
            <a:extLst>
              <a:ext uri="{FF2B5EF4-FFF2-40B4-BE49-F238E27FC236}">
                <a16:creationId xmlns:a16="http://schemas.microsoft.com/office/drawing/2014/main" id="{684CDF05-178E-5187-FEF6-7C07F51F6617}"/>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DFE59D90-CC0A-6F88-FF77-D35FE61A94D9}"/>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71025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B2BE486-BB1D-F10D-9275-5FD2FA8516A4}"/>
              </a:ext>
            </a:extLst>
          </p:cNvPr>
          <p:cNvSpPr>
            <a:spLocks noGrp="1"/>
          </p:cNvSpPr>
          <p:nvPr>
            <p:ph type="dt" sz="half" idx="10"/>
          </p:nvPr>
        </p:nvSpPr>
        <p:spPr/>
        <p:txBody>
          <a:bodyPr/>
          <a:lstStyle/>
          <a:p>
            <a:fld id="{9BF8C721-6A11-436C-80A4-FD747B199B40}" type="datetime1">
              <a:rPr lang="ru-RU" smtClean="0"/>
              <a:t>23.04.2026</a:t>
            </a:fld>
            <a:endParaRPr lang="ru-RU"/>
          </a:p>
        </p:txBody>
      </p:sp>
      <p:sp>
        <p:nvSpPr>
          <p:cNvPr id="3" name="Нижний колонтитул 2">
            <a:extLst>
              <a:ext uri="{FF2B5EF4-FFF2-40B4-BE49-F238E27FC236}">
                <a16:creationId xmlns:a16="http://schemas.microsoft.com/office/drawing/2014/main" id="{AEBED6DA-43DE-9C09-E671-04A9E41F32A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CEC30939-8FAF-AC36-DEB2-0990FD178750}"/>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941616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9DDAFE-1751-C1EC-1620-DCD352E2707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2B070D0-2E9E-5904-F180-1DCA3CF076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CA8BFB1-B4EF-5830-7D69-C318FD8647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EEA19D-1F98-BCEE-462E-362E7198DDA8}"/>
              </a:ext>
            </a:extLst>
          </p:cNvPr>
          <p:cNvSpPr>
            <a:spLocks noGrp="1"/>
          </p:cNvSpPr>
          <p:nvPr>
            <p:ph type="dt" sz="half" idx="10"/>
          </p:nvPr>
        </p:nvSpPr>
        <p:spPr/>
        <p:txBody>
          <a:bodyPr/>
          <a:lstStyle/>
          <a:p>
            <a:fld id="{FB8804F6-8833-4D78-8A3A-81D12EBFB53F}" type="datetime1">
              <a:rPr lang="ru-RU" smtClean="0"/>
              <a:t>23.04.2026</a:t>
            </a:fld>
            <a:endParaRPr lang="ru-RU"/>
          </a:p>
        </p:txBody>
      </p:sp>
      <p:sp>
        <p:nvSpPr>
          <p:cNvPr id="6" name="Нижний колонтитул 5">
            <a:extLst>
              <a:ext uri="{FF2B5EF4-FFF2-40B4-BE49-F238E27FC236}">
                <a16:creationId xmlns:a16="http://schemas.microsoft.com/office/drawing/2014/main" id="{C2E14F5C-D65C-2ECB-3BA5-E935899ABFC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11BB4B9-2536-80E6-5F76-85B8821945BF}"/>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40248552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A1310A-E9D6-04AD-17F8-662A1559762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39518363-0C51-F034-029E-0F17E8DE99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859615E2-14C4-D99F-56D7-115F30824E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CE49BEA-7886-E5FE-8BA0-6E55DE985F0A}"/>
              </a:ext>
            </a:extLst>
          </p:cNvPr>
          <p:cNvSpPr>
            <a:spLocks noGrp="1"/>
          </p:cNvSpPr>
          <p:nvPr>
            <p:ph type="dt" sz="half" idx="10"/>
          </p:nvPr>
        </p:nvSpPr>
        <p:spPr/>
        <p:txBody>
          <a:bodyPr/>
          <a:lstStyle/>
          <a:p>
            <a:fld id="{FEE86947-4B54-42E6-8CC3-E09E00A4C160}" type="datetime1">
              <a:rPr lang="ru-RU" smtClean="0"/>
              <a:t>23.04.2026</a:t>
            </a:fld>
            <a:endParaRPr lang="ru-RU"/>
          </a:p>
        </p:txBody>
      </p:sp>
      <p:sp>
        <p:nvSpPr>
          <p:cNvPr id="6" name="Нижний колонтитул 5">
            <a:extLst>
              <a:ext uri="{FF2B5EF4-FFF2-40B4-BE49-F238E27FC236}">
                <a16:creationId xmlns:a16="http://schemas.microsoft.com/office/drawing/2014/main" id="{0B2DC92C-AAB1-4B77-5584-E4722ABA932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34C79C1-C02F-111B-53E4-D375C63A9819}"/>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21817155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FE5F11-097A-5611-CB1D-2CC888498BA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328BFB0-8D1D-13E2-CBCE-B17A30028B8E}"/>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35843D8-F6CC-4143-EBF3-D93FB2F7FDA6}"/>
              </a:ext>
            </a:extLst>
          </p:cNvPr>
          <p:cNvSpPr>
            <a:spLocks noGrp="1"/>
          </p:cNvSpPr>
          <p:nvPr>
            <p:ph type="dt" sz="half" idx="10"/>
          </p:nvPr>
        </p:nvSpPr>
        <p:spPr/>
        <p:txBody>
          <a:bodyPr/>
          <a:lstStyle/>
          <a:p>
            <a:fld id="{5DAEB447-4D55-41B2-94DC-6E6DA73ADAC3}" type="datetime1">
              <a:rPr lang="ru-RU" smtClean="0"/>
              <a:t>23.04.2026</a:t>
            </a:fld>
            <a:endParaRPr lang="ru-RU"/>
          </a:p>
        </p:txBody>
      </p:sp>
      <p:sp>
        <p:nvSpPr>
          <p:cNvPr id="5" name="Нижний колонтитул 4">
            <a:extLst>
              <a:ext uri="{FF2B5EF4-FFF2-40B4-BE49-F238E27FC236}">
                <a16:creationId xmlns:a16="http://schemas.microsoft.com/office/drawing/2014/main" id="{F2A56233-90FA-B0C0-7AB4-E218ADC3A23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81E15DD-21AC-84E8-EBB9-FF84B45CB8ED}"/>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6182960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49610495-50DD-09DD-D2EF-999542D3067F}"/>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9F280A0A-7A1C-B406-8803-2E7E6B4CBD8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333C041-C3A9-6A0A-E0D7-09F2776007DB}"/>
              </a:ext>
            </a:extLst>
          </p:cNvPr>
          <p:cNvSpPr>
            <a:spLocks noGrp="1"/>
          </p:cNvSpPr>
          <p:nvPr>
            <p:ph type="dt" sz="half" idx="10"/>
          </p:nvPr>
        </p:nvSpPr>
        <p:spPr/>
        <p:txBody>
          <a:bodyPr/>
          <a:lstStyle/>
          <a:p>
            <a:fld id="{8C7F0CF5-D45A-4548-9756-09CAF427CEC2}" type="datetime1">
              <a:rPr lang="ru-RU" smtClean="0"/>
              <a:t>23.04.2026</a:t>
            </a:fld>
            <a:endParaRPr lang="ru-RU"/>
          </a:p>
        </p:txBody>
      </p:sp>
      <p:sp>
        <p:nvSpPr>
          <p:cNvPr id="5" name="Нижний колонтитул 4">
            <a:extLst>
              <a:ext uri="{FF2B5EF4-FFF2-40B4-BE49-F238E27FC236}">
                <a16:creationId xmlns:a16="http://schemas.microsoft.com/office/drawing/2014/main" id="{6B4333E2-BF2D-8B36-74F9-38EBC193FF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5D1E90B-1A40-D428-B17B-3F70CA6EA107}"/>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25009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2C3214-029E-4EE2-FB29-D4ADEA0F70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143C75D-D878-003B-A298-38E7025FCC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C7E9492-446C-278B-FD82-2D00FB605F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48EE6-ED27-4AED-BDC2-12052CFBAF6A}" type="datetimeFigureOut">
              <a:rPr lang="ru-RU" smtClean="0"/>
              <a:t>23.04.2026</a:t>
            </a:fld>
            <a:endParaRPr lang="ru-RU"/>
          </a:p>
        </p:txBody>
      </p:sp>
      <p:sp>
        <p:nvSpPr>
          <p:cNvPr id="5" name="Нижний колонтитул 4">
            <a:extLst>
              <a:ext uri="{FF2B5EF4-FFF2-40B4-BE49-F238E27FC236}">
                <a16:creationId xmlns:a16="http://schemas.microsoft.com/office/drawing/2014/main" id="{4135F2D0-C79C-7837-C257-5B593A4527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D40F17F-A889-9EFE-4058-4DFC986FE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82DC73-3BAB-4E01-B671-A2BD74C499FB}" type="slidenum">
              <a:rPr lang="ru-RU" smtClean="0"/>
              <a:t>‹#›</a:t>
            </a:fld>
            <a:endParaRPr lang="ru-RU"/>
          </a:p>
        </p:txBody>
      </p:sp>
    </p:spTree>
    <p:extLst>
      <p:ext uri="{BB962C8B-B14F-4D97-AF65-F5344CB8AC3E}">
        <p14:creationId xmlns:p14="http://schemas.microsoft.com/office/powerpoint/2010/main" val="539661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EFAC68-5AD3-ADE7-B775-502CDFF4A7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5E3056E-4E57-92D2-8A95-9E8D4134DE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64F7F08-44A0-C368-9446-57C827B119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8C034-C17E-4ABD-BE9A-85509352EF59}" type="datetime1">
              <a:rPr lang="ru-RU" smtClean="0"/>
              <a:t>23.04.2026</a:t>
            </a:fld>
            <a:endParaRPr lang="ru-RU"/>
          </a:p>
        </p:txBody>
      </p:sp>
      <p:sp>
        <p:nvSpPr>
          <p:cNvPr id="5" name="Нижний колонтитул 4">
            <a:extLst>
              <a:ext uri="{FF2B5EF4-FFF2-40B4-BE49-F238E27FC236}">
                <a16:creationId xmlns:a16="http://schemas.microsoft.com/office/drawing/2014/main" id="{640BB499-6D9D-2AFB-8554-F0DA3179F9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56FD316-8181-67FF-974D-DC05C98030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EFDF0E-B47C-498C-9A14-735B80BC4918}" type="slidenum">
              <a:rPr lang="ru-RU" smtClean="0"/>
              <a:t>‹#›</a:t>
            </a:fld>
            <a:endParaRPr lang="ru-RU"/>
          </a:p>
        </p:txBody>
      </p:sp>
    </p:spTree>
    <p:extLst>
      <p:ext uri="{BB962C8B-B14F-4D97-AF65-F5344CB8AC3E}">
        <p14:creationId xmlns:p14="http://schemas.microsoft.com/office/powerpoint/2010/main" val="22112844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A97575-9803-41A5-8D86-B2DCCC772013}"/>
              </a:ext>
            </a:extLst>
          </p:cNvPr>
          <p:cNvSpPr>
            <a:spLocks noGrp="1"/>
          </p:cNvSpPr>
          <p:nvPr>
            <p:ph type="ctrTitle"/>
          </p:nvPr>
        </p:nvSpPr>
        <p:spPr>
          <a:xfrm>
            <a:off x="497466" y="1937864"/>
            <a:ext cx="11459007" cy="3216027"/>
          </a:xfrm>
        </p:spPr>
        <p:txBody>
          <a:bodyPr>
            <a:noAutofit/>
          </a:bodyPr>
          <a:lstStyle/>
          <a:p>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r>
              <a:rPr lang="ru-RU" sz="3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Льноводство: экономический аспект</a:t>
            </a:r>
            <a:br>
              <a:rPr lang="ru-RU" sz="3600" b="1"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b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t>академик РАН А.В. Петриков</a:t>
            </a: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endPar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3CC31611-527E-4007-8EDF-4F0CDD1FDBD5}"/>
              </a:ext>
            </a:extLst>
          </p:cNvPr>
          <p:cNvPicPr>
            <a:picLocks noChangeAspect="1"/>
          </p:cNvPicPr>
          <p:nvPr/>
        </p:nvPicPr>
        <p:blipFill rotWithShape="1">
          <a:blip r:embed="rId2">
            <a:extLst>
              <a:ext uri="{28A0092B-C50C-407E-A947-70E740481C1C}">
                <a14:useLocalDpi xmlns:a14="http://schemas.microsoft.com/office/drawing/2010/main" val="0"/>
              </a:ext>
            </a:extLst>
          </a:blip>
          <a:srcRect r="41881"/>
          <a:stretch/>
        </p:blipFill>
        <p:spPr>
          <a:xfrm>
            <a:off x="1196246" y="347603"/>
            <a:ext cx="7079381" cy="1590261"/>
          </a:xfrm>
          <a:prstGeom prst="rect">
            <a:avLst/>
          </a:prstGeom>
        </p:spPr>
      </p:pic>
    </p:spTree>
    <p:extLst>
      <p:ext uri="{BB962C8B-B14F-4D97-AF65-F5344CB8AC3E}">
        <p14:creationId xmlns:p14="http://schemas.microsoft.com/office/powerpoint/2010/main" val="2582796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D2F33-6A26-8EE9-DA42-0361DA66B1E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D6BB5E-3D99-C453-9C50-FA4A09DCEF50}"/>
              </a:ext>
            </a:extLst>
          </p:cNvPr>
          <p:cNvSpPr>
            <a:spLocks noGrp="1"/>
          </p:cNvSpPr>
          <p:nvPr>
            <p:ph type="title"/>
          </p:nvPr>
        </p:nvSpPr>
        <p:spPr>
          <a:xfrm>
            <a:off x="274674" y="138224"/>
            <a:ext cx="11642651" cy="499729"/>
          </a:xfrm>
        </p:spPr>
        <p:txBody>
          <a:bodyPr>
            <a:normAutofit fontScale="90000"/>
          </a:bodyPr>
          <a:lstStyle/>
          <a:p>
            <a:pPr algn="ctr"/>
            <a:r>
              <a:rPr lang="ru-RU" sz="3600" b="1" dirty="0">
                <a:latin typeface="Times New Roman" panose="02020603050405020304" pitchFamily="18" charset="0"/>
                <a:cs typeface="Times New Roman" panose="02020603050405020304" pitchFamily="18" charset="0"/>
              </a:rPr>
              <a:t>А.В. Чаянов      /17.01.1888-03.10.1937/ </a:t>
            </a:r>
          </a:p>
        </p:txBody>
      </p:sp>
      <p:sp>
        <p:nvSpPr>
          <p:cNvPr id="3" name="Объект 2">
            <a:extLst>
              <a:ext uri="{FF2B5EF4-FFF2-40B4-BE49-F238E27FC236}">
                <a16:creationId xmlns:a16="http://schemas.microsoft.com/office/drawing/2014/main" id="{04E0C14D-63E2-E804-666F-57A82FE14F58}"/>
              </a:ext>
            </a:extLst>
          </p:cNvPr>
          <p:cNvSpPr>
            <a:spLocks noGrp="1"/>
          </p:cNvSpPr>
          <p:nvPr>
            <p:ph idx="1"/>
          </p:nvPr>
        </p:nvSpPr>
        <p:spPr>
          <a:xfrm>
            <a:off x="274675" y="1190847"/>
            <a:ext cx="11814544" cy="5284381"/>
          </a:xfrm>
        </p:spPr>
        <p:txBody>
          <a:bodyPr>
            <a:normAutofit fontScale="92500"/>
          </a:bodyPr>
          <a:lstStyle/>
          <a:p>
            <a:pPr marL="0" indent="0">
              <a:buNone/>
            </a:pPr>
            <a:r>
              <a:rPr lang="ru-RU" b="1" dirty="0">
                <a:latin typeface="Times New Roman" panose="02020603050405020304" pitchFamily="18" charset="0"/>
                <a:cs typeface="Times New Roman" panose="02020603050405020304" pitchFamily="18" charset="0"/>
              </a:rPr>
              <a:t>А.В. Чаянов – автор более 15 работ по экономике льноводства и льняной кооперации</a:t>
            </a:r>
          </a:p>
          <a:p>
            <a:r>
              <a:rPr lang="ru-RU" dirty="0">
                <a:latin typeface="Times New Roman" panose="02020603050405020304" pitchFamily="18" charset="0"/>
                <a:cs typeface="Times New Roman" panose="02020603050405020304" pitchFamily="18" charset="0"/>
              </a:rPr>
              <a:t> председатель совета и правления Центрального товарищества льноводов, 1915 г.</a:t>
            </a:r>
          </a:p>
          <a:p>
            <a:r>
              <a:rPr lang="ru-RU" dirty="0">
                <a:latin typeface="Times New Roman" panose="02020603050405020304" pitchFamily="18" charset="0"/>
                <a:cs typeface="Times New Roman" panose="02020603050405020304" pitchFamily="18" charset="0"/>
              </a:rPr>
              <a:t> заведующий отделом совхозов волокнистых и южных технических культур  НИИ организации крупного хозяйства и сельскохозяйственной экономии, май 1930 г.</a:t>
            </a:r>
          </a:p>
          <a:p>
            <a:r>
              <a:rPr lang="ru-RU" b="1" dirty="0">
                <a:latin typeface="Times New Roman" panose="02020603050405020304" pitchFamily="18" charset="0"/>
                <a:cs typeface="Times New Roman" panose="02020603050405020304" pitchFamily="18" charset="0"/>
              </a:rPr>
              <a:t>Русское льноводство, льняной рынок и льняная кооперация, 1918 г.</a:t>
            </a:r>
          </a:p>
          <a:p>
            <a:pPr marL="0" indent="0">
              <a:buNone/>
            </a:pPr>
            <a:r>
              <a:rPr lang="ru-RU" dirty="0">
                <a:latin typeface="Times New Roman" panose="02020603050405020304" pitchFamily="18" charset="0"/>
                <a:cs typeface="Times New Roman" panose="02020603050405020304" pitchFamily="18" charset="0"/>
              </a:rPr>
              <a:t>«Одним из ... устоев нашего народного хозяйства является льняная культура, наиболее исконный  из промыслов северной России. Собирая на своих полях значительно более половины мирового урожая льняного волокна, мы не можем относиться к этой отрасли хозяйства нашего иначе, как с полным признанием её глубочайшего государственного и национального значения».    </a:t>
            </a:r>
          </a:p>
        </p:txBody>
      </p:sp>
    </p:spTree>
    <p:extLst>
      <p:ext uri="{BB962C8B-B14F-4D97-AF65-F5344CB8AC3E}">
        <p14:creationId xmlns:p14="http://schemas.microsoft.com/office/powerpoint/2010/main" val="3455165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ACF98-401B-1AD5-9C07-779FE0BCC626}"/>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7B9B7D-B7C4-7FDC-7C22-06DFD18A07A4}"/>
              </a:ext>
            </a:extLst>
          </p:cNvPr>
          <p:cNvSpPr>
            <a:spLocks noGrp="1"/>
          </p:cNvSpPr>
          <p:nvPr>
            <p:ph type="title"/>
          </p:nvPr>
        </p:nvSpPr>
        <p:spPr/>
        <p:txBody>
          <a:bodyPr>
            <a:normAutofit/>
          </a:bodyPr>
          <a:lstStyle/>
          <a:p>
            <a:pPr algn="ctr"/>
            <a:r>
              <a:rPr lang="ru-RU" sz="2800" b="1" dirty="0">
                <a:latin typeface="Times New Roman" panose="02020603050405020304" pitchFamily="18" charset="0"/>
                <a:cs typeface="Times New Roman" panose="02020603050405020304" pitchFamily="18" charset="0"/>
              </a:rPr>
              <a:t>Посевные площади льна за 1990-2024 гг., тыс. га</a:t>
            </a:r>
          </a:p>
        </p:txBody>
      </p:sp>
      <p:sp>
        <p:nvSpPr>
          <p:cNvPr id="3" name="Текст 2">
            <a:extLst>
              <a:ext uri="{FF2B5EF4-FFF2-40B4-BE49-F238E27FC236}">
                <a16:creationId xmlns:a16="http://schemas.microsoft.com/office/drawing/2014/main" id="{2E8C3011-8C87-6B3D-6F36-C79266619DD2}"/>
              </a:ext>
            </a:extLst>
          </p:cNvPr>
          <p:cNvSpPr>
            <a:spLocks noGrp="1"/>
          </p:cNvSpPr>
          <p:nvPr>
            <p:ph type="body" idx="1"/>
          </p:nvPr>
        </p:nvSpPr>
        <p:spPr/>
        <p:txBody>
          <a:bodyPr/>
          <a:lstStyle/>
          <a:p>
            <a:r>
              <a:rPr lang="ru-RU" dirty="0"/>
              <a:t>Лен-долгунец</a:t>
            </a:r>
          </a:p>
        </p:txBody>
      </p:sp>
      <p:graphicFrame>
        <p:nvGraphicFramePr>
          <p:cNvPr id="9" name="Объект 8">
            <a:extLst>
              <a:ext uri="{FF2B5EF4-FFF2-40B4-BE49-F238E27FC236}">
                <a16:creationId xmlns:a16="http://schemas.microsoft.com/office/drawing/2014/main" id="{4C5DED80-6B48-B012-5FC5-D34DA1A09F9E}"/>
              </a:ext>
            </a:extLst>
          </p:cNvPr>
          <p:cNvGraphicFramePr>
            <a:graphicFrameLocks noGrp="1"/>
          </p:cNvGraphicFramePr>
          <p:nvPr>
            <p:ph sz="half" idx="2"/>
          </p:nvPr>
        </p:nvGraphicFramePr>
        <p:xfrm>
          <a:off x="839788" y="2505075"/>
          <a:ext cx="5157787" cy="3684588"/>
        </p:xfrm>
        <a:graphic>
          <a:graphicData uri="http://schemas.openxmlformats.org/drawingml/2006/chart">
            <c:chart xmlns:c="http://schemas.openxmlformats.org/drawingml/2006/chart" xmlns:r="http://schemas.openxmlformats.org/officeDocument/2006/relationships" r:id="rId2"/>
          </a:graphicData>
        </a:graphic>
      </p:graphicFrame>
      <p:sp>
        <p:nvSpPr>
          <p:cNvPr id="5" name="Текст 4">
            <a:extLst>
              <a:ext uri="{FF2B5EF4-FFF2-40B4-BE49-F238E27FC236}">
                <a16:creationId xmlns:a16="http://schemas.microsoft.com/office/drawing/2014/main" id="{90DE9AAD-1D83-EAC1-3B15-ABD019B8507C}"/>
              </a:ext>
            </a:extLst>
          </p:cNvPr>
          <p:cNvSpPr>
            <a:spLocks noGrp="1"/>
          </p:cNvSpPr>
          <p:nvPr>
            <p:ph type="body" sz="quarter" idx="3"/>
          </p:nvPr>
        </p:nvSpPr>
        <p:spPr/>
        <p:txBody>
          <a:bodyPr/>
          <a:lstStyle/>
          <a:p>
            <a:r>
              <a:rPr lang="ru-RU" dirty="0"/>
              <a:t>Лен-кудряш (масличный)</a:t>
            </a:r>
          </a:p>
        </p:txBody>
      </p:sp>
      <p:graphicFrame>
        <p:nvGraphicFramePr>
          <p:cNvPr id="12" name="Объект 11">
            <a:extLst>
              <a:ext uri="{FF2B5EF4-FFF2-40B4-BE49-F238E27FC236}">
                <a16:creationId xmlns:a16="http://schemas.microsoft.com/office/drawing/2014/main" id="{971389F8-BACE-16F8-61DB-41C2425981DE}"/>
              </a:ext>
            </a:extLst>
          </p:cNvPr>
          <p:cNvGraphicFramePr>
            <a:graphicFrameLocks noGrp="1"/>
          </p:cNvGraphicFramePr>
          <p:nvPr>
            <p:ph sz="quarter" idx="4"/>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88889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565573-DDFC-672E-81D2-4CBB0B867E48}"/>
              </a:ext>
            </a:extLst>
          </p:cNvPr>
          <p:cNvSpPr>
            <a:spLocks noGrp="1"/>
          </p:cNvSpPr>
          <p:nvPr>
            <p:ph type="title"/>
          </p:nvPr>
        </p:nvSpPr>
        <p:spPr>
          <a:xfrm>
            <a:off x="838200" y="92467"/>
            <a:ext cx="10515600" cy="421241"/>
          </a:xfrm>
        </p:spPr>
        <p:txBody>
          <a:bodyPr>
            <a:normAutofit fontScale="90000"/>
          </a:bodyPr>
          <a:lstStyle/>
          <a:p>
            <a:pPr algn="ctr"/>
            <a:r>
              <a:rPr lang="ru-RU" sz="3200" b="1" dirty="0">
                <a:latin typeface="Times New Roman" panose="02020603050405020304" pitchFamily="18" charset="0"/>
                <a:cs typeface="Times New Roman" panose="02020603050405020304" pitchFamily="18" charset="0"/>
              </a:rPr>
              <a:t>Рентабельность реализации льнопродукции, %</a:t>
            </a:r>
          </a:p>
        </p:txBody>
      </p:sp>
      <p:graphicFrame>
        <p:nvGraphicFramePr>
          <p:cNvPr id="4" name="Объект 3">
            <a:extLst>
              <a:ext uri="{FF2B5EF4-FFF2-40B4-BE49-F238E27FC236}">
                <a16:creationId xmlns:a16="http://schemas.microsoft.com/office/drawing/2014/main" id="{05BB10D5-49FF-B7BF-99D8-60EDB18F18DD}"/>
              </a:ext>
            </a:extLst>
          </p:cNvPr>
          <p:cNvGraphicFramePr>
            <a:graphicFrameLocks noGrp="1"/>
          </p:cNvGraphicFramePr>
          <p:nvPr>
            <p:ph idx="1"/>
            <p:extLst>
              <p:ext uri="{D42A27DB-BD31-4B8C-83A1-F6EECF244321}">
                <p14:modId xmlns:p14="http://schemas.microsoft.com/office/powerpoint/2010/main" val="499407423"/>
              </p:ext>
            </p:extLst>
          </p:nvPr>
        </p:nvGraphicFramePr>
        <p:xfrm>
          <a:off x="318499" y="636999"/>
          <a:ext cx="11548152" cy="6128529"/>
        </p:xfrm>
        <a:graphic>
          <a:graphicData uri="http://schemas.openxmlformats.org/drawingml/2006/table">
            <a:tbl>
              <a:tblPr firstRow="1" bandRow="1">
                <a:tableStyleId>{5C22544A-7EE6-4342-B048-85BDC9FD1C3A}</a:tableStyleId>
              </a:tblPr>
              <a:tblGrid>
                <a:gridCol w="2887038">
                  <a:extLst>
                    <a:ext uri="{9D8B030D-6E8A-4147-A177-3AD203B41FA5}">
                      <a16:colId xmlns:a16="http://schemas.microsoft.com/office/drawing/2014/main" val="3785012084"/>
                    </a:ext>
                  </a:extLst>
                </a:gridCol>
                <a:gridCol w="2887038">
                  <a:extLst>
                    <a:ext uri="{9D8B030D-6E8A-4147-A177-3AD203B41FA5}">
                      <a16:colId xmlns:a16="http://schemas.microsoft.com/office/drawing/2014/main" val="4046817094"/>
                    </a:ext>
                  </a:extLst>
                </a:gridCol>
                <a:gridCol w="2887038">
                  <a:extLst>
                    <a:ext uri="{9D8B030D-6E8A-4147-A177-3AD203B41FA5}">
                      <a16:colId xmlns:a16="http://schemas.microsoft.com/office/drawing/2014/main" val="3296052227"/>
                    </a:ext>
                  </a:extLst>
                </a:gridCol>
                <a:gridCol w="2887038">
                  <a:extLst>
                    <a:ext uri="{9D8B030D-6E8A-4147-A177-3AD203B41FA5}">
                      <a16:colId xmlns:a16="http://schemas.microsoft.com/office/drawing/2014/main" val="3481077648"/>
                    </a:ext>
                  </a:extLst>
                </a:gridCol>
              </a:tblGrid>
              <a:tr h="407726">
                <a:tc>
                  <a:txBody>
                    <a:bodyPr/>
                    <a:lstStyle/>
                    <a:p>
                      <a:endParaRPr lang="ru-RU" sz="2000" dirty="0">
                        <a:latin typeface="Times New Roman" panose="02020603050405020304" pitchFamily="18" charset="0"/>
                        <a:cs typeface="Times New Roman" panose="02020603050405020304" pitchFamily="18" charset="0"/>
                      </a:endParaRPr>
                    </a:p>
                  </a:txBody>
                  <a:tcPr/>
                </a:tc>
                <a:tc>
                  <a:txBody>
                    <a:bodyPr/>
                    <a:lstStyle/>
                    <a:p>
                      <a:pPr algn="ctr"/>
                      <a:r>
                        <a:rPr lang="ru-RU" sz="2000" dirty="0">
                          <a:latin typeface="Times New Roman" panose="02020603050405020304" pitchFamily="18" charset="0"/>
                          <a:cs typeface="Times New Roman" panose="02020603050405020304" pitchFamily="18" charset="0"/>
                        </a:rPr>
                        <a:t>Семена</a:t>
                      </a:r>
                    </a:p>
                  </a:txBody>
                  <a:tcPr/>
                </a:tc>
                <a:tc>
                  <a:txBody>
                    <a:bodyPr/>
                    <a:lstStyle/>
                    <a:p>
                      <a:pPr algn="ctr"/>
                      <a:r>
                        <a:rPr lang="ru-RU" sz="2000" dirty="0">
                          <a:latin typeface="Times New Roman" panose="02020603050405020304" pitchFamily="18" charset="0"/>
                          <a:cs typeface="Times New Roman" panose="02020603050405020304" pitchFamily="18" charset="0"/>
                        </a:rPr>
                        <a:t>Соломка</a:t>
                      </a:r>
                    </a:p>
                  </a:txBody>
                  <a:tcPr/>
                </a:tc>
                <a:tc>
                  <a:txBody>
                    <a:bodyPr/>
                    <a:lstStyle/>
                    <a:p>
                      <a:pPr algn="ctr"/>
                      <a:r>
                        <a:rPr lang="ru-RU" sz="2000" dirty="0">
                          <a:latin typeface="Times New Roman" panose="02020603050405020304" pitchFamily="18" charset="0"/>
                          <a:cs typeface="Times New Roman" panose="02020603050405020304" pitchFamily="18" charset="0"/>
                        </a:rPr>
                        <a:t>Треста</a:t>
                      </a:r>
                    </a:p>
                  </a:txBody>
                  <a:tcPr/>
                </a:tc>
                <a:extLst>
                  <a:ext uri="{0D108BD9-81ED-4DB2-BD59-A6C34878D82A}">
                    <a16:rowId xmlns:a16="http://schemas.microsoft.com/office/drawing/2014/main" val="1405324998"/>
                  </a:ext>
                </a:extLst>
              </a:tr>
              <a:tr h="520073">
                <a:tc>
                  <a:txBody>
                    <a:bodyPr/>
                    <a:lstStyle/>
                    <a:p>
                      <a:pPr algn="ctr"/>
                      <a:r>
                        <a:rPr lang="ru-RU" sz="2400" b="1" dirty="0">
                          <a:latin typeface="Times New Roman" panose="02020603050405020304" pitchFamily="18" charset="0"/>
                          <a:cs typeface="Times New Roman" panose="02020603050405020304" pitchFamily="18" charset="0"/>
                        </a:rPr>
                        <a:t>2012</a:t>
                      </a:r>
                    </a:p>
                  </a:txBody>
                  <a:tcPr/>
                </a:tc>
                <a:tc>
                  <a:txBody>
                    <a:bodyPr/>
                    <a:lstStyle/>
                    <a:p>
                      <a:pPr algn="ctr"/>
                      <a:r>
                        <a:rPr lang="ru-RU" sz="2800" b="1" dirty="0">
                          <a:latin typeface="Times New Roman" panose="02020603050405020304" pitchFamily="18" charset="0"/>
                          <a:cs typeface="Times New Roman" panose="02020603050405020304" pitchFamily="18" charset="0"/>
                        </a:rPr>
                        <a:t>20,7</a:t>
                      </a:r>
                    </a:p>
                  </a:txBody>
                  <a:tcPr/>
                </a:tc>
                <a:tc>
                  <a:txBody>
                    <a:bodyPr/>
                    <a:lstStyle/>
                    <a:p>
                      <a:pPr algn="ctr"/>
                      <a:r>
                        <a:rPr lang="ru-RU" sz="2800" b="1" dirty="0">
                          <a:latin typeface="Times New Roman" panose="02020603050405020304" pitchFamily="18" charset="0"/>
                          <a:cs typeface="Times New Roman" panose="02020603050405020304" pitchFamily="18" charset="0"/>
                        </a:rPr>
                        <a:t>5,4</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- 46,8</a:t>
                      </a:r>
                    </a:p>
                  </a:txBody>
                  <a:tcPr/>
                </a:tc>
                <a:extLst>
                  <a:ext uri="{0D108BD9-81ED-4DB2-BD59-A6C34878D82A}">
                    <a16:rowId xmlns:a16="http://schemas.microsoft.com/office/drawing/2014/main" val="36881658"/>
                  </a:ext>
                </a:extLst>
              </a:tr>
              <a:tr h="520073">
                <a:tc>
                  <a:txBody>
                    <a:bodyPr/>
                    <a:lstStyle/>
                    <a:p>
                      <a:pPr algn="ctr"/>
                      <a:r>
                        <a:rPr lang="ru-RU" sz="2400" b="1" dirty="0">
                          <a:latin typeface="Times New Roman" panose="02020603050405020304" pitchFamily="18" charset="0"/>
                          <a:cs typeface="Times New Roman" panose="02020603050405020304" pitchFamily="18" charset="0"/>
                        </a:rPr>
                        <a:t>2013</a:t>
                      </a:r>
                    </a:p>
                  </a:txBody>
                  <a:tcPr/>
                </a:tc>
                <a:tc>
                  <a:txBody>
                    <a:bodyPr/>
                    <a:lstStyle/>
                    <a:p>
                      <a:pPr algn="ctr"/>
                      <a:r>
                        <a:rPr lang="ru-RU" sz="2800" b="1" dirty="0">
                          <a:latin typeface="Times New Roman" panose="02020603050405020304" pitchFamily="18" charset="0"/>
                          <a:cs typeface="Times New Roman" panose="02020603050405020304" pitchFamily="18" charset="0"/>
                        </a:rPr>
                        <a:t>36,1</a:t>
                      </a:r>
                    </a:p>
                  </a:txBody>
                  <a:tcPr/>
                </a:tc>
                <a:tc>
                  <a:txBody>
                    <a:bodyPr/>
                    <a:lstStyle/>
                    <a:p>
                      <a:pPr algn="ctr"/>
                      <a:r>
                        <a:rPr lang="ru-RU" sz="2800" b="1" dirty="0">
                          <a:latin typeface="Times New Roman" panose="02020603050405020304" pitchFamily="18" charset="0"/>
                          <a:cs typeface="Times New Roman" panose="02020603050405020304" pitchFamily="18" charset="0"/>
                        </a:rPr>
                        <a:t>13,7</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- 39,9</a:t>
                      </a:r>
                    </a:p>
                  </a:txBody>
                  <a:tcPr/>
                </a:tc>
                <a:extLst>
                  <a:ext uri="{0D108BD9-81ED-4DB2-BD59-A6C34878D82A}">
                    <a16:rowId xmlns:a16="http://schemas.microsoft.com/office/drawing/2014/main" val="3619734968"/>
                  </a:ext>
                </a:extLst>
              </a:tr>
              <a:tr h="520073">
                <a:tc>
                  <a:txBody>
                    <a:bodyPr/>
                    <a:lstStyle/>
                    <a:p>
                      <a:pPr algn="ctr"/>
                      <a:r>
                        <a:rPr lang="ru-RU" sz="2400" b="1" dirty="0">
                          <a:latin typeface="Times New Roman" panose="02020603050405020304" pitchFamily="18" charset="0"/>
                          <a:cs typeface="Times New Roman" panose="02020603050405020304" pitchFamily="18" charset="0"/>
                        </a:rPr>
                        <a:t>2014</a:t>
                      </a:r>
                    </a:p>
                  </a:txBody>
                  <a:tcPr/>
                </a:tc>
                <a:tc>
                  <a:txBody>
                    <a:bodyPr/>
                    <a:lstStyle/>
                    <a:p>
                      <a:pPr algn="ctr"/>
                      <a:r>
                        <a:rPr lang="ru-RU" sz="2800" b="1" dirty="0">
                          <a:latin typeface="Times New Roman" panose="02020603050405020304" pitchFamily="18" charset="0"/>
                          <a:cs typeface="Times New Roman" panose="02020603050405020304" pitchFamily="18" charset="0"/>
                        </a:rPr>
                        <a:t>30,9</a:t>
                      </a:r>
                    </a:p>
                  </a:txBody>
                  <a:tcPr/>
                </a:tc>
                <a:tc>
                  <a:txBody>
                    <a:bodyPr/>
                    <a:lstStyle/>
                    <a:p>
                      <a:pPr algn="ctr"/>
                      <a:r>
                        <a:rPr lang="ru-RU" sz="2800" b="1" dirty="0">
                          <a:latin typeface="Times New Roman" panose="02020603050405020304" pitchFamily="18" charset="0"/>
                          <a:cs typeface="Times New Roman" panose="02020603050405020304" pitchFamily="18" charset="0"/>
                        </a:rPr>
                        <a:t>3,0</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- 44,6</a:t>
                      </a:r>
                    </a:p>
                  </a:txBody>
                  <a:tcPr/>
                </a:tc>
                <a:extLst>
                  <a:ext uri="{0D108BD9-81ED-4DB2-BD59-A6C34878D82A}">
                    <a16:rowId xmlns:a16="http://schemas.microsoft.com/office/drawing/2014/main" val="911779111"/>
                  </a:ext>
                </a:extLst>
              </a:tr>
              <a:tr h="520073">
                <a:tc>
                  <a:txBody>
                    <a:bodyPr/>
                    <a:lstStyle/>
                    <a:p>
                      <a:pPr algn="ctr"/>
                      <a:r>
                        <a:rPr lang="ru-RU" sz="2400" b="1" dirty="0">
                          <a:latin typeface="Times New Roman" panose="02020603050405020304" pitchFamily="18" charset="0"/>
                          <a:cs typeface="Times New Roman" panose="02020603050405020304" pitchFamily="18" charset="0"/>
                        </a:rPr>
                        <a:t>2015</a:t>
                      </a:r>
                    </a:p>
                  </a:txBody>
                  <a:tcPr/>
                </a:tc>
                <a:tc>
                  <a:txBody>
                    <a:bodyPr/>
                    <a:lstStyle/>
                    <a:p>
                      <a:pPr algn="ctr"/>
                      <a:r>
                        <a:rPr lang="ru-RU" sz="2800" b="1" dirty="0">
                          <a:latin typeface="Times New Roman" panose="02020603050405020304" pitchFamily="18" charset="0"/>
                          <a:cs typeface="Times New Roman" panose="02020603050405020304" pitchFamily="18" charset="0"/>
                        </a:rPr>
                        <a:t>68,1</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- 8,0</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- 37,2</a:t>
                      </a:r>
                    </a:p>
                  </a:txBody>
                  <a:tcPr/>
                </a:tc>
                <a:extLst>
                  <a:ext uri="{0D108BD9-81ED-4DB2-BD59-A6C34878D82A}">
                    <a16:rowId xmlns:a16="http://schemas.microsoft.com/office/drawing/2014/main" val="1541183952"/>
                  </a:ext>
                </a:extLst>
              </a:tr>
              <a:tr h="520073">
                <a:tc>
                  <a:txBody>
                    <a:bodyPr/>
                    <a:lstStyle/>
                    <a:p>
                      <a:pPr algn="ctr"/>
                      <a:r>
                        <a:rPr lang="ru-RU" sz="2400" b="1" dirty="0">
                          <a:latin typeface="Times New Roman" panose="02020603050405020304" pitchFamily="18" charset="0"/>
                          <a:cs typeface="Times New Roman" panose="02020603050405020304" pitchFamily="18" charset="0"/>
                        </a:rPr>
                        <a:t>2016</a:t>
                      </a:r>
                    </a:p>
                  </a:txBody>
                  <a:tcPr/>
                </a:tc>
                <a:tc>
                  <a:txBody>
                    <a:bodyPr/>
                    <a:lstStyle/>
                    <a:p>
                      <a:pPr algn="ctr"/>
                      <a:r>
                        <a:rPr lang="ru-RU" sz="2800" b="1" dirty="0">
                          <a:latin typeface="Times New Roman" panose="02020603050405020304" pitchFamily="18" charset="0"/>
                          <a:cs typeface="Times New Roman" panose="02020603050405020304" pitchFamily="18" charset="0"/>
                        </a:rPr>
                        <a:t>31,9</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- 45,0</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- 19,3</a:t>
                      </a:r>
                    </a:p>
                  </a:txBody>
                  <a:tcPr/>
                </a:tc>
                <a:extLst>
                  <a:ext uri="{0D108BD9-81ED-4DB2-BD59-A6C34878D82A}">
                    <a16:rowId xmlns:a16="http://schemas.microsoft.com/office/drawing/2014/main" val="3975043110"/>
                  </a:ext>
                </a:extLst>
              </a:tr>
              <a:tr h="520073">
                <a:tc>
                  <a:txBody>
                    <a:bodyPr/>
                    <a:lstStyle/>
                    <a:p>
                      <a:pPr algn="ctr"/>
                      <a:r>
                        <a:rPr lang="ru-RU" sz="2400" b="1" dirty="0">
                          <a:latin typeface="Times New Roman" panose="02020603050405020304" pitchFamily="18" charset="0"/>
                          <a:cs typeface="Times New Roman" panose="02020603050405020304" pitchFamily="18" charset="0"/>
                        </a:rPr>
                        <a:t>2017</a:t>
                      </a:r>
                    </a:p>
                  </a:txBody>
                  <a:tcPr/>
                </a:tc>
                <a:tc>
                  <a:txBody>
                    <a:bodyPr/>
                    <a:lstStyle/>
                    <a:p>
                      <a:pPr algn="ctr"/>
                      <a:r>
                        <a:rPr lang="ru-RU" sz="2800" b="1" dirty="0">
                          <a:latin typeface="Times New Roman" panose="02020603050405020304" pitchFamily="18" charset="0"/>
                          <a:cs typeface="Times New Roman" panose="02020603050405020304" pitchFamily="18" charset="0"/>
                        </a:rPr>
                        <a:t>5,7</a:t>
                      </a:r>
                    </a:p>
                  </a:txBody>
                  <a:tcPr/>
                </a:tc>
                <a:tc>
                  <a:txBody>
                    <a:bodyPr/>
                    <a:lstStyle/>
                    <a:p>
                      <a:pPr algn="ctr"/>
                      <a:r>
                        <a:rPr lang="ru-RU" sz="2800" b="1" dirty="0">
                          <a:latin typeface="Times New Roman" panose="02020603050405020304" pitchFamily="18" charset="0"/>
                          <a:cs typeface="Times New Roman" panose="02020603050405020304" pitchFamily="18" charset="0"/>
                        </a:rPr>
                        <a:t>25,2</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- 32,8</a:t>
                      </a:r>
                    </a:p>
                  </a:txBody>
                  <a:tcPr/>
                </a:tc>
                <a:extLst>
                  <a:ext uri="{0D108BD9-81ED-4DB2-BD59-A6C34878D82A}">
                    <a16:rowId xmlns:a16="http://schemas.microsoft.com/office/drawing/2014/main" val="373446812"/>
                  </a:ext>
                </a:extLst>
              </a:tr>
              <a:tr h="520073">
                <a:tc>
                  <a:txBody>
                    <a:bodyPr/>
                    <a:lstStyle/>
                    <a:p>
                      <a:pPr algn="ctr"/>
                      <a:r>
                        <a:rPr lang="ru-RU" sz="2400" b="1" dirty="0">
                          <a:latin typeface="Times New Roman" panose="02020603050405020304" pitchFamily="18" charset="0"/>
                          <a:cs typeface="Times New Roman" panose="02020603050405020304" pitchFamily="18" charset="0"/>
                        </a:rPr>
                        <a:t>2018</a:t>
                      </a:r>
                    </a:p>
                  </a:txBody>
                  <a:tcPr/>
                </a:tc>
                <a:tc>
                  <a:txBody>
                    <a:bodyPr/>
                    <a:lstStyle/>
                    <a:p>
                      <a:pPr algn="ctr"/>
                      <a:r>
                        <a:rPr lang="ru-RU" sz="2800" b="1" dirty="0">
                          <a:latin typeface="Times New Roman" panose="02020603050405020304" pitchFamily="18" charset="0"/>
                          <a:cs typeface="Times New Roman" panose="02020603050405020304" pitchFamily="18" charset="0"/>
                        </a:rPr>
                        <a:t>33,8</a:t>
                      </a:r>
                    </a:p>
                  </a:txBody>
                  <a:tcPr/>
                </a:tc>
                <a:tc>
                  <a:txBody>
                    <a:bodyPr/>
                    <a:lstStyle/>
                    <a:p>
                      <a:pPr algn="ctr"/>
                      <a:r>
                        <a:rPr lang="ru-RU" sz="2800" b="1" dirty="0">
                          <a:latin typeface="Times New Roman" panose="02020603050405020304" pitchFamily="18" charset="0"/>
                          <a:cs typeface="Times New Roman" panose="02020603050405020304" pitchFamily="18" charset="0"/>
                        </a:rPr>
                        <a:t>-</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- 57,3</a:t>
                      </a:r>
                    </a:p>
                  </a:txBody>
                  <a:tcPr/>
                </a:tc>
                <a:extLst>
                  <a:ext uri="{0D108BD9-81ED-4DB2-BD59-A6C34878D82A}">
                    <a16:rowId xmlns:a16="http://schemas.microsoft.com/office/drawing/2014/main" val="801756610"/>
                  </a:ext>
                </a:extLst>
              </a:tr>
              <a:tr h="520073">
                <a:tc>
                  <a:txBody>
                    <a:bodyPr/>
                    <a:lstStyle/>
                    <a:p>
                      <a:pPr algn="ctr"/>
                      <a:r>
                        <a:rPr lang="ru-RU" sz="2400" b="1" dirty="0">
                          <a:latin typeface="Times New Roman" panose="02020603050405020304" pitchFamily="18" charset="0"/>
                          <a:cs typeface="Times New Roman" panose="02020603050405020304" pitchFamily="18" charset="0"/>
                        </a:rPr>
                        <a:t>2019</a:t>
                      </a:r>
                    </a:p>
                  </a:txBody>
                  <a:tcPr/>
                </a:tc>
                <a:tc>
                  <a:txBody>
                    <a:bodyPr/>
                    <a:lstStyle/>
                    <a:p>
                      <a:pPr algn="ctr"/>
                      <a:r>
                        <a:rPr lang="ru-RU" sz="2800" b="1" dirty="0">
                          <a:latin typeface="Times New Roman" panose="02020603050405020304" pitchFamily="18" charset="0"/>
                          <a:cs typeface="Times New Roman" panose="02020603050405020304" pitchFamily="18" charset="0"/>
                        </a:rPr>
                        <a:t>13,5</a:t>
                      </a:r>
                    </a:p>
                  </a:txBody>
                  <a:tcPr/>
                </a:tc>
                <a:tc>
                  <a:txBody>
                    <a:bodyPr/>
                    <a:lstStyle/>
                    <a:p>
                      <a:pPr algn="ctr"/>
                      <a:r>
                        <a:rPr lang="ru-RU" sz="2800" b="1" dirty="0">
                          <a:latin typeface="Times New Roman" panose="02020603050405020304" pitchFamily="18" charset="0"/>
                          <a:cs typeface="Times New Roman" panose="02020603050405020304" pitchFamily="18" charset="0"/>
                        </a:rPr>
                        <a:t>89,7</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- 48,6</a:t>
                      </a:r>
                    </a:p>
                  </a:txBody>
                  <a:tcPr/>
                </a:tc>
                <a:extLst>
                  <a:ext uri="{0D108BD9-81ED-4DB2-BD59-A6C34878D82A}">
                    <a16:rowId xmlns:a16="http://schemas.microsoft.com/office/drawing/2014/main" val="415097772"/>
                  </a:ext>
                </a:extLst>
              </a:tr>
              <a:tr h="520073">
                <a:tc>
                  <a:txBody>
                    <a:bodyPr/>
                    <a:lstStyle/>
                    <a:p>
                      <a:pPr algn="ctr"/>
                      <a:r>
                        <a:rPr lang="ru-RU" sz="2400" b="1" dirty="0">
                          <a:latin typeface="Times New Roman" panose="02020603050405020304" pitchFamily="18" charset="0"/>
                          <a:cs typeface="Times New Roman" panose="02020603050405020304" pitchFamily="18" charset="0"/>
                        </a:rPr>
                        <a:t>2020</a:t>
                      </a:r>
                    </a:p>
                  </a:txBody>
                  <a:tcPr/>
                </a:tc>
                <a:tc>
                  <a:txBody>
                    <a:bodyPr/>
                    <a:lstStyle/>
                    <a:p>
                      <a:pPr algn="ctr"/>
                      <a:r>
                        <a:rPr lang="ru-RU" sz="2800" b="1" dirty="0">
                          <a:latin typeface="Times New Roman" panose="02020603050405020304" pitchFamily="18" charset="0"/>
                          <a:cs typeface="Times New Roman" panose="02020603050405020304" pitchFamily="18" charset="0"/>
                        </a:rPr>
                        <a:t>56,0</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- 57,4</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- 42,1</a:t>
                      </a:r>
                    </a:p>
                  </a:txBody>
                  <a:tcPr/>
                </a:tc>
                <a:extLst>
                  <a:ext uri="{0D108BD9-81ED-4DB2-BD59-A6C34878D82A}">
                    <a16:rowId xmlns:a16="http://schemas.microsoft.com/office/drawing/2014/main" val="2636164384"/>
                  </a:ext>
                </a:extLst>
              </a:tr>
              <a:tr h="520073">
                <a:tc>
                  <a:txBody>
                    <a:bodyPr/>
                    <a:lstStyle/>
                    <a:p>
                      <a:pPr algn="ctr"/>
                      <a:r>
                        <a:rPr lang="ru-RU" sz="2400" b="1" dirty="0">
                          <a:latin typeface="Times New Roman" panose="02020603050405020304" pitchFamily="18" charset="0"/>
                          <a:cs typeface="Times New Roman" panose="02020603050405020304" pitchFamily="18" charset="0"/>
                        </a:rPr>
                        <a:t>2021</a:t>
                      </a:r>
                    </a:p>
                  </a:txBody>
                  <a:tcPr/>
                </a:tc>
                <a:tc>
                  <a:txBody>
                    <a:bodyPr/>
                    <a:lstStyle/>
                    <a:p>
                      <a:pPr algn="ctr"/>
                      <a:r>
                        <a:rPr lang="ru-RU" sz="2800" b="1" dirty="0">
                          <a:latin typeface="Times New Roman" panose="02020603050405020304" pitchFamily="18" charset="0"/>
                          <a:cs typeface="Times New Roman" panose="02020603050405020304" pitchFamily="18" charset="0"/>
                        </a:rPr>
                        <a:t>63,8</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- 18,5</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- 54,2</a:t>
                      </a:r>
                    </a:p>
                  </a:txBody>
                  <a:tcPr/>
                </a:tc>
                <a:extLst>
                  <a:ext uri="{0D108BD9-81ED-4DB2-BD59-A6C34878D82A}">
                    <a16:rowId xmlns:a16="http://schemas.microsoft.com/office/drawing/2014/main" val="2022895974"/>
                  </a:ext>
                </a:extLst>
              </a:tr>
              <a:tr h="520073">
                <a:tc>
                  <a:txBody>
                    <a:bodyPr/>
                    <a:lstStyle/>
                    <a:p>
                      <a:pPr algn="ctr"/>
                      <a:r>
                        <a:rPr lang="ru-RU" sz="2400" b="1" dirty="0">
                          <a:latin typeface="Times New Roman" panose="02020603050405020304" pitchFamily="18" charset="0"/>
                          <a:cs typeface="Times New Roman" panose="02020603050405020304" pitchFamily="18" charset="0"/>
                        </a:rPr>
                        <a:t>2022</a:t>
                      </a:r>
                    </a:p>
                  </a:txBody>
                  <a:tcPr/>
                </a:tc>
                <a:tc>
                  <a:txBody>
                    <a:bodyPr/>
                    <a:lstStyle/>
                    <a:p>
                      <a:pPr algn="ctr"/>
                      <a:r>
                        <a:rPr lang="ru-RU" sz="2800" b="1" dirty="0">
                          <a:latin typeface="Times New Roman" panose="02020603050405020304" pitchFamily="18" charset="0"/>
                          <a:cs typeface="Times New Roman" panose="02020603050405020304" pitchFamily="18" charset="0"/>
                        </a:rPr>
                        <a:t>15,4</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- 21,4</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- 38,3</a:t>
                      </a:r>
                    </a:p>
                  </a:txBody>
                  <a:tcPr/>
                </a:tc>
                <a:extLst>
                  <a:ext uri="{0D108BD9-81ED-4DB2-BD59-A6C34878D82A}">
                    <a16:rowId xmlns:a16="http://schemas.microsoft.com/office/drawing/2014/main" val="2393871893"/>
                  </a:ext>
                </a:extLst>
              </a:tr>
            </a:tbl>
          </a:graphicData>
        </a:graphic>
      </p:graphicFrame>
    </p:spTree>
    <p:extLst>
      <p:ext uri="{BB962C8B-B14F-4D97-AF65-F5344CB8AC3E}">
        <p14:creationId xmlns:p14="http://schemas.microsoft.com/office/powerpoint/2010/main" val="245762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BDBC0-5AC8-A85A-486B-5DCDE41BFCB8}"/>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7213EA-7B88-E233-B854-C3BC3BBB858F}"/>
              </a:ext>
            </a:extLst>
          </p:cNvPr>
          <p:cNvSpPr>
            <a:spLocks noGrp="1"/>
          </p:cNvSpPr>
          <p:nvPr>
            <p:ph type="title"/>
          </p:nvPr>
        </p:nvSpPr>
        <p:spPr>
          <a:xfrm>
            <a:off x="184935" y="92468"/>
            <a:ext cx="11825555" cy="380143"/>
          </a:xfrm>
        </p:spPr>
        <p:txBody>
          <a:bodyPr>
            <a:noAutofit/>
          </a:bodyPr>
          <a:lstStyle/>
          <a:p>
            <a:pPr algn="ctr"/>
            <a:r>
              <a:rPr lang="ru-RU" sz="3200" b="1" dirty="0">
                <a:latin typeface="Times New Roman" panose="02020603050405020304" pitchFamily="18" charset="0"/>
                <a:cs typeface="Times New Roman" panose="02020603050405020304" pitchFamily="18" charset="0"/>
              </a:rPr>
              <a:t>Отношение цены реализации к себестоимости продукции, %</a:t>
            </a:r>
          </a:p>
        </p:txBody>
      </p:sp>
      <p:graphicFrame>
        <p:nvGraphicFramePr>
          <p:cNvPr id="4" name="Объект 3">
            <a:extLst>
              <a:ext uri="{FF2B5EF4-FFF2-40B4-BE49-F238E27FC236}">
                <a16:creationId xmlns:a16="http://schemas.microsoft.com/office/drawing/2014/main" id="{8E87A4B5-A0FD-70B1-5CBA-9C87ED4B58AC}"/>
              </a:ext>
            </a:extLst>
          </p:cNvPr>
          <p:cNvGraphicFramePr>
            <a:graphicFrameLocks noGrp="1"/>
          </p:cNvGraphicFramePr>
          <p:nvPr>
            <p:ph idx="1"/>
            <p:extLst>
              <p:ext uri="{D42A27DB-BD31-4B8C-83A1-F6EECF244321}">
                <p14:modId xmlns:p14="http://schemas.microsoft.com/office/powerpoint/2010/main" val="629734952"/>
              </p:ext>
            </p:extLst>
          </p:nvPr>
        </p:nvGraphicFramePr>
        <p:xfrm>
          <a:off x="452063" y="606175"/>
          <a:ext cx="11383764" cy="6190244"/>
        </p:xfrm>
        <a:graphic>
          <a:graphicData uri="http://schemas.openxmlformats.org/drawingml/2006/table">
            <a:tbl>
              <a:tblPr firstRow="1" bandRow="1">
                <a:tableStyleId>{5C22544A-7EE6-4342-B048-85BDC9FD1C3A}</a:tableStyleId>
              </a:tblPr>
              <a:tblGrid>
                <a:gridCol w="2845941">
                  <a:extLst>
                    <a:ext uri="{9D8B030D-6E8A-4147-A177-3AD203B41FA5}">
                      <a16:colId xmlns:a16="http://schemas.microsoft.com/office/drawing/2014/main" val="3785012084"/>
                    </a:ext>
                  </a:extLst>
                </a:gridCol>
                <a:gridCol w="2845941">
                  <a:extLst>
                    <a:ext uri="{9D8B030D-6E8A-4147-A177-3AD203B41FA5}">
                      <a16:colId xmlns:a16="http://schemas.microsoft.com/office/drawing/2014/main" val="4046817094"/>
                    </a:ext>
                  </a:extLst>
                </a:gridCol>
                <a:gridCol w="2845941">
                  <a:extLst>
                    <a:ext uri="{9D8B030D-6E8A-4147-A177-3AD203B41FA5}">
                      <a16:colId xmlns:a16="http://schemas.microsoft.com/office/drawing/2014/main" val="3296052227"/>
                    </a:ext>
                  </a:extLst>
                </a:gridCol>
                <a:gridCol w="2845941">
                  <a:extLst>
                    <a:ext uri="{9D8B030D-6E8A-4147-A177-3AD203B41FA5}">
                      <a16:colId xmlns:a16="http://schemas.microsoft.com/office/drawing/2014/main" val="3481077648"/>
                    </a:ext>
                  </a:extLst>
                </a:gridCol>
              </a:tblGrid>
              <a:tr h="490484">
                <a:tc>
                  <a:txBody>
                    <a:bodyPr/>
                    <a:lstStyle/>
                    <a:p>
                      <a:endParaRPr lang="ru-RU" sz="2400" dirty="0"/>
                    </a:p>
                  </a:txBody>
                  <a:tcPr/>
                </a:tc>
                <a:tc>
                  <a:txBody>
                    <a:bodyPr/>
                    <a:lstStyle/>
                    <a:p>
                      <a:r>
                        <a:rPr lang="ru-RU" sz="2400" dirty="0"/>
                        <a:t>Семена</a:t>
                      </a:r>
                    </a:p>
                  </a:txBody>
                  <a:tcPr/>
                </a:tc>
                <a:tc>
                  <a:txBody>
                    <a:bodyPr/>
                    <a:lstStyle/>
                    <a:p>
                      <a:r>
                        <a:rPr lang="ru-RU" sz="2400" dirty="0"/>
                        <a:t>Соломка</a:t>
                      </a:r>
                    </a:p>
                  </a:txBody>
                  <a:tcPr/>
                </a:tc>
                <a:tc>
                  <a:txBody>
                    <a:bodyPr/>
                    <a:lstStyle/>
                    <a:p>
                      <a:r>
                        <a:rPr lang="ru-RU" sz="2400" dirty="0"/>
                        <a:t>Треста</a:t>
                      </a:r>
                    </a:p>
                  </a:txBody>
                  <a:tcPr/>
                </a:tc>
                <a:extLst>
                  <a:ext uri="{0D108BD9-81ED-4DB2-BD59-A6C34878D82A}">
                    <a16:rowId xmlns:a16="http://schemas.microsoft.com/office/drawing/2014/main" val="1405324998"/>
                  </a:ext>
                </a:extLst>
              </a:tr>
              <a:tr h="515352">
                <a:tc>
                  <a:txBody>
                    <a:bodyPr/>
                    <a:lstStyle/>
                    <a:p>
                      <a:pPr algn="ctr"/>
                      <a:r>
                        <a:rPr lang="ru-RU" sz="2800" b="1" dirty="0">
                          <a:latin typeface="Times New Roman" panose="02020603050405020304" pitchFamily="18" charset="0"/>
                          <a:cs typeface="Times New Roman" panose="02020603050405020304" pitchFamily="18" charset="0"/>
                        </a:rPr>
                        <a:t>2012</a:t>
                      </a:r>
                    </a:p>
                  </a:txBody>
                  <a:tcPr/>
                </a:tc>
                <a:tc>
                  <a:txBody>
                    <a:bodyPr/>
                    <a:lstStyle/>
                    <a:p>
                      <a:pPr algn="ctr"/>
                      <a:r>
                        <a:rPr lang="ru-RU" sz="2800" b="1" dirty="0">
                          <a:latin typeface="Times New Roman" panose="02020603050405020304" pitchFamily="18" charset="0"/>
                          <a:cs typeface="Times New Roman" panose="02020603050405020304" pitchFamily="18" charset="0"/>
                        </a:rPr>
                        <a:t>115,0</a:t>
                      </a:r>
                    </a:p>
                  </a:txBody>
                  <a:tcPr/>
                </a:tc>
                <a:tc>
                  <a:txBody>
                    <a:bodyPr/>
                    <a:lstStyle/>
                    <a:p>
                      <a:pPr algn="ctr"/>
                      <a:r>
                        <a:rPr lang="ru-RU" sz="2800" b="1" dirty="0">
                          <a:latin typeface="Times New Roman" panose="02020603050405020304" pitchFamily="18" charset="0"/>
                          <a:cs typeface="Times New Roman" panose="02020603050405020304" pitchFamily="18" charset="0"/>
                        </a:rPr>
                        <a:t>265,4</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60,0</a:t>
                      </a:r>
                    </a:p>
                  </a:txBody>
                  <a:tcPr/>
                </a:tc>
                <a:extLst>
                  <a:ext uri="{0D108BD9-81ED-4DB2-BD59-A6C34878D82A}">
                    <a16:rowId xmlns:a16="http://schemas.microsoft.com/office/drawing/2014/main" val="36881658"/>
                  </a:ext>
                </a:extLst>
              </a:tr>
              <a:tr h="515352">
                <a:tc>
                  <a:txBody>
                    <a:bodyPr/>
                    <a:lstStyle/>
                    <a:p>
                      <a:pPr algn="ctr"/>
                      <a:r>
                        <a:rPr lang="ru-RU" sz="2800" b="1" dirty="0">
                          <a:latin typeface="Times New Roman" panose="02020603050405020304" pitchFamily="18" charset="0"/>
                          <a:cs typeface="Times New Roman" panose="02020603050405020304" pitchFamily="18" charset="0"/>
                        </a:rPr>
                        <a:t>2013</a:t>
                      </a:r>
                    </a:p>
                  </a:txBody>
                  <a:tcPr/>
                </a:tc>
                <a:tc>
                  <a:txBody>
                    <a:bodyPr/>
                    <a:lstStyle/>
                    <a:p>
                      <a:pPr algn="ctr"/>
                      <a:r>
                        <a:rPr lang="ru-RU" sz="2800" b="1" dirty="0">
                          <a:latin typeface="Times New Roman" panose="02020603050405020304" pitchFamily="18" charset="0"/>
                          <a:cs typeface="Times New Roman" panose="02020603050405020304" pitchFamily="18" charset="0"/>
                        </a:rPr>
                        <a:t>117,2</a:t>
                      </a:r>
                    </a:p>
                  </a:txBody>
                  <a:tcPr/>
                </a:tc>
                <a:tc>
                  <a:txBody>
                    <a:bodyPr/>
                    <a:lstStyle/>
                    <a:p>
                      <a:pPr algn="ctr"/>
                      <a:r>
                        <a:rPr lang="ru-RU" sz="2800" b="1" dirty="0">
                          <a:latin typeface="Times New Roman" panose="02020603050405020304" pitchFamily="18" charset="0"/>
                          <a:cs typeface="Times New Roman" panose="02020603050405020304" pitchFamily="18" charset="0"/>
                        </a:rPr>
                        <a:t>313,5</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77,2</a:t>
                      </a:r>
                    </a:p>
                  </a:txBody>
                  <a:tcPr/>
                </a:tc>
                <a:extLst>
                  <a:ext uri="{0D108BD9-81ED-4DB2-BD59-A6C34878D82A}">
                    <a16:rowId xmlns:a16="http://schemas.microsoft.com/office/drawing/2014/main" val="3619734968"/>
                  </a:ext>
                </a:extLst>
              </a:tr>
              <a:tr h="515352">
                <a:tc>
                  <a:txBody>
                    <a:bodyPr/>
                    <a:lstStyle/>
                    <a:p>
                      <a:pPr algn="ctr"/>
                      <a:r>
                        <a:rPr lang="ru-RU" sz="2800" b="1" dirty="0">
                          <a:latin typeface="Times New Roman" panose="02020603050405020304" pitchFamily="18" charset="0"/>
                          <a:cs typeface="Times New Roman" panose="02020603050405020304" pitchFamily="18" charset="0"/>
                        </a:rPr>
                        <a:t>2014</a:t>
                      </a:r>
                    </a:p>
                  </a:txBody>
                  <a:tcPr/>
                </a:tc>
                <a:tc>
                  <a:txBody>
                    <a:bodyPr/>
                    <a:lstStyle/>
                    <a:p>
                      <a:pPr algn="ctr"/>
                      <a:r>
                        <a:rPr lang="ru-RU" sz="2800" b="1" dirty="0">
                          <a:latin typeface="Times New Roman" panose="02020603050405020304" pitchFamily="18" charset="0"/>
                          <a:cs typeface="Times New Roman" panose="02020603050405020304" pitchFamily="18" charset="0"/>
                        </a:rPr>
                        <a:t>116,3</a:t>
                      </a:r>
                    </a:p>
                  </a:txBody>
                  <a:tcPr/>
                </a:tc>
                <a:tc>
                  <a:txBody>
                    <a:bodyPr/>
                    <a:lstStyle/>
                    <a:p>
                      <a:pPr algn="ctr"/>
                      <a:r>
                        <a:rPr lang="ru-RU" sz="2800" b="1" dirty="0">
                          <a:latin typeface="Times New Roman" panose="02020603050405020304" pitchFamily="18" charset="0"/>
                          <a:cs typeface="Times New Roman" panose="02020603050405020304" pitchFamily="18" charset="0"/>
                        </a:rPr>
                        <a:t>161,9</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87,2</a:t>
                      </a:r>
                    </a:p>
                  </a:txBody>
                  <a:tcPr/>
                </a:tc>
                <a:extLst>
                  <a:ext uri="{0D108BD9-81ED-4DB2-BD59-A6C34878D82A}">
                    <a16:rowId xmlns:a16="http://schemas.microsoft.com/office/drawing/2014/main" val="911779111"/>
                  </a:ext>
                </a:extLst>
              </a:tr>
              <a:tr h="515352">
                <a:tc>
                  <a:txBody>
                    <a:bodyPr/>
                    <a:lstStyle/>
                    <a:p>
                      <a:pPr algn="ctr"/>
                      <a:r>
                        <a:rPr lang="ru-RU" sz="2800" b="1" dirty="0">
                          <a:latin typeface="Times New Roman" panose="02020603050405020304" pitchFamily="18" charset="0"/>
                          <a:cs typeface="Times New Roman" panose="02020603050405020304" pitchFamily="18" charset="0"/>
                        </a:rPr>
                        <a:t>2015</a:t>
                      </a:r>
                    </a:p>
                  </a:txBody>
                  <a:tcPr/>
                </a:tc>
                <a:tc>
                  <a:txBody>
                    <a:bodyPr/>
                    <a:lstStyle/>
                    <a:p>
                      <a:pPr algn="ctr"/>
                      <a:r>
                        <a:rPr lang="ru-RU" sz="2800" b="1" dirty="0">
                          <a:latin typeface="Times New Roman" panose="02020603050405020304" pitchFamily="18" charset="0"/>
                          <a:cs typeface="Times New Roman" panose="02020603050405020304" pitchFamily="18" charset="0"/>
                        </a:rPr>
                        <a:t>164,5</a:t>
                      </a:r>
                    </a:p>
                  </a:txBody>
                  <a:tcPr/>
                </a:tc>
                <a:tc>
                  <a:txBody>
                    <a:bodyPr/>
                    <a:lstStyle/>
                    <a:p>
                      <a:pPr algn="ctr"/>
                      <a:r>
                        <a:rPr lang="ru-RU" sz="2800" b="1" dirty="0">
                          <a:latin typeface="Times New Roman" panose="02020603050405020304" pitchFamily="18" charset="0"/>
                          <a:cs typeface="Times New Roman" panose="02020603050405020304" pitchFamily="18" charset="0"/>
                        </a:rPr>
                        <a:t>225,7</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82,0</a:t>
                      </a:r>
                    </a:p>
                  </a:txBody>
                  <a:tcPr/>
                </a:tc>
                <a:extLst>
                  <a:ext uri="{0D108BD9-81ED-4DB2-BD59-A6C34878D82A}">
                    <a16:rowId xmlns:a16="http://schemas.microsoft.com/office/drawing/2014/main" val="1541183952"/>
                  </a:ext>
                </a:extLst>
              </a:tr>
              <a:tr h="515352">
                <a:tc>
                  <a:txBody>
                    <a:bodyPr/>
                    <a:lstStyle/>
                    <a:p>
                      <a:pPr algn="ctr"/>
                      <a:r>
                        <a:rPr lang="ru-RU" sz="2800" b="1" dirty="0">
                          <a:latin typeface="Times New Roman" panose="02020603050405020304" pitchFamily="18" charset="0"/>
                          <a:cs typeface="Times New Roman" panose="02020603050405020304" pitchFamily="18" charset="0"/>
                        </a:rPr>
                        <a:t>2016</a:t>
                      </a:r>
                    </a:p>
                  </a:txBody>
                  <a:tcPr/>
                </a:tc>
                <a:tc>
                  <a:txBody>
                    <a:bodyPr/>
                    <a:lstStyle/>
                    <a:p>
                      <a:pPr algn="ctr"/>
                      <a:r>
                        <a:rPr lang="ru-RU" sz="2800" b="1" dirty="0">
                          <a:latin typeface="Times New Roman" panose="02020603050405020304" pitchFamily="18" charset="0"/>
                          <a:cs typeface="Times New Roman" panose="02020603050405020304" pitchFamily="18" charset="0"/>
                        </a:rPr>
                        <a:t>127,2</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87,9</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81,0</a:t>
                      </a:r>
                    </a:p>
                  </a:txBody>
                  <a:tcPr/>
                </a:tc>
                <a:extLst>
                  <a:ext uri="{0D108BD9-81ED-4DB2-BD59-A6C34878D82A}">
                    <a16:rowId xmlns:a16="http://schemas.microsoft.com/office/drawing/2014/main" val="3975043110"/>
                  </a:ext>
                </a:extLst>
              </a:tr>
              <a:tr h="515352">
                <a:tc>
                  <a:txBody>
                    <a:bodyPr/>
                    <a:lstStyle/>
                    <a:p>
                      <a:pPr algn="ctr"/>
                      <a:r>
                        <a:rPr lang="ru-RU" sz="2800" b="1" dirty="0">
                          <a:latin typeface="Times New Roman" panose="02020603050405020304" pitchFamily="18" charset="0"/>
                          <a:cs typeface="Times New Roman" panose="02020603050405020304" pitchFamily="18" charset="0"/>
                        </a:rPr>
                        <a:t>2017</a:t>
                      </a:r>
                    </a:p>
                  </a:txBody>
                  <a:tcPr/>
                </a:tc>
                <a:tc>
                  <a:txBody>
                    <a:bodyPr/>
                    <a:lstStyle/>
                    <a:p>
                      <a:pPr algn="ctr"/>
                      <a:r>
                        <a:rPr lang="ru-RU" sz="2800" b="1" dirty="0">
                          <a:latin typeface="Times New Roman" panose="02020603050405020304" pitchFamily="18" charset="0"/>
                          <a:cs typeface="Times New Roman" panose="02020603050405020304" pitchFamily="18" charset="0"/>
                        </a:rPr>
                        <a:t>105,7</a:t>
                      </a:r>
                    </a:p>
                  </a:txBody>
                  <a:tcPr/>
                </a:tc>
                <a:tc>
                  <a:txBody>
                    <a:bodyPr/>
                    <a:lstStyle/>
                    <a:p>
                      <a:pPr algn="ctr"/>
                      <a:r>
                        <a:rPr lang="ru-RU" sz="2800" b="1" dirty="0">
                          <a:latin typeface="Times New Roman" panose="02020603050405020304" pitchFamily="18" charset="0"/>
                          <a:cs typeface="Times New Roman" panose="02020603050405020304" pitchFamily="18" charset="0"/>
                        </a:rPr>
                        <a:t>125,5</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67,2</a:t>
                      </a:r>
                    </a:p>
                  </a:txBody>
                  <a:tcPr/>
                </a:tc>
                <a:extLst>
                  <a:ext uri="{0D108BD9-81ED-4DB2-BD59-A6C34878D82A}">
                    <a16:rowId xmlns:a16="http://schemas.microsoft.com/office/drawing/2014/main" val="373446812"/>
                  </a:ext>
                </a:extLst>
              </a:tr>
              <a:tr h="515352">
                <a:tc>
                  <a:txBody>
                    <a:bodyPr/>
                    <a:lstStyle/>
                    <a:p>
                      <a:pPr algn="ctr"/>
                      <a:r>
                        <a:rPr lang="ru-RU" sz="2800" b="1" dirty="0">
                          <a:latin typeface="Times New Roman" panose="02020603050405020304" pitchFamily="18" charset="0"/>
                          <a:cs typeface="Times New Roman" panose="02020603050405020304" pitchFamily="18" charset="0"/>
                        </a:rPr>
                        <a:t>2018</a:t>
                      </a:r>
                    </a:p>
                  </a:txBody>
                  <a:tcPr/>
                </a:tc>
                <a:tc>
                  <a:txBody>
                    <a:bodyPr/>
                    <a:lstStyle/>
                    <a:p>
                      <a:pPr algn="ctr"/>
                      <a:r>
                        <a:rPr lang="ru-RU" sz="2800" b="1" dirty="0">
                          <a:latin typeface="Times New Roman" panose="02020603050405020304" pitchFamily="18" charset="0"/>
                          <a:cs typeface="Times New Roman" panose="02020603050405020304" pitchFamily="18" charset="0"/>
                        </a:rPr>
                        <a:t>133,8</a:t>
                      </a:r>
                    </a:p>
                  </a:txBody>
                  <a:tcPr/>
                </a:tc>
                <a:tc>
                  <a:txBody>
                    <a:bodyPr/>
                    <a:lstStyle/>
                    <a:p>
                      <a:pPr algn="ctr"/>
                      <a:r>
                        <a:rPr lang="ru-RU" sz="2800" b="1" dirty="0">
                          <a:latin typeface="Times New Roman" panose="02020603050405020304" pitchFamily="18" charset="0"/>
                          <a:cs typeface="Times New Roman" panose="02020603050405020304" pitchFamily="18" charset="0"/>
                        </a:rPr>
                        <a:t>-</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42,7</a:t>
                      </a:r>
                    </a:p>
                  </a:txBody>
                  <a:tcPr/>
                </a:tc>
                <a:extLst>
                  <a:ext uri="{0D108BD9-81ED-4DB2-BD59-A6C34878D82A}">
                    <a16:rowId xmlns:a16="http://schemas.microsoft.com/office/drawing/2014/main" val="801756610"/>
                  </a:ext>
                </a:extLst>
              </a:tr>
              <a:tr h="515352">
                <a:tc>
                  <a:txBody>
                    <a:bodyPr/>
                    <a:lstStyle/>
                    <a:p>
                      <a:pPr algn="ctr"/>
                      <a:r>
                        <a:rPr lang="ru-RU" sz="2800" b="1" dirty="0">
                          <a:latin typeface="Times New Roman" panose="02020603050405020304" pitchFamily="18" charset="0"/>
                          <a:cs typeface="Times New Roman" panose="02020603050405020304" pitchFamily="18" charset="0"/>
                        </a:rPr>
                        <a:t>2019</a:t>
                      </a:r>
                    </a:p>
                  </a:txBody>
                  <a:tcPr/>
                </a:tc>
                <a:tc>
                  <a:txBody>
                    <a:bodyPr/>
                    <a:lstStyle/>
                    <a:p>
                      <a:pPr algn="ctr"/>
                      <a:r>
                        <a:rPr lang="ru-RU" sz="2800" b="1" dirty="0">
                          <a:latin typeface="Times New Roman" panose="02020603050405020304" pitchFamily="18" charset="0"/>
                          <a:cs typeface="Times New Roman" panose="02020603050405020304" pitchFamily="18" charset="0"/>
                        </a:rPr>
                        <a:t>113,5</a:t>
                      </a:r>
                    </a:p>
                  </a:txBody>
                  <a:tcPr/>
                </a:tc>
                <a:tc>
                  <a:txBody>
                    <a:bodyPr/>
                    <a:lstStyle/>
                    <a:p>
                      <a:pPr algn="ctr"/>
                      <a:r>
                        <a:rPr lang="ru-RU" sz="2800" b="1" dirty="0">
                          <a:latin typeface="Times New Roman" panose="02020603050405020304" pitchFamily="18" charset="0"/>
                          <a:cs typeface="Times New Roman" panose="02020603050405020304" pitchFamily="18" charset="0"/>
                        </a:rPr>
                        <a:t>189,8</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51,4</a:t>
                      </a:r>
                    </a:p>
                  </a:txBody>
                  <a:tcPr/>
                </a:tc>
                <a:extLst>
                  <a:ext uri="{0D108BD9-81ED-4DB2-BD59-A6C34878D82A}">
                    <a16:rowId xmlns:a16="http://schemas.microsoft.com/office/drawing/2014/main" val="415097772"/>
                  </a:ext>
                </a:extLst>
              </a:tr>
              <a:tr h="515352">
                <a:tc>
                  <a:txBody>
                    <a:bodyPr/>
                    <a:lstStyle/>
                    <a:p>
                      <a:pPr algn="ctr"/>
                      <a:r>
                        <a:rPr lang="ru-RU" sz="2800" b="1" dirty="0">
                          <a:latin typeface="Times New Roman" panose="02020603050405020304" pitchFamily="18" charset="0"/>
                          <a:cs typeface="Times New Roman" panose="02020603050405020304" pitchFamily="18" charset="0"/>
                        </a:rPr>
                        <a:t>2020</a:t>
                      </a:r>
                    </a:p>
                  </a:txBody>
                  <a:tcPr/>
                </a:tc>
                <a:tc>
                  <a:txBody>
                    <a:bodyPr/>
                    <a:lstStyle/>
                    <a:p>
                      <a:pPr algn="ctr"/>
                      <a:r>
                        <a:rPr lang="ru-RU" sz="2800" b="1" dirty="0">
                          <a:latin typeface="Times New Roman" panose="02020603050405020304" pitchFamily="18" charset="0"/>
                          <a:cs typeface="Times New Roman" panose="02020603050405020304" pitchFamily="18" charset="0"/>
                        </a:rPr>
                        <a:t>156,0</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42,6</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57,9</a:t>
                      </a:r>
                    </a:p>
                  </a:txBody>
                  <a:tcPr/>
                </a:tc>
                <a:extLst>
                  <a:ext uri="{0D108BD9-81ED-4DB2-BD59-A6C34878D82A}">
                    <a16:rowId xmlns:a16="http://schemas.microsoft.com/office/drawing/2014/main" val="2636164384"/>
                  </a:ext>
                </a:extLst>
              </a:tr>
              <a:tr h="515352">
                <a:tc>
                  <a:txBody>
                    <a:bodyPr/>
                    <a:lstStyle/>
                    <a:p>
                      <a:pPr algn="ctr"/>
                      <a:r>
                        <a:rPr lang="ru-RU" sz="2800" b="1" dirty="0">
                          <a:latin typeface="Times New Roman" panose="02020603050405020304" pitchFamily="18" charset="0"/>
                          <a:cs typeface="Times New Roman" panose="02020603050405020304" pitchFamily="18" charset="0"/>
                        </a:rPr>
                        <a:t>2021</a:t>
                      </a:r>
                    </a:p>
                  </a:txBody>
                  <a:tcPr/>
                </a:tc>
                <a:tc>
                  <a:txBody>
                    <a:bodyPr/>
                    <a:lstStyle/>
                    <a:p>
                      <a:pPr algn="ctr"/>
                      <a:r>
                        <a:rPr lang="ru-RU" sz="2800" b="1" dirty="0">
                          <a:latin typeface="Times New Roman" panose="02020603050405020304" pitchFamily="18" charset="0"/>
                          <a:cs typeface="Times New Roman" panose="02020603050405020304" pitchFamily="18" charset="0"/>
                        </a:rPr>
                        <a:t>163,8</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81,5</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45,8</a:t>
                      </a:r>
                    </a:p>
                  </a:txBody>
                  <a:tcPr/>
                </a:tc>
                <a:extLst>
                  <a:ext uri="{0D108BD9-81ED-4DB2-BD59-A6C34878D82A}">
                    <a16:rowId xmlns:a16="http://schemas.microsoft.com/office/drawing/2014/main" val="2022895974"/>
                  </a:ext>
                </a:extLst>
              </a:tr>
              <a:tr h="515352">
                <a:tc>
                  <a:txBody>
                    <a:bodyPr/>
                    <a:lstStyle/>
                    <a:p>
                      <a:pPr algn="ctr"/>
                      <a:r>
                        <a:rPr lang="ru-RU" sz="2800" b="1" dirty="0">
                          <a:latin typeface="Times New Roman" panose="02020603050405020304" pitchFamily="18" charset="0"/>
                          <a:cs typeface="Times New Roman" panose="02020603050405020304" pitchFamily="18" charset="0"/>
                        </a:rPr>
                        <a:t>2022</a:t>
                      </a:r>
                    </a:p>
                  </a:txBody>
                  <a:tcPr/>
                </a:tc>
                <a:tc>
                  <a:txBody>
                    <a:bodyPr/>
                    <a:lstStyle/>
                    <a:p>
                      <a:pPr algn="ctr"/>
                      <a:r>
                        <a:rPr lang="ru-RU" sz="2800" b="1" dirty="0">
                          <a:latin typeface="Times New Roman" panose="02020603050405020304" pitchFamily="18" charset="0"/>
                          <a:cs typeface="Times New Roman" panose="02020603050405020304" pitchFamily="18" charset="0"/>
                        </a:rPr>
                        <a:t>115,4</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45,8</a:t>
                      </a:r>
                    </a:p>
                  </a:txBody>
                  <a:tcPr/>
                </a:tc>
                <a:tc>
                  <a:txBody>
                    <a:bodyPr/>
                    <a:lstStyle/>
                    <a:p>
                      <a:pPr algn="ctr"/>
                      <a:r>
                        <a:rPr lang="ru-RU" sz="2800" b="1" dirty="0">
                          <a:solidFill>
                            <a:srgbClr val="FF0000"/>
                          </a:solidFill>
                          <a:latin typeface="Times New Roman" panose="02020603050405020304" pitchFamily="18" charset="0"/>
                          <a:cs typeface="Times New Roman" panose="02020603050405020304" pitchFamily="18" charset="0"/>
                        </a:rPr>
                        <a:t>61,7</a:t>
                      </a:r>
                    </a:p>
                  </a:txBody>
                  <a:tcPr/>
                </a:tc>
                <a:extLst>
                  <a:ext uri="{0D108BD9-81ED-4DB2-BD59-A6C34878D82A}">
                    <a16:rowId xmlns:a16="http://schemas.microsoft.com/office/drawing/2014/main" val="2393871893"/>
                  </a:ext>
                </a:extLst>
              </a:tr>
            </a:tbl>
          </a:graphicData>
        </a:graphic>
      </p:graphicFrame>
    </p:spTree>
    <p:extLst>
      <p:ext uri="{BB962C8B-B14F-4D97-AF65-F5344CB8AC3E}">
        <p14:creationId xmlns:p14="http://schemas.microsoft.com/office/powerpoint/2010/main" val="1991147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C61AC-9452-7A1B-176E-6AEE8617A0E8}"/>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D3D1CA-29E8-C175-F67B-F326345BDAD6}"/>
              </a:ext>
            </a:extLst>
          </p:cNvPr>
          <p:cNvSpPr>
            <a:spLocks noGrp="1"/>
          </p:cNvSpPr>
          <p:nvPr>
            <p:ph type="title"/>
          </p:nvPr>
        </p:nvSpPr>
        <p:spPr>
          <a:xfrm>
            <a:off x="163287" y="1"/>
            <a:ext cx="11669484" cy="381000"/>
          </a:xfrm>
        </p:spPr>
        <p:txBody>
          <a:bodyPr>
            <a:normAutofit fontScale="90000"/>
          </a:bodyPr>
          <a:lstStyle/>
          <a:p>
            <a:pPr algn="ctr"/>
            <a:r>
              <a:rPr lang="ru-RU" sz="3200" b="1" dirty="0">
                <a:latin typeface="Times New Roman" panose="02020603050405020304" pitchFamily="18" charset="0"/>
                <a:cs typeface="Times New Roman" panose="02020603050405020304" pitchFamily="18" charset="0"/>
              </a:rPr>
              <a:t>Производство продукции (ц)  на 1 час прямых затрат труда</a:t>
            </a:r>
          </a:p>
        </p:txBody>
      </p:sp>
      <p:graphicFrame>
        <p:nvGraphicFramePr>
          <p:cNvPr id="4" name="Объект 3">
            <a:extLst>
              <a:ext uri="{FF2B5EF4-FFF2-40B4-BE49-F238E27FC236}">
                <a16:creationId xmlns:a16="http://schemas.microsoft.com/office/drawing/2014/main" id="{E5E8EEB1-841B-82C8-02AF-EFA7E6E30321}"/>
              </a:ext>
            </a:extLst>
          </p:cNvPr>
          <p:cNvGraphicFramePr>
            <a:graphicFrameLocks noGrp="1"/>
          </p:cNvGraphicFramePr>
          <p:nvPr>
            <p:ph idx="1"/>
            <p:extLst>
              <p:ext uri="{D42A27DB-BD31-4B8C-83A1-F6EECF244321}">
                <p14:modId xmlns:p14="http://schemas.microsoft.com/office/powerpoint/2010/main" val="1909676751"/>
              </p:ext>
            </p:extLst>
          </p:nvPr>
        </p:nvGraphicFramePr>
        <p:xfrm>
          <a:off x="489856" y="544286"/>
          <a:ext cx="11342912" cy="6217920"/>
        </p:xfrm>
        <a:graphic>
          <a:graphicData uri="http://schemas.openxmlformats.org/drawingml/2006/table">
            <a:tbl>
              <a:tblPr firstRow="1" bandRow="1">
                <a:tableStyleId>{5C22544A-7EE6-4342-B048-85BDC9FD1C3A}</a:tableStyleId>
              </a:tblPr>
              <a:tblGrid>
                <a:gridCol w="2835728">
                  <a:extLst>
                    <a:ext uri="{9D8B030D-6E8A-4147-A177-3AD203B41FA5}">
                      <a16:colId xmlns:a16="http://schemas.microsoft.com/office/drawing/2014/main" val="3785012084"/>
                    </a:ext>
                  </a:extLst>
                </a:gridCol>
                <a:gridCol w="2835728">
                  <a:extLst>
                    <a:ext uri="{9D8B030D-6E8A-4147-A177-3AD203B41FA5}">
                      <a16:colId xmlns:a16="http://schemas.microsoft.com/office/drawing/2014/main" val="4046817094"/>
                    </a:ext>
                  </a:extLst>
                </a:gridCol>
                <a:gridCol w="2835728">
                  <a:extLst>
                    <a:ext uri="{9D8B030D-6E8A-4147-A177-3AD203B41FA5}">
                      <a16:colId xmlns:a16="http://schemas.microsoft.com/office/drawing/2014/main" val="3296052227"/>
                    </a:ext>
                  </a:extLst>
                </a:gridCol>
                <a:gridCol w="2835728">
                  <a:extLst>
                    <a:ext uri="{9D8B030D-6E8A-4147-A177-3AD203B41FA5}">
                      <a16:colId xmlns:a16="http://schemas.microsoft.com/office/drawing/2014/main" val="3481077648"/>
                    </a:ext>
                  </a:extLst>
                </a:gridCol>
              </a:tblGrid>
              <a:tr h="513443">
                <a:tc>
                  <a:txBody>
                    <a:bodyPr/>
                    <a:lstStyle/>
                    <a:p>
                      <a:endParaRPr lang="ru-RU" sz="2400" dirty="0">
                        <a:latin typeface="Times New Roman" panose="02020603050405020304" pitchFamily="18" charset="0"/>
                        <a:cs typeface="Times New Roman" panose="02020603050405020304" pitchFamily="18" charset="0"/>
                      </a:endParaRPr>
                    </a:p>
                  </a:txBody>
                  <a:tcPr/>
                </a:tc>
                <a:tc>
                  <a:txBody>
                    <a:bodyPr/>
                    <a:lstStyle/>
                    <a:p>
                      <a:r>
                        <a:rPr lang="ru-RU" sz="2400" dirty="0">
                          <a:latin typeface="Times New Roman" panose="02020603050405020304" pitchFamily="18" charset="0"/>
                          <a:cs typeface="Times New Roman" panose="02020603050405020304" pitchFamily="18" charset="0"/>
                        </a:rPr>
                        <a:t>Семена</a:t>
                      </a:r>
                    </a:p>
                  </a:txBody>
                  <a:tcPr/>
                </a:tc>
                <a:tc>
                  <a:txBody>
                    <a:bodyPr/>
                    <a:lstStyle/>
                    <a:p>
                      <a:r>
                        <a:rPr lang="ru-RU" sz="2400" dirty="0">
                          <a:latin typeface="Times New Roman" panose="02020603050405020304" pitchFamily="18" charset="0"/>
                          <a:cs typeface="Times New Roman" panose="02020603050405020304" pitchFamily="18" charset="0"/>
                        </a:rPr>
                        <a:t>Соломка</a:t>
                      </a:r>
                    </a:p>
                  </a:txBody>
                  <a:tcPr/>
                </a:tc>
                <a:tc>
                  <a:txBody>
                    <a:bodyPr/>
                    <a:lstStyle/>
                    <a:p>
                      <a:r>
                        <a:rPr lang="ru-RU" sz="2800" dirty="0">
                          <a:latin typeface="Times New Roman" panose="02020603050405020304" pitchFamily="18" charset="0"/>
                          <a:cs typeface="Times New Roman" panose="02020603050405020304" pitchFamily="18" charset="0"/>
                        </a:rPr>
                        <a:t>Треста</a:t>
                      </a:r>
                    </a:p>
                  </a:txBody>
                  <a:tcPr/>
                </a:tc>
                <a:extLst>
                  <a:ext uri="{0D108BD9-81ED-4DB2-BD59-A6C34878D82A}">
                    <a16:rowId xmlns:a16="http://schemas.microsoft.com/office/drawing/2014/main" val="1405324998"/>
                  </a:ext>
                </a:extLst>
              </a:tr>
              <a:tr h="513443">
                <a:tc>
                  <a:txBody>
                    <a:bodyPr/>
                    <a:lstStyle/>
                    <a:p>
                      <a:pPr algn="ctr"/>
                      <a:r>
                        <a:rPr lang="ru-RU" sz="2800" b="1" dirty="0">
                          <a:latin typeface="Times New Roman" panose="02020603050405020304" pitchFamily="18" charset="0"/>
                          <a:cs typeface="Times New Roman" panose="02020603050405020304" pitchFamily="18" charset="0"/>
                        </a:rPr>
                        <a:t>2012</a:t>
                      </a:r>
                    </a:p>
                  </a:txBody>
                  <a:tcPr/>
                </a:tc>
                <a:tc>
                  <a:txBody>
                    <a:bodyPr/>
                    <a:lstStyle/>
                    <a:p>
                      <a:pPr algn="ctr"/>
                      <a:r>
                        <a:rPr lang="ru-RU" sz="2800" b="1" dirty="0">
                          <a:latin typeface="Times New Roman" panose="02020603050405020304" pitchFamily="18" charset="0"/>
                          <a:cs typeface="Times New Roman" panose="02020603050405020304" pitchFamily="18" charset="0"/>
                        </a:rPr>
                        <a:t>0,4</a:t>
                      </a:r>
                    </a:p>
                  </a:txBody>
                  <a:tcPr/>
                </a:tc>
                <a:tc>
                  <a:txBody>
                    <a:bodyPr/>
                    <a:lstStyle/>
                    <a:p>
                      <a:pPr algn="ctr"/>
                      <a:r>
                        <a:rPr lang="ru-RU" sz="2800" b="1" dirty="0">
                          <a:latin typeface="Times New Roman" panose="02020603050405020304" pitchFamily="18" charset="0"/>
                          <a:cs typeface="Times New Roman" panose="02020603050405020304" pitchFamily="18" charset="0"/>
                        </a:rPr>
                        <a:t>0,1</a:t>
                      </a:r>
                    </a:p>
                  </a:txBody>
                  <a:tcPr/>
                </a:tc>
                <a:tc>
                  <a:txBody>
                    <a:bodyPr/>
                    <a:lstStyle/>
                    <a:p>
                      <a:pPr algn="ctr"/>
                      <a:r>
                        <a:rPr lang="ru-RU" sz="2800" b="1" dirty="0">
                          <a:latin typeface="Times New Roman" panose="02020603050405020304" pitchFamily="18" charset="0"/>
                          <a:cs typeface="Times New Roman" panose="02020603050405020304" pitchFamily="18" charset="0"/>
                        </a:rPr>
                        <a:t>3,2</a:t>
                      </a:r>
                    </a:p>
                  </a:txBody>
                  <a:tcPr/>
                </a:tc>
                <a:extLst>
                  <a:ext uri="{0D108BD9-81ED-4DB2-BD59-A6C34878D82A}">
                    <a16:rowId xmlns:a16="http://schemas.microsoft.com/office/drawing/2014/main" val="36881658"/>
                  </a:ext>
                </a:extLst>
              </a:tr>
              <a:tr h="513443">
                <a:tc>
                  <a:txBody>
                    <a:bodyPr/>
                    <a:lstStyle/>
                    <a:p>
                      <a:pPr algn="ctr"/>
                      <a:r>
                        <a:rPr lang="ru-RU" sz="2800" b="1" dirty="0">
                          <a:latin typeface="Times New Roman" panose="02020603050405020304" pitchFamily="18" charset="0"/>
                          <a:cs typeface="Times New Roman" panose="02020603050405020304" pitchFamily="18" charset="0"/>
                        </a:rPr>
                        <a:t>2013</a:t>
                      </a:r>
                    </a:p>
                  </a:txBody>
                  <a:tcPr/>
                </a:tc>
                <a:tc>
                  <a:txBody>
                    <a:bodyPr/>
                    <a:lstStyle/>
                    <a:p>
                      <a:pPr algn="ctr"/>
                      <a:r>
                        <a:rPr lang="ru-RU" sz="2800" b="1" dirty="0">
                          <a:latin typeface="Times New Roman" panose="02020603050405020304" pitchFamily="18" charset="0"/>
                          <a:cs typeface="Times New Roman" panose="02020603050405020304" pitchFamily="18" charset="0"/>
                        </a:rPr>
                        <a:t>7,3</a:t>
                      </a:r>
                    </a:p>
                  </a:txBody>
                  <a:tcPr/>
                </a:tc>
                <a:tc>
                  <a:txBody>
                    <a:bodyPr/>
                    <a:lstStyle/>
                    <a:p>
                      <a:pPr algn="ctr"/>
                      <a:r>
                        <a:rPr lang="ru-RU" sz="2800" b="1" dirty="0">
                          <a:latin typeface="Times New Roman" panose="02020603050405020304" pitchFamily="18" charset="0"/>
                          <a:cs typeface="Times New Roman" panose="02020603050405020304" pitchFamily="18" charset="0"/>
                        </a:rPr>
                        <a:t>1,6</a:t>
                      </a:r>
                    </a:p>
                  </a:txBody>
                  <a:tcPr/>
                </a:tc>
                <a:tc>
                  <a:txBody>
                    <a:bodyPr/>
                    <a:lstStyle/>
                    <a:p>
                      <a:pPr algn="ctr"/>
                      <a:r>
                        <a:rPr lang="ru-RU" sz="2800" b="1" dirty="0">
                          <a:latin typeface="Times New Roman" panose="02020603050405020304" pitchFamily="18" charset="0"/>
                          <a:cs typeface="Times New Roman" panose="02020603050405020304" pitchFamily="18" charset="0"/>
                        </a:rPr>
                        <a:t>3,2</a:t>
                      </a:r>
                    </a:p>
                  </a:txBody>
                  <a:tcPr/>
                </a:tc>
                <a:extLst>
                  <a:ext uri="{0D108BD9-81ED-4DB2-BD59-A6C34878D82A}">
                    <a16:rowId xmlns:a16="http://schemas.microsoft.com/office/drawing/2014/main" val="3619734968"/>
                  </a:ext>
                </a:extLst>
              </a:tr>
              <a:tr h="513443">
                <a:tc>
                  <a:txBody>
                    <a:bodyPr/>
                    <a:lstStyle/>
                    <a:p>
                      <a:pPr algn="ctr"/>
                      <a:r>
                        <a:rPr lang="ru-RU" sz="2800" b="1" dirty="0">
                          <a:latin typeface="Times New Roman" panose="02020603050405020304" pitchFamily="18" charset="0"/>
                          <a:cs typeface="Times New Roman" panose="02020603050405020304" pitchFamily="18" charset="0"/>
                        </a:rPr>
                        <a:t>2014</a:t>
                      </a:r>
                    </a:p>
                  </a:txBody>
                  <a:tcPr/>
                </a:tc>
                <a:tc>
                  <a:txBody>
                    <a:bodyPr/>
                    <a:lstStyle/>
                    <a:p>
                      <a:pPr algn="ctr"/>
                      <a:r>
                        <a:rPr lang="ru-RU" sz="2800" b="1" dirty="0">
                          <a:latin typeface="Times New Roman" panose="02020603050405020304" pitchFamily="18" charset="0"/>
                          <a:cs typeface="Times New Roman" panose="02020603050405020304" pitchFamily="18" charset="0"/>
                        </a:rPr>
                        <a:t>1,3</a:t>
                      </a:r>
                    </a:p>
                  </a:txBody>
                  <a:tcPr/>
                </a:tc>
                <a:tc>
                  <a:txBody>
                    <a:bodyPr/>
                    <a:lstStyle/>
                    <a:p>
                      <a:pPr algn="ctr"/>
                      <a:r>
                        <a:rPr lang="ru-RU" sz="2800" b="1" dirty="0">
                          <a:latin typeface="Times New Roman" panose="02020603050405020304" pitchFamily="18" charset="0"/>
                          <a:cs typeface="Times New Roman" panose="02020603050405020304" pitchFamily="18" charset="0"/>
                        </a:rPr>
                        <a:t>2,3</a:t>
                      </a:r>
                    </a:p>
                  </a:txBody>
                  <a:tcPr/>
                </a:tc>
                <a:tc>
                  <a:txBody>
                    <a:bodyPr/>
                    <a:lstStyle/>
                    <a:p>
                      <a:pPr algn="ctr"/>
                      <a:r>
                        <a:rPr lang="ru-RU" sz="2800" b="1" dirty="0">
                          <a:latin typeface="Times New Roman" panose="02020603050405020304" pitchFamily="18" charset="0"/>
                          <a:cs typeface="Times New Roman" panose="02020603050405020304" pitchFamily="18" charset="0"/>
                        </a:rPr>
                        <a:t>2,8</a:t>
                      </a:r>
                    </a:p>
                  </a:txBody>
                  <a:tcPr/>
                </a:tc>
                <a:extLst>
                  <a:ext uri="{0D108BD9-81ED-4DB2-BD59-A6C34878D82A}">
                    <a16:rowId xmlns:a16="http://schemas.microsoft.com/office/drawing/2014/main" val="911779111"/>
                  </a:ext>
                </a:extLst>
              </a:tr>
              <a:tr h="513443">
                <a:tc>
                  <a:txBody>
                    <a:bodyPr/>
                    <a:lstStyle/>
                    <a:p>
                      <a:pPr algn="ctr"/>
                      <a:r>
                        <a:rPr lang="ru-RU" sz="2800" b="1" dirty="0">
                          <a:latin typeface="Times New Roman" panose="02020603050405020304" pitchFamily="18" charset="0"/>
                          <a:cs typeface="Times New Roman" panose="02020603050405020304" pitchFamily="18" charset="0"/>
                        </a:rPr>
                        <a:t>2015</a:t>
                      </a:r>
                    </a:p>
                  </a:txBody>
                  <a:tcPr/>
                </a:tc>
                <a:tc>
                  <a:txBody>
                    <a:bodyPr/>
                    <a:lstStyle/>
                    <a:p>
                      <a:pPr algn="ctr"/>
                      <a:r>
                        <a:rPr lang="ru-RU" sz="2800" b="1" dirty="0">
                          <a:latin typeface="Times New Roman" panose="02020603050405020304" pitchFamily="18" charset="0"/>
                          <a:cs typeface="Times New Roman" panose="02020603050405020304" pitchFamily="18" charset="0"/>
                        </a:rPr>
                        <a:t>0,8</a:t>
                      </a:r>
                    </a:p>
                  </a:txBody>
                  <a:tcPr/>
                </a:tc>
                <a:tc>
                  <a:txBody>
                    <a:bodyPr/>
                    <a:lstStyle/>
                    <a:p>
                      <a:pPr algn="ctr"/>
                      <a:r>
                        <a:rPr lang="ru-RU" sz="2800" b="1" dirty="0">
                          <a:latin typeface="Times New Roman" panose="02020603050405020304" pitchFamily="18" charset="0"/>
                          <a:cs typeface="Times New Roman" panose="02020603050405020304" pitchFamily="18" charset="0"/>
                        </a:rPr>
                        <a:t>3,8</a:t>
                      </a:r>
                    </a:p>
                  </a:txBody>
                  <a:tcPr/>
                </a:tc>
                <a:tc>
                  <a:txBody>
                    <a:bodyPr/>
                    <a:lstStyle/>
                    <a:p>
                      <a:pPr algn="ctr"/>
                      <a:r>
                        <a:rPr lang="ru-RU" sz="2800" b="1" dirty="0">
                          <a:latin typeface="Times New Roman" panose="02020603050405020304" pitchFamily="18" charset="0"/>
                          <a:cs typeface="Times New Roman" panose="02020603050405020304" pitchFamily="18" charset="0"/>
                        </a:rPr>
                        <a:t>3,0</a:t>
                      </a:r>
                    </a:p>
                  </a:txBody>
                  <a:tcPr/>
                </a:tc>
                <a:extLst>
                  <a:ext uri="{0D108BD9-81ED-4DB2-BD59-A6C34878D82A}">
                    <a16:rowId xmlns:a16="http://schemas.microsoft.com/office/drawing/2014/main" val="1541183952"/>
                  </a:ext>
                </a:extLst>
              </a:tr>
              <a:tr h="513443">
                <a:tc>
                  <a:txBody>
                    <a:bodyPr/>
                    <a:lstStyle/>
                    <a:p>
                      <a:pPr algn="ctr"/>
                      <a:r>
                        <a:rPr lang="ru-RU" sz="2800" b="1" dirty="0">
                          <a:latin typeface="Times New Roman" panose="02020603050405020304" pitchFamily="18" charset="0"/>
                          <a:cs typeface="Times New Roman" panose="02020603050405020304" pitchFamily="18" charset="0"/>
                        </a:rPr>
                        <a:t>2016</a:t>
                      </a:r>
                    </a:p>
                  </a:txBody>
                  <a:tcPr/>
                </a:tc>
                <a:tc>
                  <a:txBody>
                    <a:bodyPr/>
                    <a:lstStyle/>
                    <a:p>
                      <a:pPr algn="ctr"/>
                      <a:r>
                        <a:rPr lang="ru-RU" sz="2800" b="1" dirty="0">
                          <a:latin typeface="Times New Roman" panose="02020603050405020304" pitchFamily="18" charset="0"/>
                          <a:cs typeface="Times New Roman" panose="02020603050405020304" pitchFamily="18" charset="0"/>
                        </a:rPr>
                        <a:t>1,0</a:t>
                      </a:r>
                    </a:p>
                  </a:txBody>
                  <a:tcPr/>
                </a:tc>
                <a:tc>
                  <a:txBody>
                    <a:bodyPr/>
                    <a:lstStyle/>
                    <a:p>
                      <a:pPr algn="ctr"/>
                      <a:r>
                        <a:rPr lang="ru-RU" sz="2800" b="1" dirty="0">
                          <a:latin typeface="Times New Roman" panose="02020603050405020304" pitchFamily="18" charset="0"/>
                          <a:cs typeface="Times New Roman" panose="02020603050405020304" pitchFamily="18" charset="0"/>
                        </a:rPr>
                        <a:t>4,3</a:t>
                      </a:r>
                    </a:p>
                  </a:txBody>
                  <a:tcPr/>
                </a:tc>
                <a:tc>
                  <a:txBody>
                    <a:bodyPr/>
                    <a:lstStyle/>
                    <a:p>
                      <a:pPr algn="ctr"/>
                      <a:r>
                        <a:rPr lang="ru-RU" sz="2800" b="1" dirty="0">
                          <a:latin typeface="Times New Roman" panose="02020603050405020304" pitchFamily="18" charset="0"/>
                          <a:cs typeface="Times New Roman" panose="02020603050405020304" pitchFamily="18" charset="0"/>
                        </a:rPr>
                        <a:t>3,8</a:t>
                      </a:r>
                    </a:p>
                  </a:txBody>
                  <a:tcPr/>
                </a:tc>
                <a:extLst>
                  <a:ext uri="{0D108BD9-81ED-4DB2-BD59-A6C34878D82A}">
                    <a16:rowId xmlns:a16="http://schemas.microsoft.com/office/drawing/2014/main" val="3975043110"/>
                  </a:ext>
                </a:extLst>
              </a:tr>
              <a:tr h="513443">
                <a:tc>
                  <a:txBody>
                    <a:bodyPr/>
                    <a:lstStyle/>
                    <a:p>
                      <a:pPr algn="ctr"/>
                      <a:r>
                        <a:rPr lang="ru-RU" sz="2800" b="1" dirty="0">
                          <a:latin typeface="Times New Roman" panose="02020603050405020304" pitchFamily="18" charset="0"/>
                          <a:cs typeface="Times New Roman" panose="02020603050405020304" pitchFamily="18" charset="0"/>
                        </a:rPr>
                        <a:t>2017</a:t>
                      </a:r>
                    </a:p>
                  </a:txBody>
                  <a:tcPr/>
                </a:tc>
                <a:tc>
                  <a:txBody>
                    <a:bodyPr/>
                    <a:lstStyle/>
                    <a:p>
                      <a:pPr algn="ctr"/>
                      <a:r>
                        <a:rPr lang="ru-RU" sz="2800" b="1" dirty="0">
                          <a:latin typeface="Times New Roman" panose="02020603050405020304" pitchFamily="18" charset="0"/>
                          <a:cs typeface="Times New Roman" panose="02020603050405020304" pitchFamily="18" charset="0"/>
                        </a:rPr>
                        <a:t>0,1</a:t>
                      </a:r>
                    </a:p>
                  </a:txBody>
                  <a:tcPr/>
                </a:tc>
                <a:tc>
                  <a:txBody>
                    <a:bodyPr/>
                    <a:lstStyle/>
                    <a:p>
                      <a:pPr algn="ctr"/>
                      <a:r>
                        <a:rPr lang="ru-RU" sz="2800" b="1" dirty="0">
                          <a:latin typeface="Times New Roman" panose="02020603050405020304" pitchFamily="18" charset="0"/>
                          <a:cs typeface="Times New Roman" panose="02020603050405020304" pitchFamily="18" charset="0"/>
                        </a:rPr>
                        <a:t>3,7</a:t>
                      </a:r>
                    </a:p>
                  </a:txBody>
                  <a:tcPr/>
                </a:tc>
                <a:tc>
                  <a:txBody>
                    <a:bodyPr/>
                    <a:lstStyle/>
                    <a:p>
                      <a:pPr algn="ctr"/>
                      <a:r>
                        <a:rPr lang="ru-RU" sz="2800" b="1" dirty="0">
                          <a:latin typeface="Times New Roman" panose="02020603050405020304" pitchFamily="18" charset="0"/>
                          <a:cs typeface="Times New Roman" panose="02020603050405020304" pitchFamily="18" charset="0"/>
                        </a:rPr>
                        <a:t>3,8</a:t>
                      </a:r>
                    </a:p>
                  </a:txBody>
                  <a:tcPr/>
                </a:tc>
                <a:extLst>
                  <a:ext uri="{0D108BD9-81ED-4DB2-BD59-A6C34878D82A}">
                    <a16:rowId xmlns:a16="http://schemas.microsoft.com/office/drawing/2014/main" val="373446812"/>
                  </a:ext>
                </a:extLst>
              </a:tr>
              <a:tr h="513443">
                <a:tc>
                  <a:txBody>
                    <a:bodyPr/>
                    <a:lstStyle/>
                    <a:p>
                      <a:pPr algn="ctr"/>
                      <a:r>
                        <a:rPr lang="ru-RU" sz="2800" b="1" dirty="0">
                          <a:latin typeface="Times New Roman" panose="02020603050405020304" pitchFamily="18" charset="0"/>
                          <a:cs typeface="Times New Roman" panose="02020603050405020304" pitchFamily="18" charset="0"/>
                        </a:rPr>
                        <a:t>2018</a:t>
                      </a:r>
                    </a:p>
                  </a:txBody>
                  <a:tcPr/>
                </a:tc>
                <a:tc>
                  <a:txBody>
                    <a:bodyPr/>
                    <a:lstStyle/>
                    <a:p>
                      <a:pPr algn="ctr"/>
                      <a:r>
                        <a:rPr lang="ru-RU" sz="2800" b="1" dirty="0">
                          <a:latin typeface="Times New Roman" panose="02020603050405020304" pitchFamily="18" charset="0"/>
                          <a:cs typeface="Times New Roman" panose="02020603050405020304" pitchFamily="18" charset="0"/>
                        </a:rPr>
                        <a:t>0,6</a:t>
                      </a:r>
                    </a:p>
                  </a:txBody>
                  <a:tcPr/>
                </a:tc>
                <a:tc>
                  <a:txBody>
                    <a:bodyPr/>
                    <a:lstStyle/>
                    <a:p>
                      <a:pPr algn="ctr"/>
                      <a:r>
                        <a:rPr lang="ru-RU" sz="2800" b="1" dirty="0">
                          <a:latin typeface="Times New Roman" panose="02020603050405020304" pitchFamily="18" charset="0"/>
                          <a:cs typeface="Times New Roman" panose="02020603050405020304" pitchFamily="18" charset="0"/>
                        </a:rPr>
                        <a:t>4,0</a:t>
                      </a:r>
                    </a:p>
                  </a:txBody>
                  <a:tcPr/>
                </a:tc>
                <a:tc>
                  <a:txBody>
                    <a:bodyPr/>
                    <a:lstStyle/>
                    <a:p>
                      <a:pPr algn="ctr"/>
                      <a:r>
                        <a:rPr lang="ru-RU" sz="2800" b="1" dirty="0">
                          <a:latin typeface="Times New Roman" panose="02020603050405020304" pitchFamily="18" charset="0"/>
                          <a:cs typeface="Times New Roman" panose="02020603050405020304" pitchFamily="18" charset="0"/>
                        </a:rPr>
                        <a:t>3,2</a:t>
                      </a:r>
                    </a:p>
                  </a:txBody>
                  <a:tcPr/>
                </a:tc>
                <a:extLst>
                  <a:ext uri="{0D108BD9-81ED-4DB2-BD59-A6C34878D82A}">
                    <a16:rowId xmlns:a16="http://schemas.microsoft.com/office/drawing/2014/main" val="801756610"/>
                  </a:ext>
                </a:extLst>
              </a:tr>
              <a:tr h="513443">
                <a:tc>
                  <a:txBody>
                    <a:bodyPr/>
                    <a:lstStyle/>
                    <a:p>
                      <a:pPr algn="ctr"/>
                      <a:r>
                        <a:rPr lang="ru-RU" sz="2800" b="1" dirty="0">
                          <a:latin typeface="Times New Roman" panose="02020603050405020304" pitchFamily="18" charset="0"/>
                          <a:cs typeface="Times New Roman" panose="02020603050405020304" pitchFamily="18" charset="0"/>
                        </a:rPr>
                        <a:t>2019</a:t>
                      </a:r>
                    </a:p>
                  </a:txBody>
                  <a:tcPr/>
                </a:tc>
                <a:tc>
                  <a:txBody>
                    <a:bodyPr/>
                    <a:lstStyle/>
                    <a:p>
                      <a:pPr algn="ctr"/>
                      <a:r>
                        <a:rPr lang="ru-RU" sz="2800" b="1" dirty="0">
                          <a:latin typeface="Times New Roman" panose="02020603050405020304" pitchFamily="18" charset="0"/>
                          <a:cs typeface="Times New Roman" panose="02020603050405020304" pitchFamily="18" charset="0"/>
                        </a:rPr>
                        <a:t>0,6</a:t>
                      </a:r>
                    </a:p>
                  </a:txBody>
                  <a:tcPr/>
                </a:tc>
                <a:tc>
                  <a:txBody>
                    <a:bodyPr/>
                    <a:lstStyle/>
                    <a:p>
                      <a:pPr algn="ctr"/>
                      <a:r>
                        <a:rPr lang="ru-RU" sz="2800" b="1" dirty="0">
                          <a:latin typeface="Times New Roman" panose="02020603050405020304" pitchFamily="18" charset="0"/>
                          <a:cs typeface="Times New Roman" panose="02020603050405020304" pitchFamily="18" charset="0"/>
                        </a:rPr>
                        <a:t>4,1</a:t>
                      </a:r>
                    </a:p>
                  </a:txBody>
                  <a:tcPr/>
                </a:tc>
                <a:tc>
                  <a:txBody>
                    <a:bodyPr/>
                    <a:lstStyle/>
                    <a:p>
                      <a:pPr algn="ctr"/>
                      <a:r>
                        <a:rPr lang="ru-RU" sz="2800" b="1" dirty="0">
                          <a:latin typeface="Times New Roman" panose="02020603050405020304" pitchFamily="18" charset="0"/>
                          <a:cs typeface="Times New Roman" panose="02020603050405020304" pitchFamily="18" charset="0"/>
                        </a:rPr>
                        <a:t>3,8</a:t>
                      </a:r>
                    </a:p>
                  </a:txBody>
                  <a:tcPr/>
                </a:tc>
                <a:extLst>
                  <a:ext uri="{0D108BD9-81ED-4DB2-BD59-A6C34878D82A}">
                    <a16:rowId xmlns:a16="http://schemas.microsoft.com/office/drawing/2014/main" val="415097772"/>
                  </a:ext>
                </a:extLst>
              </a:tr>
              <a:tr h="513443">
                <a:tc>
                  <a:txBody>
                    <a:bodyPr/>
                    <a:lstStyle/>
                    <a:p>
                      <a:pPr algn="ctr"/>
                      <a:r>
                        <a:rPr lang="ru-RU" sz="2800" b="1" dirty="0">
                          <a:latin typeface="Times New Roman" panose="02020603050405020304" pitchFamily="18" charset="0"/>
                          <a:cs typeface="Times New Roman" panose="02020603050405020304" pitchFamily="18" charset="0"/>
                        </a:rPr>
                        <a:t>2020</a:t>
                      </a:r>
                    </a:p>
                  </a:txBody>
                  <a:tcPr/>
                </a:tc>
                <a:tc>
                  <a:txBody>
                    <a:bodyPr/>
                    <a:lstStyle/>
                    <a:p>
                      <a:pPr algn="ctr"/>
                      <a:r>
                        <a:rPr lang="ru-RU" sz="2800" b="1" dirty="0">
                          <a:latin typeface="Times New Roman" panose="02020603050405020304" pitchFamily="18" charset="0"/>
                          <a:cs typeface="Times New Roman" panose="02020603050405020304" pitchFamily="18" charset="0"/>
                        </a:rPr>
                        <a:t>0,9</a:t>
                      </a:r>
                    </a:p>
                  </a:txBody>
                  <a:tcPr/>
                </a:tc>
                <a:tc>
                  <a:txBody>
                    <a:bodyPr/>
                    <a:lstStyle/>
                    <a:p>
                      <a:pPr algn="ctr"/>
                      <a:r>
                        <a:rPr lang="ru-RU" sz="2800" b="1" dirty="0">
                          <a:latin typeface="Times New Roman" panose="02020603050405020304" pitchFamily="18" charset="0"/>
                          <a:cs typeface="Times New Roman" panose="02020603050405020304" pitchFamily="18" charset="0"/>
                        </a:rPr>
                        <a:t>3,4</a:t>
                      </a:r>
                    </a:p>
                  </a:txBody>
                  <a:tcPr/>
                </a:tc>
                <a:tc>
                  <a:txBody>
                    <a:bodyPr/>
                    <a:lstStyle/>
                    <a:p>
                      <a:pPr algn="ctr"/>
                      <a:r>
                        <a:rPr lang="ru-RU" sz="2800" b="1" dirty="0">
                          <a:latin typeface="Times New Roman" panose="02020603050405020304" pitchFamily="18" charset="0"/>
                          <a:cs typeface="Times New Roman" panose="02020603050405020304" pitchFamily="18" charset="0"/>
                        </a:rPr>
                        <a:t>3,7</a:t>
                      </a:r>
                    </a:p>
                  </a:txBody>
                  <a:tcPr/>
                </a:tc>
                <a:extLst>
                  <a:ext uri="{0D108BD9-81ED-4DB2-BD59-A6C34878D82A}">
                    <a16:rowId xmlns:a16="http://schemas.microsoft.com/office/drawing/2014/main" val="2636164384"/>
                  </a:ext>
                </a:extLst>
              </a:tr>
              <a:tr h="513443">
                <a:tc>
                  <a:txBody>
                    <a:bodyPr/>
                    <a:lstStyle/>
                    <a:p>
                      <a:pPr algn="ctr"/>
                      <a:r>
                        <a:rPr lang="ru-RU" sz="2800" b="1" dirty="0">
                          <a:latin typeface="Times New Roman" panose="02020603050405020304" pitchFamily="18" charset="0"/>
                          <a:cs typeface="Times New Roman" panose="02020603050405020304" pitchFamily="18" charset="0"/>
                        </a:rPr>
                        <a:t>2021</a:t>
                      </a:r>
                    </a:p>
                  </a:txBody>
                  <a:tcPr/>
                </a:tc>
                <a:tc>
                  <a:txBody>
                    <a:bodyPr/>
                    <a:lstStyle/>
                    <a:p>
                      <a:pPr algn="ctr"/>
                      <a:r>
                        <a:rPr lang="ru-RU" sz="2800" b="1" dirty="0">
                          <a:latin typeface="Times New Roman" panose="02020603050405020304" pitchFamily="18" charset="0"/>
                          <a:cs typeface="Times New Roman" panose="02020603050405020304" pitchFamily="18" charset="0"/>
                        </a:rPr>
                        <a:t>1,3</a:t>
                      </a:r>
                    </a:p>
                  </a:txBody>
                  <a:tcPr/>
                </a:tc>
                <a:tc>
                  <a:txBody>
                    <a:bodyPr/>
                    <a:lstStyle/>
                    <a:p>
                      <a:pPr algn="ctr"/>
                      <a:r>
                        <a:rPr lang="ru-RU" sz="2800" b="1" dirty="0">
                          <a:latin typeface="Times New Roman" panose="02020603050405020304" pitchFamily="18" charset="0"/>
                          <a:cs typeface="Times New Roman" panose="02020603050405020304" pitchFamily="18" charset="0"/>
                        </a:rPr>
                        <a:t>4,1</a:t>
                      </a:r>
                    </a:p>
                  </a:txBody>
                  <a:tcPr/>
                </a:tc>
                <a:tc>
                  <a:txBody>
                    <a:bodyPr/>
                    <a:lstStyle/>
                    <a:p>
                      <a:pPr algn="ctr"/>
                      <a:r>
                        <a:rPr lang="ru-RU" sz="2800" b="1" dirty="0">
                          <a:latin typeface="Times New Roman" panose="02020603050405020304" pitchFamily="18" charset="0"/>
                          <a:cs typeface="Times New Roman" panose="02020603050405020304" pitchFamily="18" charset="0"/>
                        </a:rPr>
                        <a:t>3,5</a:t>
                      </a:r>
                    </a:p>
                  </a:txBody>
                  <a:tcPr/>
                </a:tc>
                <a:extLst>
                  <a:ext uri="{0D108BD9-81ED-4DB2-BD59-A6C34878D82A}">
                    <a16:rowId xmlns:a16="http://schemas.microsoft.com/office/drawing/2014/main" val="2022895974"/>
                  </a:ext>
                </a:extLst>
              </a:tr>
              <a:tr h="513443">
                <a:tc>
                  <a:txBody>
                    <a:bodyPr/>
                    <a:lstStyle/>
                    <a:p>
                      <a:pPr algn="ctr"/>
                      <a:r>
                        <a:rPr lang="ru-RU" sz="2800" b="1" dirty="0">
                          <a:latin typeface="Times New Roman" panose="02020603050405020304" pitchFamily="18" charset="0"/>
                          <a:cs typeface="Times New Roman" panose="02020603050405020304" pitchFamily="18" charset="0"/>
                        </a:rPr>
                        <a:t>2022</a:t>
                      </a:r>
                    </a:p>
                  </a:txBody>
                  <a:tcPr/>
                </a:tc>
                <a:tc>
                  <a:txBody>
                    <a:bodyPr/>
                    <a:lstStyle/>
                    <a:p>
                      <a:pPr algn="ctr"/>
                      <a:r>
                        <a:rPr lang="ru-RU" sz="2800" b="1" dirty="0">
                          <a:latin typeface="Times New Roman" panose="02020603050405020304" pitchFamily="18" charset="0"/>
                          <a:cs typeface="Times New Roman" panose="02020603050405020304" pitchFamily="18" charset="0"/>
                        </a:rPr>
                        <a:t>1,7</a:t>
                      </a:r>
                    </a:p>
                  </a:txBody>
                  <a:tcPr/>
                </a:tc>
                <a:tc>
                  <a:txBody>
                    <a:bodyPr/>
                    <a:lstStyle/>
                    <a:p>
                      <a:pPr algn="ctr"/>
                      <a:r>
                        <a:rPr lang="ru-RU" sz="2800" b="1" dirty="0">
                          <a:latin typeface="Times New Roman" panose="02020603050405020304" pitchFamily="18" charset="0"/>
                          <a:cs typeface="Times New Roman" panose="02020603050405020304" pitchFamily="18" charset="0"/>
                        </a:rPr>
                        <a:t>4,4</a:t>
                      </a:r>
                    </a:p>
                  </a:txBody>
                  <a:tcPr/>
                </a:tc>
                <a:tc>
                  <a:txBody>
                    <a:bodyPr/>
                    <a:lstStyle/>
                    <a:p>
                      <a:pPr algn="ctr"/>
                      <a:r>
                        <a:rPr lang="ru-RU" sz="2800" b="1" dirty="0">
                          <a:latin typeface="Times New Roman" panose="02020603050405020304" pitchFamily="18" charset="0"/>
                          <a:cs typeface="Times New Roman" panose="02020603050405020304" pitchFamily="18" charset="0"/>
                        </a:rPr>
                        <a:t>5,3</a:t>
                      </a:r>
                    </a:p>
                  </a:txBody>
                  <a:tcPr/>
                </a:tc>
                <a:extLst>
                  <a:ext uri="{0D108BD9-81ED-4DB2-BD59-A6C34878D82A}">
                    <a16:rowId xmlns:a16="http://schemas.microsoft.com/office/drawing/2014/main" val="2393871893"/>
                  </a:ext>
                </a:extLst>
              </a:tr>
            </a:tbl>
          </a:graphicData>
        </a:graphic>
      </p:graphicFrame>
    </p:spTree>
    <p:extLst>
      <p:ext uri="{BB962C8B-B14F-4D97-AF65-F5344CB8AC3E}">
        <p14:creationId xmlns:p14="http://schemas.microsoft.com/office/powerpoint/2010/main" val="932675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80BDD-88C7-D227-7B29-0759E034A38A}"/>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EEBAF9-3897-8C96-EE46-B4A6456B4629}"/>
              </a:ext>
            </a:extLst>
          </p:cNvPr>
          <p:cNvSpPr>
            <a:spLocks noGrp="1"/>
          </p:cNvSpPr>
          <p:nvPr>
            <p:ph type="title"/>
          </p:nvPr>
        </p:nvSpPr>
        <p:spPr>
          <a:xfrm>
            <a:off x="534257" y="0"/>
            <a:ext cx="11178282" cy="472611"/>
          </a:xfrm>
        </p:spPr>
        <p:txBody>
          <a:bodyPr>
            <a:noAutofit/>
          </a:bodyPr>
          <a:lstStyle/>
          <a:p>
            <a:pPr algn="ctr"/>
            <a:r>
              <a:rPr lang="ru-RU" sz="3200" b="1" dirty="0">
                <a:latin typeface="Times New Roman" panose="02020603050405020304" pitchFamily="18" charset="0"/>
                <a:cs typeface="Times New Roman" panose="02020603050405020304" pitchFamily="18" charset="0"/>
              </a:rPr>
              <a:t>Нормативно-правовые акты по поддержке льноводства </a:t>
            </a:r>
          </a:p>
        </p:txBody>
      </p:sp>
      <p:sp>
        <p:nvSpPr>
          <p:cNvPr id="3" name="Объект 2">
            <a:extLst>
              <a:ext uri="{FF2B5EF4-FFF2-40B4-BE49-F238E27FC236}">
                <a16:creationId xmlns:a16="http://schemas.microsoft.com/office/drawing/2014/main" id="{668BBCF5-2CD2-91AE-1A9A-69C56D074AF9}"/>
              </a:ext>
            </a:extLst>
          </p:cNvPr>
          <p:cNvSpPr>
            <a:spLocks noGrp="1"/>
          </p:cNvSpPr>
          <p:nvPr>
            <p:ph idx="1"/>
          </p:nvPr>
        </p:nvSpPr>
        <p:spPr>
          <a:xfrm>
            <a:off x="215757" y="739738"/>
            <a:ext cx="11805007" cy="5784351"/>
          </a:xfrm>
        </p:spPr>
        <p:txBody>
          <a:bodyPr>
            <a:normAutofit fontScale="77500" lnSpcReduction="20000"/>
          </a:bodyPr>
          <a:lstStyle/>
          <a:p>
            <a:r>
              <a:rPr lang="ru-RU" sz="3300" dirty="0">
                <a:latin typeface="Times New Roman" panose="02020603050405020304" pitchFamily="18" charset="0"/>
                <a:cs typeface="Times New Roman" panose="02020603050405020304" pitchFamily="18" charset="0"/>
              </a:rPr>
              <a:t>ФЦП «Развитие льняного комплекса России на 1996-2000 годы»  Постановление Правительства РФ от 19 декабря 1996 г. № 1498</a:t>
            </a:r>
          </a:p>
          <a:p>
            <a:r>
              <a:rPr lang="ru-RU" sz="3300" dirty="0">
                <a:latin typeface="Times New Roman" panose="02020603050405020304" pitchFamily="18" charset="0"/>
                <a:cs typeface="Times New Roman" panose="02020603050405020304" pitchFamily="18" charset="0"/>
              </a:rPr>
              <a:t>Целевая программа ведомства «Развитие льняного комплекса России на 2008-2010 годы» Приказ Минсельхоза России от 27 июня 2008 года № 280</a:t>
            </a:r>
          </a:p>
          <a:p>
            <a:r>
              <a:rPr lang="ru-RU" sz="3300" dirty="0">
                <a:latin typeface="Times New Roman" panose="02020603050405020304" pitchFamily="18" charset="0"/>
                <a:cs typeface="Times New Roman" panose="02020603050405020304" pitchFamily="18" charset="0"/>
              </a:rPr>
              <a:t>Поддержка льносеющих хозяйств в рамках Госпрограммы развития сельского хозяйства  </a:t>
            </a:r>
          </a:p>
          <a:p>
            <a:r>
              <a:rPr lang="ru-RU" sz="3300" dirty="0">
                <a:latin typeface="Times New Roman" panose="02020603050405020304" pitchFamily="18" charset="0"/>
                <a:cs typeface="Times New Roman" panose="02020603050405020304" pitchFamily="18" charset="0"/>
              </a:rPr>
              <a:t>Проект ФЦП «Развитие льняного комплекса России до 2020 года», разработан Минсельхозом России в 2012 г.,  не утвержден</a:t>
            </a:r>
          </a:p>
          <a:p>
            <a:r>
              <a:rPr lang="ru-RU" sz="3300" dirty="0">
                <a:latin typeface="Times New Roman" panose="02020603050405020304" pitchFamily="18" charset="0"/>
                <a:cs typeface="Times New Roman" panose="02020603050405020304" pitchFamily="18" charset="0"/>
              </a:rPr>
              <a:t>Комплексная программа поддержки производства изделий из льна на период до 2025 года, утверждена вице-премьером Ю. Борисовым</a:t>
            </a:r>
          </a:p>
          <a:p>
            <a:r>
              <a:rPr lang="ru-RU" sz="3300" dirty="0">
                <a:latin typeface="Times New Roman" panose="02020603050405020304" pitchFamily="18" charset="0"/>
                <a:cs typeface="Times New Roman" panose="02020603050405020304" pitchFamily="18" charset="0"/>
              </a:rPr>
              <a:t>"Правила предоставления субсидий российским производителям на возмещение потерь в доходах, возникших в результате производства пряжи и (или) смесовой ткани с содержанием льна для дальнейшей переработки на предприятиях в РФ«, Постановление Правительства РФ от 21 сентября 2020 г. № 1512</a:t>
            </a:r>
          </a:p>
          <a:p>
            <a:r>
              <a:rPr lang="ru-RU" sz="3300" dirty="0">
                <a:latin typeface="Times New Roman" panose="02020603050405020304" pitchFamily="18" charset="0"/>
                <a:cs typeface="Times New Roman" panose="02020603050405020304" pitchFamily="18" charset="0"/>
              </a:rPr>
              <a:t>Дорожная карта по поддержке льняной отрасли в России, утверждена 2 декабря 2025 первым вице-премьером Д. Мантуровым</a:t>
            </a:r>
          </a:p>
          <a:p>
            <a:endParaRPr lang="ru-RU" dirty="0"/>
          </a:p>
          <a:p>
            <a:endParaRPr lang="ru-RU" dirty="0"/>
          </a:p>
        </p:txBody>
      </p:sp>
    </p:spTree>
    <p:extLst>
      <p:ext uri="{BB962C8B-B14F-4D97-AF65-F5344CB8AC3E}">
        <p14:creationId xmlns:p14="http://schemas.microsoft.com/office/powerpoint/2010/main" val="3026919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718DE-7E40-A193-5288-8DF50837328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F43864-5AB0-7EB1-0BFA-72B2135A0D64}"/>
              </a:ext>
            </a:extLst>
          </p:cNvPr>
          <p:cNvSpPr>
            <a:spLocks noGrp="1"/>
          </p:cNvSpPr>
          <p:nvPr>
            <p:ph type="title"/>
          </p:nvPr>
        </p:nvSpPr>
        <p:spPr>
          <a:xfrm>
            <a:off x="195209" y="184936"/>
            <a:ext cx="11897474" cy="647272"/>
          </a:xfrm>
        </p:spPr>
        <p:txBody>
          <a:bodyPr>
            <a:normAutofit/>
          </a:bodyPr>
          <a:lstStyle/>
          <a:p>
            <a:pPr algn="ctr"/>
            <a:r>
              <a:rPr lang="ru-RU" sz="3200" b="1" dirty="0">
                <a:latin typeface="Times New Roman" panose="02020603050405020304" pitchFamily="18" charset="0"/>
                <a:cs typeface="Times New Roman" panose="02020603050405020304" pitchFamily="18" charset="0"/>
              </a:rPr>
              <a:t>Национальный проект «Развитие льняного комплекса России»</a:t>
            </a:r>
          </a:p>
        </p:txBody>
      </p:sp>
      <p:sp>
        <p:nvSpPr>
          <p:cNvPr id="3" name="Объект 2">
            <a:extLst>
              <a:ext uri="{FF2B5EF4-FFF2-40B4-BE49-F238E27FC236}">
                <a16:creationId xmlns:a16="http://schemas.microsoft.com/office/drawing/2014/main" id="{0E54B629-814E-B658-DFC9-78CE0B84119F}"/>
              </a:ext>
            </a:extLst>
          </p:cNvPr>
          <p:cNvSpPr>
            <a:spLocks noGrp="1"/>
          </p:cNvSpPr>
          <p:nvPr>
            <p:ph idx="1"/>
          </p:nvPr>
        </p:nvSpPr>
        <p:spPr>
          <a:xfrm>
            <a:off x="329609" y="1073888"/>
            <a:ext cx="11525693" cy="5486400"/>
          </a:xfrm>
        </p:spPr>
        <p:txBody>
          <a:bodyPr>
            <a:normAutofit lnSpcReduction="10000"/>
          </a:bodyPr>
          <a:lstStyle/>
          <a:p>
            <a:r>
              <a:rPr lang="ru-RU" sz="3600" dirty="0">
                <a:latin typeface="Times New Roman" panose="02020603050405020304" pitchFamily="18" charset="0"/>
                <a:cs typeface="Times New Roman" panose="02020603050405020304" pitchFamily="18" charset="0"/>
              </a:rPr>
              <a:t>Поддержка льносеющих хозяйств</a:t>
            </a:r>
          </a:p>
          <a:p>
            <a:r>
              <a:rPr lang="ru-RU" sz="3600" dirty="0">
                <a:latin typeface="Times New Roman" panose="02020603050405020304" pitchFamily="18" charset="0"/>
                <a:cs typeface="Times New Roman" panose="02020603050405020304" pitchFamily="18" charset="0"/>
              </a:rPr>
              <a:t>Поддержка </a:t>
            </a:r>
            <a:r>
              <a:rPr lang="ru-RU" sz="3600" dirty="0" err="1">
                <a:latin typeface="Times New Roman" panose="02020603050405020304" pitchFamily="18" charset="0"/>
                <a:cs typeface="Times New Roman" panose="02020603050405020304" pitchFamily="18" charset="0"/>
              </a:rPr>
              <a:t>льно</a:t>
            </a:r>
            <a:r>
              <a:rPr lang="ru-RU" sz="3600" dirty="0">
                <a:latin typeface="Times New Roman" panose="02020603050405020304" pitchFamily="18" charset="0"/>
                <a:cs typeface="Times New Roman" panose="02020603050405020304" pitchFamily="18" charset="0"/>
              </a:rPr>
              <a:t>-перерабатывающих предприятий</a:t>
            </a:r>
          </a:p>
          <a:p>
            <a:r>
              <a:rPr lang="ru-RU" sz="3600" dirty="0">
                <a:latin typeface="Times New Roman" panose="02020603050405020304" pitchFamily="18" charset="0"/>
                <a:cs typeface="Times New Roman" panose="02020603050405020304" pitchFamily="18" charset="0"/>
              </a:rPr>
              <a:t>Формирование льняных кластеров в субъектах Российской Федерации</a:t>
            </a:r>
          </a:p>
          <a:p>
            <a:r>
              <a:rPr lang="ru-RU" sz="3600" dirty="0">
                <a:latin typeface="Times New Roman" panose="02020603050405020304" pitchFamily="18" charset="0"/>
                <a:cs typeface="Times New Roman" panose="02020603050405020304" pitchFamily="18" charset="0"/>
              </a:rPr>
              <a:t>Государственный заказ на льняное сырье </a:t>
            </a:r>
          </a:p>
          <a:p>
            <a:r>
              <a:rPr lang="ru-RU" sz="3600" dirty="0" err="1">
                <a:latin typeface="Times New Roman" panose="02020603050405020304" pitchFamily="18" charset="0"/>
                <a:cs typeface="Times New Roman" panose="02020603050405020304" pitchFamily="18" charset="0"/>
              </a:rPr>
              <a:t>Таможено</a:t>
            </a:r>
            <a:r>
              <a:rPr lang="ru-RU" sz="3600" dirty="0">
                <a:latin typeface="Times New Roman" panose="02020603050405020304" pitchFamily="18" charset="0"/>
                <a:cs typeface="Times New Roman" panose="02020603050405020304" pitchFamily="18" charset="0"/>
              </a:rPr>
              <a:t>-тарифное регулирование льняного рынка</a:t>
            </a:r>
          </a:p>
          <a:p>
            <a:r>
              <a:rPr lang="ru-RU" sz="3600" dirty="0">
                <a:latin typeface="Times New Roman" panose="02020603050405020304" pitchFamily="18" charset="0"/>
                <a:cs typeface="Times New Roman" panose="02020603050405020304" pitchFamily="18" charset="0"/>
              </a:rPr>
              <a:t>Производство машин для выращивания и переработки льна (в рамках Союзного государства) </a:t>
            </a:r>
          </a:p>
          <a:p>
            <a:r>
              <a:rPr lang="ru-RU" sz="3600" dirty="0">
                <a:latin typeface="Times New Roman" panose="02020603050405020304" pitchFamily="18" charset="0"/>
                <a:cs typeface="Times New Roman" panose="02020603050405020304" pitchFamily="18" charset="0"/>
              </a:rPr>
              <a:t>Научное обеспечение, селекция и семеноводство льна</a:t>
            </a:r>
          </a:p>
          <a:p>
            <a:r>
              <a:rPr lang="ru-RU" sz="3600" dirty="0">
                <a:latin typeface="Times New Roman" panose="02020603050405020304" pitchFamily="18" charset="0"/>
                <a:cs typeface="Times New Roman" panose="02020603050405020304" pitchFamily="18" charset="0"/>
              </a:rPr>
              <a:t>Подготовка кадров</a:t>
            </a:r>
          </a:p>
          <a:p>
            <a:endParaRPr lang="ru-RU" dirty="0"/>
          </a:p>
        </p:txBody>
      </p:sp>
    </p:spTree>
    <p:extLst>
      <p:ext uri="{BB962C8B-B14F-4D97-AF65-F5344CB8AC3E}">
        <p14:creationId xmlns:p14="http://schemas.microsoft.com/office/powerpoint/2010/main" val="929007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A9E20-CC6F-C286-5ED5-CA343B377473}"/>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EFED48-9CAD-FD86-1480-881EC43F7A40}"/>
              </a:ext>
            </a:extLst>
          </p:cNvPr>
          <p:cNvSpPr>
            <a:spLocks noGrp="1"/>
          </p:cNvSpPr>
          <p:nvPr>
            <p:ph type="title"/>
          </p:nvPr>
        </p:nvSpPr>
        <p:spPr>
          <a:xfrm>
            <a:off x="838200" y="365125"/>
            <a:ext cx="10515600" cy="5704205"/>
          </a:xfrm>
        </p:spPr>
        <p:txBody>
          <a:bodyPr>
            <a:normAutofit/>
          </a:bodyPr>
          <a:lstStyle/>
          <a:p>
            <a:pPr algn="ctr"/>
            <a:r>
              <a:rPr lang="ru-RU" sz="4800" dirty="0">
                <a:solidFill>
                  <a:srgbClr val="0070C0"/>
                </a:solidFill>
                <a:latin typeface="Times New Roman" panose="02020603050405020304" pitchFamily="18" charset="0"/>
                <a:cs typeface="Times New Roman" panose="02020603050405020304" pitchFamily="18" charset="0"/>
              </a:rPr>
              <a:t>Благодарю за внимание!</a:t>
            </a:r>
          </a:p>
        </p:txBody>
      </p:sp>
    </p:spTree>
    <p:extLst>
      <p:ext uri="{BB962C8B-B14F-4D97-AF65-F5344CB8AC3E}">
        <p14:creationId xmlns:p14="http://schemas.microsoft.com/office/powerpoint/2010/main" val="149048609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2293</TotalTime>
  <Words>550</Words>
  <Application>Microsoft Office PowerPoint</Application>
  <PresentationFormat>Широкоэкранный</PresentationFormat>
  <Paragraphs>173</Paragraphs>
  <Slides>9</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9</vt:i4>
      </vt:variant>
    </vt:vector>
  </HeadingPairs>
  <TitlesOfParts>
    <vt:vector size="15" baseType="lpstr">
      <vt:lpstr>Arial</vt:lpstr>
      <vt:lpstr>Calibri</vt:lpstr>
      <vt:lpstr>Calibri Light</vt:lpstr>
      <vt:lpstr>Times New Roman</vt:lpstr>
      <vt:lpstr>Тема Office</vt:lpstr>
      <vt:lpstr>1_Тема Office</vt:lpstr>
      <vt:lpstr>   Льноводство: экономический аспект  академик РАН А.В. Петриков </vt:lpstr>
      <vt:lpstr>А.В. Чаянов      /17.01.1888-03.10.1937/ </vt:lpstr>
      <vt:lpstr>Посевные площади льна за 1990-2024 гг., тыс. га</vt:lpstr>
      <vt:lpstr>Рентабельность реализации льнопродукции, %</vt:lpstr>
      <vt:lpstr>Отношение цены реализации к себестоимости продукции, %</vt:lpstr>
      <vt:lpstr>Производство продукции (ц)  на 1 час прямых затрат труда</vt:lpstr>
      <vt:lpstr>Нормативно-правовые акты по поддержке льноводства </vt:lpstr>
      <vt:lpstr>Национальный проект «Развитие льняного комплекса России»</vt:lpstr>
      <vt:lpstr>Благодарю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88</cp:revision>
  <dcterms:created xsi:type="dcterms:W3CDTF">2026-04-17T09:39:24Z</dcterms:created>
  <dcterms:modified xsi:type="dcterms:W3CDTF">2026-04-23T05:57:51Z</dcterms:modified>
</cp:coreProperties>
</file>