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376" r:id="rId5"/>
    <p:sldId id="379" r:id="rId6"/>
    <p:sldId id="381" r:id="rId7"/>
    <p:sldId id="382" r:id="rId8"/>
    <p:sldId id="385" r:id="rId9"/>
    <p:sldId id="613" r:id="rId10"/>
    <p:sldId id="614" r:id="rId11"/>
    <p:sldId id="603" r:id="rId12"/>
    <p:sldId id="595" r:id="rId13"/>
    <p:sldId id="378" r:id="rId14"/>
    <p:sldId id="377" r:id="rId15"/>
    <p:sldId id="610" r:id="rId16"/>
    <p:sldId id="616" r:id="rId17"/>
    <p:sldId id="611" r:id="rId18"/>
    <p:sldId id="602" r:id="rId19"/>
    <p:sldId id="615" r:id="rId20"/>
    <p:sldId id="598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63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308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754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87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71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21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365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5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742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8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320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026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857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265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545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19.05.2026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853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19.05.2026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371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609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31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505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768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045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662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097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416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1904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709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216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564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9847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94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6278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3702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72D13-F4CC-127D-AF70-D056BB4D9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30A18B-F6D3-A53C-FE9D-B5C72669B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11196D-C0BA-78B9-7950-AA674CCC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2108FD-5B60-E7D4-56FA-8131C80C3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31EF22-B097-F2C1-BCF7-B1936CF9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047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5E839-FA02-782C-3811-5F5B2EC9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487FB9-F837-E891-489A-C256293AA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B05C17-857F-FABD-1FD9-4C2BB467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F1842-7C8C-BCBA-930E-38CA8C6EE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13B587-7C30-FE98-3C36-6FE40615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8188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B6EE0-6467-A2F8-F096-4992CA5B5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29592E-40DF-27F2-906B-296EB07CE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34195F-BFE5-6EDB-CAF4-75B076B7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890E02-5569-E07E-0C5E-0657F2A14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D52D4-10A0-65C1-F5B2-CAA6AE7A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096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37FD4-9B0B-4D08-FE63-1322E730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EBB6FC-9139-9A7E-8EB0-632DE0DDF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F4429C-41CD-D7B6-4195-34570CEC3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278407-C689-BDB1-2E13-0A109362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006EFF-EC07-7D8D-589C-41400BCEC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349A4C-4950-4306-B896-858787C8E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3157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E1A18-0EEE-BA1D-D370-5C014490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16B61D-99E3-98E2-AFDE-541B08597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5C0D3B-3FE3-2676-5AEB-BCE864577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D75DAA-B6DF-96EE-356F-5FE8E9D2E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0A1AC5-EF53-4E65-1AAB-9F5625EC24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11F6B0-8B4C-CB09-1E97-A37700391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746BC63-83BA-4939-5D44-14DFC3BAD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7D619C-38BA-0168-624B-0D2CBBEA9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3611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FC6D0-58AB-5F71-9BFB-351DB129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A35201-06C7-0373-517D-20C80616D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E1BE8C-3416-9C3A-F3C9-C0600157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C940E4-3ECE-0CC2-E7CA-841A0BC96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6349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ED6791-7AFD-6EE9-4F69-9CA594B70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94DDEE-36EE-D927-AE83-F03F9049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C1A090-1779-745F-AB96-F933052A6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7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46ECF-2454-45CE-B833-7DE7CE3C0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0B1518-273A-4234-763E-0D8690A6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0DECF9-CF8A-C744-D864-AAB0B8707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3BA6EA-41AD-8A19-D872-22FEB820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1ED5AD-9850-EF7F-9C20-23ECA3F3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303696-72B5-8F3A-CFC7-93FE638F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7749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967FF-62AE-C4C0-A385-72AB00BD6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FAC2C7-C02D-79ED-59C7-1E8548103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4CA22-0064-6ECA-0682-DB839276D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9C8631-0BB6-A897-33EC-922BE599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53B87E-A46C-7A4D-1F4F-05B55717D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D1C3EE-F37B-D01F-A7E0-67D33A06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4560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F15B2-D0DC-B893-AAD2-2A7BEA32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A504AF-24E7-FB02-D9F3-E4A430B77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AEC839-3BA6-5B48-9F68-FB1A1034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0CB2F9-80A8-D5F8-E8E6-96555ECC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3B3FF-FB55-AC16-FAB8-326B70B8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055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753EAA-36D0-E05F-B1FB-B54D5190D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BCDAB1-BD1F-C2FB-7D66-DAC449CA3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285A65-790E-80C3-A403-3687A77F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09A7C3-AD8C-3200-2EFC-325C819E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7023E-8F71-BCDD-8638-4B9AC8EA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2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ED12-5B96-453C-BC21-1CC1B243854E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A938E-D0AF-4DC1-8051-46B85EFA9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6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5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06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9EB776-C245-652F-9395-C436ABF64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91666-35D3-5BFF-DF16-BBF3BAE2E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63948-C6BC-FB3E-B6E2-BC169DBE6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CDFB-0071-4904-BF92-6216B1A1FEBF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DE122A-7C23-F505-ABB7-CF4257DA3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92F88-45BB-0B59-3A9A-6BD380933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8CEF7-F03F-4C63-AEE4-3201198E90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23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6" y="2257460"/>
            <a:ext cx="11459007" cy="3216027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Агроэкологическая политика и развитие органического сельского хозяйства в России</a:t>
            </a:r>
            <a:b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Петриков,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708" b="11908"/>
          <a:stretch>
            <a:fillRect/>
          </a:stretch>
        </p:blipFill>
        <p:spPr>
          <a:xfrm>
            <a:off x="1933093" y="134539"/>
            <a:ext cx="2337067" cy="14008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5B3513-3997-BDC2-0DF2-41F9D9C65D9A}"/>
              </a:ext>
            </a:extLst>
          </p:cNvPr>
          <p:cNvSpPr txBox="1"/>
          <p:nvPr/>
        </p:nvSpPr>
        <p:spPr>
          <a:xfrm>
            <a:off x="3915053" y="581326"/>
            <a:ext cx="6261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ВИАПИ им. А.А. Никонова</a:t>
            </a:r>
          </a:p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ФГБНУ ФНЦ ВНИИЭСХ</a:t>
            </a:r>
          </a:p>
        </p:txBody>
      </p:sp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3ED06-59AB-016E-F973-D52D06C62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673"/>
            <a:ext cx="10515600" cy="10263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экологической повестки для сельского хозяйства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4C074B-6678-E35E-9716-AFAA7CEA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88" y="1423918"/>
            <a:ext cx="11340548" cy="5158409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экологические риски по определению угрожают самим основам аграрного производства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снижения отрицательного воздействия отрасли на природную среду и сокращения выброса парниковых газов 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качественное продовольствие и прежде всего органическую продукцию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репутации России как поставщика качественного продовольствия, а также страны, свободной от ГМО, имеет ключевое значение  для роста продовольственного экспорта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AA591D-CB59-3D44-8F48-7A862A824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86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55CA1-4DCB-0E27-62EF-37C65B214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17" y="764514"/>
            <a:ext cx="11598965" cy="88458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почвенного плодородия,  % к обследованным почвам, %, по данным Минсельхоза России, 2024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9C06A20-E9A1-232E-D9AB-9190BD6041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706728"/>
              </p:ext>
            </p:extLst>
          </p:nvPr>
        </p:nvGraphicFramePr>
        <p:xfrm>
          <a:off x="838200" y="1825625"/>
          <a:ext cx="105156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7572448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145326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Почвы: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1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Сильно  </a:t>
                      </a:r>
                      <a:r>
                        <a:rPr lang="ru-RU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гумуссированные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1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 </a:t>
                      </a:r>
                      <a:r>
                        <a:rPr lang="ru-RU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гумуссированные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94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 </a:t>
                      </a:r>
                      <a:r>
                        <a:rPr lang="ru-RU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гумуссированные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37813"/>
                  </a:ext>
                </a:extLst>
              </a:tr>
              <a:tr h="238192">
                <a:tc>
                  <a:txBody>
                    <a:bodyPr/>
                    <a:lstStyle/>
                    <a:p>
                      <a:pPr algn="l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содержанием гумуса меньше минимального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406630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7676D3-F4B5-5D98-99E2-B79AFD483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28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091BA-52DB-E243-42F0-C587CE87B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88" y="500062"/>
            <a:ext cx="11618844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негативных процессов на  сельскохозяйственных землях, % к обследованным землям, 2024 г., Минсельхоз России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02666DF-5614-A0A2-F99F-1FA52AB57B9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0042270"/>
              </p:ext>
            </p:extLst>
          </p:nvPr>
        </p:nvGraphicFramePr>
        <p:xfrm>
          <a:off x="238539" y="1825625"/>
          <a:ext cx="578126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631">
                  <a:extLst>
                    <a:ext uri="{9D8B030D-6E8A-4147-A177-3AD203B41FA5}">
                      <a16:colId xmlns:a16="http://schemas.microsoft.com/office/drawing/2014/main" val="3466556305"/>
                    </a:ext>
                  </a:extLst>
                </a:gridCol>
                <a:gridCol w="2890631">
                  <a:extLst>
                    <a:ext uri="{9D8B030D-6E8A-4147-A177-3AD203B41FA5}">
                      <a16:colId xmlns:a16="http://schemas.microsoft.com/office/drawing/2014/main" val="1915124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Земли, подверженные: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36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Ветровой эрозии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0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Водной эрозии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6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Переувлажнению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Засолению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07693"/>
                  </a:ext>
                </a:extLst>
              </a:tr>
            </a:tbl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B381D310-0491-2FB3-E03B-8621C299373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6999237"/>
              </p:ext>
            </p:extLst>
          </p:nvPr>
        </p:nvGraphicFramePr>
        <p:xfrm>
          <a:off x="6172200" y="1825625"/>
          <a:ext cx="5181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1427546169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431398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Кислотность земель: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07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Очень сильно кислотные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7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Сильно кислотные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73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 кислотные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61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 кислотные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9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Близкие к нейтральному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8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Нейтральные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36123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49F6A9-37A3-E0A3-DBE7-65B2FD07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05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334A8913-2D6B-BD2B-3B41-14AA645A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ADF3012-15AB-085B-843B-79603BDFD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80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Почвозащитные технологии обработки почвы в сельскохозяйственных организациях,  2024 г.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9AAB28C-E769-64A4-27AF-F0ACB62F4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39403"/>
              </p:ext>
            </p:extLst>
          </p:nvPr>
        </p:nvGraphicFramePr>
        <p:xfrm>
          <a:off x="1349547" y="1980507"/>
          <a:ext cx="9041363" cy="303906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787017">
                  <a:extLst>
                    <a:ext uri="{9D8B030D-6E8A-4147-A177-3AD203B41FA5}">
                      <a16:colId xmlns:a16="http://schemas.microsoft.com/office/drawing/2014/main" val="1727331899"/>
                    </a:ext>
                  </a:extLst>
                </a:gridCol>
                <a:gridCol w="1127173">
                  <a:extLst>
                    <a:ext uri="{9D8B030D-6E8A-4147-A177-3AD203B41FA5}">
                      <a16:colId xmlns:a16="http://schemas.microsoft.com/office/drawing/2014/main" val="2790779310"/>
                    </a:ext>
                  </a:extLst>
                </a:gridCol>
                <a:gridCol w="1127173">
                  <a:extLst>
                    <a:ext uri="{9D8B030D-6E8A-4147-A177-3AD203B41FA5}">
                      <a16:colId xmlns:a16="http://schemas.microsoft.com/office/drawing/2014/main" val="890333521"/>
                    </a:ext>
                  </a:extLst>
                </a:gridCol>
              </a:tblGrid>
              <a:tr h="77393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Тыс. га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% всех посевов</a:t>
                      </a:r>
                      <a:endParaRPr lang="ru-RU" sz="2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41748"/>
                  </a:ext>
                </a:extLst>
              </a:tr>
              <a:tr h="3779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u="none" strike="noStrike" dirty="0">
                          <a:effectLst/>
                        </a:rPr>
                        <a:t>Почвозащитные технологии, всего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3694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7,0</a:t>
                      </a:r>
                      <a:endParaRPr lang="ru-RU" sz="24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8073044"/>
                  </a:ext>
                </a:extLst>
              </a:tr>
              <a:tr h="35997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в том числе: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>
                          <a:effectLst/>
                        </a:rPr>
                        <a:t> 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4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2235988"/>
                  </a:ext>
                </a:extLst>
              </a:tr>
              <a:tr h="377969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2400" u="none" strike="noStrike" dirty="0">
                          <a:effectLst/>
                        </a:rPr>
                        <a:t>Смешанная почвозащитная технология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1539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2,9</a:t>
                      </a:r>
                      <a:endParaRPr lang="ru-RU" sz="24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4561098"/>
                  </a:ext>
                </a:extLst>
              </a:tr>
              <a:tr h="377969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2400" u="none" strike="noStrike" dirty="0">
                          <a:effectLst/>
                        </a:rPr>
                        <a:t>Технология </a:t>
                      </a:r>
                      <a:r>
                        <a:rPr lang="en-US" sz="2400" u="none" strike="noStrike" dirty="0">
                          <a:effectLst/>
                        </a:rPr>
                        <a:t>mini-till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960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1,8</a:t>
                      </a:r>
                      <a:endParaRPr lang="ru-RU" sz="24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2855953"/>
                  </a:ext>
                </a:extLst>
              </a:tr>
              <a:tr h="755939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2400" u="none" strike="noStrike" dirty="0">
                          <a:effectLst/>
                        </a:rPr>
                        <a:t>Технология с использованием адаптивно-ландшафтной системы земледелия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1195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40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2,3</a:t>
                      </a:r>
                      <a:endParaRPr lang="ru-RU" sz="24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70824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0148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F2EA4-B74A-EE54-B800-2F3413F40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46F470-A53B-C9C8-0EC5-961CA560E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1049585"/>
            <a:ext cx="11658600" cy="68842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Мелиорированные земли России, Минсельхоз России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F8F03D1-6BA4-013D-B605-2AB3B51BA9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531104"/>
              </p:ext>
            </p:extLst>
          </p:nvPr>
        </p:nvGraphicFramePr>
        <p:xfrm>
          <a:off x="377687" y="1825625"/>
          <a:ext cx="11658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1391">
                  <a:extLst>
                    <a:ext uri="{9D8B030D-6E8A-4147-A177-3AD203B41FA5}">
                      <a16:colId xmlns:a16="http://schemas.microsoft.com/office/drawing/2014/main" val="1787072661"/>
                    </a:ext>
                  </a:extLst>
                </a:gridCol>
                <a:gridCol w="1391479">
                  <a:extLst>
                    <a:ext uri="{9D8B030D-6E8A-4147-A177-3AD203B41FA5}">
                      <a16:colId xmlns:a16="http://schemas.microsoft.com/office/drawing/2014/main" val="1040951713"/>
                    </a:ext>
                  </a:extLst>
                </a:gridCol>
                <a:gridCol w="1152939">
                  <a:extLst>
                    <a:ext uri="{9D8B030D-6E8A-4147-A177-3AD203B41FA5}">
                      <a16:colId xmlns:a16="http://schemas.microsoft.com/office/drawing/2014/main" val="1018707673"/>
                    </a:ext>
                  </a:extLst>
                </a:gridCol>
                <a:gridCol w="1182756">
                  <a:extLst>
                    <a:ext uri="{9D8B030D-6E8A-4147-A177-3AD203B41FA5}">
                      <a16:colId xmlns:a16="http://schemas.microsoft.com/office/drawing/2014/main" val="4077393238"/>
                    </a:ext>
                  </a:extLst>
                </a:gridCol>
                <a:gridCol w="1063487">
                  <a:extLst>
                    <a:ext uri="{9D8B030D-6E8A-4147-A177-3AD203B41FA5}">
                      <a16:colId xmlns:a16="http://schemas.microsoft.com/office/drawing/2014/main" val="3010814544"/>
                    </a:ext>
                  </a:extLst>
                </a:gridCol>
                <a:gridCol w="1113183">
                  <a:extLst>
                    <a:ext uri="{9D8B030D-6E8A-4147-A177-3AD203B41FA5}">
                      <a16:colId xmlns:a16="http://schemas.microsoft.com/office/drawing/2014/main" val="920656625"/>
                    </a:ext>
                  </a:extLst>
                </a:gridCol>
                <a:gridCol w="1083365">
                  <a:extLst>
                    <a:ext uri="{9D8B030D-6E8A-4147-A177-3AD203B41FA5}">
                      <a16:colId xmlns:a16="http://schemas.microsoft.com/office/drawing/2014/main" val="1022797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78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Мелиорированные земли, тыс. 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9448,1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9455,4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94635,6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9459,2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9469,7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9380,4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7843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к пашне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2238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используемых мелиорированных земель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3042750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60C52E-6D3E-AD38-3770-0994408D8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372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36ED6-40EF-74B4-D1AB-8E6F41513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4FD22-3F00-F634-CCF4-2B8BE86B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88935"/>
            <a:ext cx="10515600" cy="68842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Волатильность производства с/х культур в России и США, по данным за 1992–2024 гг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979C709-B743-B4A9-70B5-954E8110CB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554205"/>
              </p:ext>
            </p:extLst>
          </p:nvPr>
        </p:nvGraphicFramePr>
        <p:xfrm>
          <a:off x="516835" y="1053548"/>
          <a:ext cx="11310732" cy="56449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70244">
                  <a:extLst>
                    <a:ext uri="{9D8B030D-6E8A-4147-A177-3AD203B41FA5}">
                      <a16:colId xmlns:a16="http://schemas.microsoft.com/office/drawing/2014/main" val="2167089786"/>
                    </a:ext>
                  </a:extLst>
                </a:gridCol>
                <a:gridCol w="3770244">
                  <a:extLst>
                    <a:ext uri="{9D8B030D-6E8A-4147-A177-3AD203B41FA5}">
                      <a16:colId xmlns:a16="http://schemas.microsoft.com/office/drawing/2014/main" val="2132065333"/>
                    </a:ext>
                  </a:extLst>
                </a:gridCol>
                <a:gridCol w="3770244">
                  <a:extLst>
                    <a:ext uri="{9D8B030D-6E8A-4147-A177-3AD203B41FA5}">
                      <a16:colId xmlns:a16="http://schemas.microsoft.com/office/drawing/2014/main" val="1621209382"/>
                    </a:ext>
                  </a:extLst>
                </a:gridCol>
              </a:tblGrid>
              <a:tr h="450324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вариации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139552"/>
                  </a:ext>
                </a:extLst>
              </a:tr>
              <a:tr h="331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368689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24,2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36,0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22188627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Гречиха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33141838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28,1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14,9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64858575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81,9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21,1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0321387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7614854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Овёс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39,4</a:t>
                      </a:r>
                      <a:endParaRPr lang="ru-RU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54,3</a:t>
                      </a:r>
                      <a:endParaRPr lang="ru-RU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23798470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35,8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42701613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Рожь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64351807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Сорго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39673284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36,6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7405879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DCC435-4D6E-424C-6BEB-27729D3C1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81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DB0C1-9E80-3706-F3CB-B64C2033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3BA68-8001-70B8-9011-44EF9F541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26" y="227926"/>
            <a:ext cx="11956774" cy="934277"/>
          </a:xfrm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сельского хозяйства в загрязнении окружающей среды, %, Росстат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0635404-F8DA-E191-E24C-F9392F1D5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887049"/>
              </p:ext>
            </p:extLst>
          </p:nvPr>
        </p:nvGraphicFramePr>
        <p:xfrm>
          <a:off x="188843" y="1073426"/>
          <a:ext cx="11738114" cy="4886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522">
                  <a:extLst>
                    <a:ext uri="{9D8B030D-6E8A-4147-A177-3AD203B41FA5}">
                      <a16:colId xmlns:a16="http://schemas.microsoft.com/office/drawing/2014/main" val="996063199"/>
                    </a:ext>
                  </a:extLst>
                </a:gridCol>
                <a:gridCol w="1172818">
                  <a:extLst>
                    <a:ext uri="{9D8B030D-6E8A-4147-A177-3AD203B41FA5}">
                      <a16:colId xmlns:a16="http://schemas.microsoft.com/office/drawing/2014/main" val="1214178258"/>
                    </a:ext>
                  </a:extLst>
                </a:gridCol>
                <a:gridCol w="1212574">
                  <a:extLst>
                    <a:ext uri="{9D8B030D-6E8A-4147-A177-3AD203B41FA5}">
                      <a16:colId xmlns:a16="http://schemas.microsoft.com/office/drawing/2014/main" val="184197760"/>
                    </a:ext>
                  </a:extLst>
                </a:gridCol>
                <a:gridCol w="864704">
                  <a:extLst>
                    <a:ext uri="{9D8B030D-6E8A-4147-A177-3AD203B41FA5}">
                      <a16:colId xmlns:a16="http://schemas.microsoft.com/office/drawing/2014/main" val="910267210"/>
                    </a:ext>
                  </a:extLst>
                </a:gridCol>
                <a:gridCol w="1172817">
                  <a:extLst>
                    <a:ext uri="{9D8B030D-6E8A-4147-A177-3AD203B41FA5}">
                      <a16:colId xmlns:a16="http://schemas.microsoft.com/office/drawing/2014/main" val="2347489726"/>
                    </a:ext>
                  </a:extLst>
                </a:gridCol>
                <a:gridCol w="993913">
                  <a:extLst>
                    <a:ext uri="{9D8B030D-6E8A-4147-A177-3AD203B41FA5}">
                      <a16:colId xmlns:a16="http://schemas.microsoft.com/office/drawing/2014/main" val="4173464596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3423024695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val="3590726829"/>
                    </a:ext>
                  </a:extLst>
                </a:gridCol>
                <a:gridCol w="1053548">
                  <a:extLst>
                    <a:ext uri="{9D8B030D-6E8A-4147-A177-3AD203B41FA5}">
                      <a16:colId xmlns:a16="http://schemas.microsoft.com/office/drawing/2014/main" val="3927656908"/>
                    </a:ext>
                  </a:extLst>
                </a:gridCol>
              </a:tblGrid>
              <a:tr h="701299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" marR="6350" marT="635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586292"/>
                  </a:ext>
                </a:extLst>
              </a:tr>
              <a:tr h="1525066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Выбросы в атмосферу загрязняющих веществ от стационарных источников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07603869"/>
                  </a:ext>
                </a:extLst>
              </a:tr>
              <a:tr h="815412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Сброс загрязненных сточных вод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14298775"/>
                  </a:ext>
                </a:extLst>
              </a:tr>
              <a:tr h="737887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Отходы производства и потребления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85924679"/>
                  </a:ext>
                </a:extLst>
              </a:tr>
              <a:tr h="618793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Парниковые газы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31144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635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75D3A-40DC-E6C5-F0E9-508FEB84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94477"/>
            <a:ext cx="11589026" cy="536713"/>
          </a:xfrm>
        </p:spPr>
        <p:txBody>
          <a:bodyPr>
            <a:no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рынка органической продукции России 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 2024 г.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E476B8-B1E7-ED25-F770-EB92632E7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51722"/>
            <a:ext cx="11589026" cy="5267739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рынка органической  продукции по данным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Роскачества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248 млн евро (21 млрд. руб.), 2024 г., доля импорта – 67 % (2022 г.)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органической продукции на продовольственном рынке России – 0,08 %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 мировом рынке органической продукции - 0,2%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площадь </a:t>
            </a:r>
            <a:r>
              <a:rPr lang="ru-RU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с.х</a:t>
            </a: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угодий, занятых сертифицированными производителями сельскохозяйственной продукции – 1,5 га (0,2 %), под органические пищевые лесные ресурсы – 130 тыс. га (российские эксперты), около 335 тыс. га (по данным FIBL) </a:t>
            </a: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органической продукции из России составлял в 2023 г. около 55 тыс. т (в стоимостном выражении около 1,5 млрд. рублей или чуть более 16 млн долларов),  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FIBL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968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органической продукции в России по состоянию на 16.01.2026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184515"/>
              </p:ext>
            </p:extLst>
          </p:nvPr>
        </p:nvGraphicFramePr>
        <p:xfrm>
          <a:off x="763386" y="1690688"/>
          <a:ext cx="10525300" cy="42311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31325">
                  <a:extLst>
                    <a:ext uri="{9D8B030D-6E8A-4147-A177-3AD203B41FA5}">
                      <a16:colId xmlns:a16="http://schemas.microsoft.com/office/drawing/2014/main" val="4230636251"/>
                    </a:ext>
                  </a:extLst>
                </a:gridCol>
                <a:gridCol w="2631325">
                  <a:extLst>
                    <a:ext uri="{9D8B030D-6E8A-4147-A177-3AD203B41FA5}">
                      <a16:colId xmlns:a16="http://schemas.microsoft.com/office/drawing/2014/main" val="3267247924"/>
                    </a:ext>
                  </a:extLst>
                </a:gridCol>
                <a:gridCol w="2631325">
                  <a:extLst>
                    <a:ext uri="{9D8B030D-6E8A-4147-A177-3AD203B41FA5}">
                      <a16:colId xmlns:a16="http://schemas.microsoft.com/office/drawing/2014/main" val="774402866"/>
                    </a:ext>
                  </a:extLst>
                </a:gridCol>
                <a:gridCol w="2631325">
                  <a:extLst>
                    <a:ext uri="{9D8B030D-6E8A-4147-A177-3AD203B41FA5}">
                      <a16:colId xmlns:a16="http://schemas.microsoft.com/office/drawing/2014/main" val="465624591"/>
                    </a:ext>
                  </a:extLst>
                </a:gridCol>
              </a:tblGrid>
              <a:tr h="43908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Отечественные производители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Зарубежные производители и импортеры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71816"/>
                  </a:ext>
                </a:extLst>
              </a:tr>
              <a:tr h="439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16010"/>
                  </a:ext>
                </a:extLst>
              </a:tr>
              <a:tr h="439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1470931"/>
                  </a:ext>
                </a:extLst>
              </a:tr>
              <a:tr h="43908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Отечественные производители</a:t>
                      </a:r>
                      <a:endParaRPr lang="ru-RU" sz="2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43919"/>
                  </a:ext>
                </a:extLst>
              </a:tr>
              <a:tr h="90549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агрофирмы, агрохолдинги и другие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(фермерские) хозяйства и ИП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88186"/>
                  </a:ext>
                </a:extLst>
              </a:tr>
              <a:tr h="439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400" b="1" kern="1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501010"/>
                  </a:ext>
                </a:extLst>
              </a:tr>
              <a:tr h="439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61,9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38,1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12180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96884" y="5989243"/>
            <a:ext cx="5638788" cy="417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Источник: https://soz.bio/edinyy-gosudarstvennyy-reestr-proiz-3</a:t>
            </a:r>
            <a:r>
              <a:rPr kumimoji="0" lang="ru-RU" sz="20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066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65760" y="61943"/>
            <a:ext cx="11087794" cy="48277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Органические производители России по регионам по состоянию на 16.01.2026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9598" y="6340831"/>
            <a:ext cx="494462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Источник: https://soz.bio/edinyy-gosudarstvennyy-reestr-proiz-3</a:t>
            </a:r>
            <a:r>
              <a:rPr kumimoji="0" lang="ru-RU" sz="1800" b="0" i="0" u="sng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130572"/>
              </p:ext>
            </p:extLst>
          </p:nvPr>
        </p:nvGraphicFramePr>
        <p:xfrm>
          <a:off x="244534" y="504011"/>
          <a:ext cx="11330246" cy="587752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8127218">
                  <a:extLst>
                    <a:ext uri="{9D8B030D-6E8A-4147-A177-3AD203B41FA5}">
                      <a16:colId xmlns:a16="http://schemas.microsoft.com/office/drawing/2014/main" val="3760261570"/>
                    </a:ext>
                  </a:extLst>
                </a:gridCol>
                <a:gridCol w="1601514">
                  <a:extLst>
                    <a:ext uri="{9D8B030D-6E8A-4147-A177-3AD203B41FA5}">
                      <a16:colId xmlns:a16="http://schemas.microsoft.com/office/drawing/2014/main" val="499254613"/>
                    </a:ext>
                  </a:extLst>
                </a:gridCol>
                <a:gridCol w="1601514">
                  <a:extLst>
                    <a:ext uri="{9D8B030D-6E8A-4147-A177-3AD203B41FA5}">
                      <a16:colId xmlns:a16="http://schemas.microsoft.com/office/drawing/2014/main" val="2697621419"/>
                    </a:ext>
                  </a:extLst>
                </a:gridCol>
              </a:tblGrid>
              <a:tr h="447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регионов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производителей, ед.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 к итогу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111193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Воронежская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925836098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Белгородская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1821002619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Московская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3975744739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Краснодарский край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271033653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Ханты-Мансийский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а.о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– Югра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3503286518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Новосибирская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661789009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Ярославская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549829663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Калужская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2668795642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1247942416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Тульская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417928786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 Мордовия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616095760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 Татарстан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39920389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Пермский край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4017051688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Ставропольский край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2212675361"/>
                  </a:ext>
                </a:extLst>
              </a:tr>
              <a:tr h="10657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региона с 4 производителями</a:t>
                      </a:r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Алтайский край, Пензенская обл., г. Севастополь, Республика Крым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(16)</a:t>
                      </a: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(6,3)</a:t>
                      </a: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1750477430"/>
                  </a:ext>
                </a:extLst>
              </a:tr>
              <a:tr h="32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 b="0" i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</a:t>
                      </a:r>
                      <a:r>
                        <a:rPr lang="ru-RU" sz="1400" b="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егионов с 3 производителями</a:t>
                      </a:r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Республика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Адыгея , Ростовская обл. , г. Санкт-Петербург , Приморский край , Ямало-Ненецкий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а.о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, Республика Башкортостан , Ивановская обл. , Новгородская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(24)</a:t>
                      </a: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(9,5)</a:t>
                      </a: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883440780"/>
                  </a:ext>
                </a:extLst>
              </a:tr>
              <a:tr h="376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регионов с 2 производителями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Липецкая обл. , Тамбовская обл. , Кабардино-Балкарская Республика , Иркутская обл. , Ульяновская обл. , Тверская обл. , Республика Алтай , Рязанская обл. , Омская обл.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(18)</a:t>
                      </a: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(7,1)</a:t>
                      </a:r>
                    </a:p>
                  </a:txBody>
                  <a:tcPr marL="5329" marR="5329" marT="5329" marB="0" anchor="b"/>
                </a:tc>
                <a:extLst>
                  <a:ext uri="{0D108BD9-81ED-4DB2-BD59-A6C34878D82A}">
                    <a16:rowId xmlns:a16="http://schemas.microsoft.com/office/drawing/2014/main" val="3839903553"/>
                  </a:ext>
                </a:extLst>
              </a:tr>
              <a:tr h="103694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регион с 1 производителем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Томская обл. , Калининградская обл. , Красноярский край , Хабаровский край , Костромская обл. , Нижегородская обл. , Орловская обл. , Смоленская обл. , Свердловская обл. , Ленинградская обл. , Амурская обл. , Сахалинская обл. , Чувашская Республика , Волгоградская обл. , Республика Хакасия , Карачаево-Черкесская Республика , Брянская обл., Челябинская обл. , Республика Карелия , Псковская обл. , Республика Саха Якутия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9" marR="5329" marT="53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(21)</a:t>
                      </a:r>
                    </a:p>
                  </a:txBody>
                  <a:tcPr marL="5329" marR="5329" marT="53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(8,3)</a:t>
                      </a:r>
                    </a:p>
                  </a:txBody>
                  <a:tcPr marL="5329" marR="5329" marT="5329" marB="0" anchor="ctr"/>
                </a:tc>
                <a:extLst>
                  <a:ext uri="{0D108BD9-81ED-4DB2-BD59-A6C34878D82A}">
                    <a16:rowId xmlns:a16="http://schemas.microsoft.com/office/drawing/2014/main" val="2436700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9943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0FB1-5EF5-73C9-FF60-FBE0C02F1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EF026-D504-9C40-B240-39F385B58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252" y="312843"/>
            <a:ext cx="11946834" cy="52677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 экологической политики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сельском хозяйстве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053764-961D-7D56-8CB6-0C7B15800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417" y="1192696"/>
            <a:ext cx="5761383" cy="4984267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Доктрина продовольственной безопасности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Климатическая доктрина РФ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«О развитии сельского хозяйства»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«О государственном регулировании обеспечения плодородия земель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назначения»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"Об органической продукции»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«О безопасном обращении с пестицидами и агрохимикатами»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56B07E-306B-0066-6286-F427F89E2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92696"/>
            <a:ext cx="5761383" cy="4984267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ГП развития сельского хозяйства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ГП «Эффективное вовлечение в оборот земель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назначения и развития мелиоративного комплекса»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развития производства органической продукции в РФ до 2030 г. и план по её реализации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научно-техническая программа развития сельского хозяйства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ГП "Охрана окружающей среды"</a:t>
            </a:r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49102E-DC52-A8EC-838D-DB0FFE03A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680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575933-70D9-1AD1-7273-28AD6D97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65" y="365125"/>
            <a:ext cx="11867322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перехода к устойчивому сельскому хозяйству в Российской Федерации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616DE-AA59-F7AE-B213-0476490E8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713" y="1825625"/>
            <a:ext cx="5280991" cy="4351338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освоение проектов перехода к устойчивому сельскому хозяйству в регионах и предприятиях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 целевой программы «Внедрение биологической системы земледелия на территории Белгородской области на 2011-2018 гг.»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E34015D-436E-2937-FB6E-ED05863B96E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9843705"/>
              </p:ext>
            </p:extLst>
          </p:nvPr>
        </p:nvGraphicFramePr>
        <p:xfrm>
          <a:off x="5625548" y="1825625"/>
          <a:ext cx="6410738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2744">
                  <a:extLst>
                    <a:ext uri="{9D8B030D-6E8A-4147-A177-3AD203B41FA5}">
                      <a16:colId xmlns:a16="http://schemas.microsoft.com/office/drawing/2014/main" val="1182866412"/>
                    </a:ext>
                  </a:extLst>
                </a:gridCol>
                <a:gridCol w="2042744">
                  <a:extLst>
                    <a:ext uri="{9D8B030D-6E8A-4147-A177-3AD203B41FA5}">
                      <a16:colId xmlns:a16="http://schemas.microsoft.com/office/drawing/2014/main" val="585517593"/>
                    </a:ext>
                  </a:extLst>
                </a:gridCol>
                <a:gridCol w="2325250">
                  <a:extLst>
                    <a:ext uri="{9D8B030D-6E8A-4147-A177-3AD203B41FA5}">
                      <a16:colId xmlns:a16="http://schemas.microsoft.com/office/drawing/2014/main" val="215615945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r>
                        <a:rPr lang="ru-RU" sz="2000" dirty="0"/>
                        <a:t>Почвозащитные технологии в РФ и Белгородской обл.	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15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всех посевов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11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3694,1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7082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Белгородская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709,4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4742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Урожайность зерновых в средн. за 2020-2024 гг., ц/га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0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Центральный ф. о.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Белгородская область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69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2194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A5B17E-73C7-8A45-6C22-1CBF4AE6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271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3D9E9-2840-DCD0-8BEC-DF19DD38D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19068-8314-51AE-E1F5-7DA4B89C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81" y="311859"/>
            <a:ext cx="11111144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основной капитал на охрану окружающей среды и рациональное использование природных ресурсов в сельском хозяйстве, в текущих ценах, Росстат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3FAF2B2-81E3-F305-CF77-3AE98FCA11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002737"/>
              </p:ext>
            </p:extLst>
          </p:nvPr>
        </p:nvGraphicFramePr>
        <p:xfrm>
          <a:off x="149087" y="1825625"/>
          <a:ext cx="11867324" cy="326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78">
                  <a:extLst>
                    <a:ext uri="{9D8B030D-6E8A-4147-A177-3AD203B41FA5}">
                      <a16:colId xmlns:a16="http://schemas.microsoft.com/office/drawing/2014/main" val="996063199"/>
                    </a:ext>
                  </a:extLst>
                </a:gridCol>
                <a:gridCol w="1141667">
                  <a:extLst>
                    <a:ext uri="{9D8B030D-6E8A-4147-A177-3AD203B41FA5}">
                      <a16:colId xmlns:a16="http://schemas.microsoft.com/office/drawing/2014/main" val="1214178258"/>
                    </a:ext>
                  </a:extLst>
                </a:gridCol>
                <a:gridCol w="1372003">
                  <a:extLst>
                    <a:ext uri="{9D8B030D-6E8A-4147-A177-3AD203B41FA5}">
                      <a16:colId xmlns:a16="http://schemas.microsoft.com/office/drawing/2014/main" val="184197760"/>
                    </a:ext>
                  </a:extLst>
                </a:gridCol>
                <a:gridCol w="1081579">
                  <a:extLst>
                    <a:ext uri="{9D8B030D-6E8A-4147-A177-3AD203B41FA5}">
                      <a16:colId xmlns:a16="http://schemas.microsoft.com/office/drawing/2014/main" val="910267210"/>
                    </a:ext>
                  </a:extLst>
                </a:gridCol>
                <a:gridCol w="1061550">
                  <a:extLst>
                    <a:ext uri="{9D8B030D-6E8A-4147-A177-3AD203B41FA5}">
                      <a16:colId xmlns:a16="http://schemas.microsoft.com/office/drawing/2014/main" val="2347489726"/>
                    </a:ext>
                  </a:extLst>
                </a:gridCol>
                <a:gridCol w="1091593">
                  <a:extLst>
                    <a:ext uri="{9D8B030D-6E8A-4147-A177-3AD203B41FA5}">
                      <a16:colId xmlns:a16="http://schemas.microsoft.com/office/drawing/2014/main" val="4173464596"/>
                    </a:ext>
                  </a:extLst>
                </a:gridCol>
                <a:gridCol w="1021492">
                  <a:extLst>
                    <a:ext uri="{9D8B030D-6E8A-4147-A177-3AD203B41FA5}">
                      <a16:colId xmlns:a16="http://schemas.microsoft.com/office/drawing/2014/main" val="3423024695"/>
                    </a:ext>
                  </a:extLst>
                </a:gridCol>
                <a:gridCol w="1001462">
                  <a:extLst>
                    <a:ext uri="{9D8B030D-6E8A-4147-A177-3AD203B41FA5}">
                      <a16:colId xmlns:a16="http://schemas.microsoft.com/office/drawing/2014/main" val="3590726829"/>
                    </a:ext>
                  </a:extLst>
                </a:gridCol>
                <a:gridCol w="1301900">
                  <a:extLst>
                    <a:ext uri="{9D8B030D-6E8A-4147-A177-3AD203B41FA5}">
                      <a16:colId xmlns:a16="http://schemas.microsoft.com/office/drawing/2014/main" val="3927656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6350" marR="6350" marT="6350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58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2301,1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2025,2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2533,6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1835,7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4067,9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0760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всех  инвестиций на охрану окружающей среды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85924679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16D142-3688-623A-E802-0F9B79707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297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E618B-F038-EF9F-E26C-38F859B6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87" y="76193"/>
            <a:ext cx="11539330" cy="3710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органического сельского хозяйства в России, 2026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D3B0C67-DCDB-26FB-7859-2B3A478344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8523451"/>
              </p:ext>
            </p:extLst>
          </p:nvPr>
        </p:nvGraphicFramePr>
        <p:xfrm>
          <a:off x="119271" y="447262"/>
          <a:ext cx="11946834" cy="6097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8877">
                  <a:extLst>
                    <a:ext uri="{9D8B030D-6E8A-4147-A177-3AD203B41FA5}">
                      <a16:colId xmlns:a16="http://schemas.microsoft.com/office/drawing/2014/main" val="2727202740"/>
                    </a:ext>
                  </a:extLst>
                </a:gridCol>
                <a:gridCol w="8497957">
                  <a:extLst>
                    <a:ext uri="{9D8B030D-6E8A-4147-A177-3AD203B41FA5}">
                      <a16:colId xmlns:a16="http://schemas.microsoft.com/office/drawing/2014/main" val="3138371668"/>
                    </a:ext>
                  </a:extLst>
                </a:gridCol>
              </a:tblGrid>
              <a:tr h="45019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уровень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Специальные меры отсутствуют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819369"/>
                  </a:ext>
                </a:extLst>
              </a:tr>
              <a:tr h="45019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Московская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 за органическое коровье и (или) козье молоко,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484818"/>
                  </a:ext>
                </a:extLst>
              </a:tr>
              <a:tr h="702624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Воронежская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затрат  на сертификацию и ежегодные инспекции, компенсация затрат на разрешенные в органическом производстве препараты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94325"/>
                  </a:ext>
                </a:extLst>
              </a:tr>
              <a:tr h="45019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 Татарстан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с/х товаропроизводителям на развитие органической продукции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301970"/>
                  </a:ext>
                </a:extLst>
              </a:tr>
              <a:tr h="672974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Приморский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повышающий коэффициент (1,5) возмещения части затрат с/х </a:t>
                      </a:r>
                      <a:r>
                        <a:rPr lang="ru-RU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товаропроиводителей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связанных с технической и технологической модернизацией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301896"/>
                  </a:ext>
                </a:extLst>
              </a:tr>
              <a:tr h="713601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Новосибирская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затрат на подтверждение соответствия производства  </a:t>
                      </a:r>
                    </a:p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органической продукции межгосударственным и международным стандартам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41604"/>
                  </a:ext>
                </a:extLst>
              </a:tr>
              <a:tr h="416591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 Мордовия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 на поддержку производства органического молока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53317"/>
                  </a:ext>
                </a:extLst>
              </a:tr>
              <a:tr h="357809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Ямало-Ненецкий  АО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 на оплату работ (услуг) по сертификации  органической продукции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740687"/>
                  </a:ext>
                </a:extLst>
              </a:tr>
              <a:tr h="690222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Томская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затрат на посевах, где применяются технологии органического производства , а также  затрат на  сертификацию  плодовых и ягодных насаждений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02004"/>
                  </a:ext>
                </a:extLst>
              </a:tr>
              <a:tr h="484584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Ханты-Мансийский АО -Югра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повышающий коэффициент 1,10 субсидии за реализацию органической продукции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331912"/>
                  </a:ext>
                </a:extLst>
              </a:tr>
              <a:tr h="666028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Краснодарский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на возмещение части затрат субъектам АПК  на производство и (или) сертификацию органической продукции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20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213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CF1B431-C216-EACD-CF3A-298C9843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16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4DE53B-8844-77BB-859D-DE3803F2A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" t="3107" r="2285" b="3431"/>
          <a:stretch>
            <a:fillRect/>
          </a:stretch>
        </p:blipFill>
        <p:spPr>
          <a:xfrm>
            <a:off x="298881" y="68262"/>
            <a:ext cx="11594237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75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23C22-2B63-3F61-95F3-731EAC64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0420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84878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1315</Words>
  <Application>Microsoft Office PowerPoint</Application>
  <PresentationFormat>Широкоэкранный</PresentationFormat>
  <Paragraphs>377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4_Тема Office</vt:lpstr>
      <vt:lpstr>1_Тема Office</vt:lpstr>
      <vt:lpstr>2_Тема Office</vt:lpstr>
      <vt:lpstr>   Агроэкологическая политика и развитие органического сельского хозяйства в России   А.В. Петриков, академик РАН</vt:lpstr>
      <vt:lpstr>Актуальность экологической повестки для сельского хозяйства</vt:lpstr>
      <vt:lpstr>Состояние почвенного плодородия,  % к обследованным почвам, %, по данным Минсельхоза России, 2024 </vt:lpstr>
      <vt:lpstr>Распространение негативных процессов на  сельскохозяйственных землях, % к обследованным землям, 2024 г., Минсельхоз России</vt:lpstr>
      <vt:lpstr>Почвозащитные технологии обработки почвы в сельскохозяйственных организациях,  2024 г. </vt:lpstr>
      <vt:lpstr>Мелиорированные земли России, Минсельхоз России</vt:lpstr>
      <vt:lpstr>Волатильность производства с/х культур в России и США, по данным за 1992–2024 гг. </vt:lpstr>
      <vt:lpstr>Доля сельского хозяйства в загрязнении окружающей среды, %, Росстат</vt:lpstr>
      <vt:lpstr>Состояние рынка органической продукции России  по итогам  2024 г.</vt:lpstr>
      <vt:lpstr>Производители органической продукции в России по состоянию на 16.01.2026</vt:lpstr>
      <vt:lpstr>Органические производители России по регионам по состоянию на 16.01.2026</vt:lpstr>
      <vt:lpstr>Нормативно-правовая база экологической политики  в сельском хозяйстве</vt:lpstr>
      <vt:lpstr>Стратегия перехода к устойчивому сельскому хозяйству в Российской Федерации</vt:lpstr>
      <vt:lpstr>Инвестиции в основной капитал на охрану окружающей среды и рациональное использование природных ресурсов в сельском хозяйстве, в текущих ценах, Росстат</vt:lpstr>
      <vt:lpstr>Меры поддержки органического сельского хозяйства в России, 2026 г.</vt:lpstr>
      <vt:lpstr>Презентация PowerPoint</vt:lpstr>
      <vt:lpstr>Благодарю за внимание!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Почвозащитные технологии обработки почвы в России в 2024 г.</dc:title>
  <dc:creator>User</dc:creator>
  <cp:lastModifiedBy>User</cp:lastModifiedBy>
  <cp:revision>76</cp:revision>
  <dcterms:created xsi:type="dcterms:W3CDTF">2026-05-15T11:14:13Z</dcterms:created>
  <dcterms:modified xsi:type="dcterms:W3CDTF">2026-05-19T06:19:18Z</dcterms:modified>
</cp:coreProperties>
</file>