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376" r:id="rId3"/>
    <p:sldId id="663" r:id="rId4"/>
    <p:sldId id="380" r:id="rId5"/>
    <p:sldId id="381" r:id="rId6"/>
    <p:sldId id="664" r:id="rId7"/>
    <p:sldId id="665" r:id="rId8"/>
    <p:sldId id="673" r:id="rId9"/>
    <p:sldId id="680" r:id="rId10"/>
    <p:sldId id="662" r:id="rId11"/>
    <p:sldId id="59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8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48672132940524E-2"/>
          <c:y val="4.1519937302586268E-2"/>
          <c:w val="0.93765894337975031"/>
          <c:h val="0.7659727836226755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 субсидиями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Лист1!$A$2:$A$8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12.5</c:v>
                </c:pt>
                <c:pt idx="1">
                  <c:v>13.3</c:v>
                </c:pt>
                <c:pt idx="2">
                  <c:v>21</c:v>
                </c:pt>
                <c:pt idx="3">
                  <c:v>25.6</c:v>
                </c:pt>
                <c:pt idx="4">
                  <c:v>20.3</c:v>
                </c:pt>
                <c:pt idx="5">
                  <c:v>19.3</c:v>
                </c:pt>
                <c:pt idx="6">
                  <c:v>18.3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6B-4AD7-B418-1E434912E55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 субсидий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Лист1!$A$2:$A$8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6.3</c:v>
                </c:pt>
                <c:pt idx="1">
                  <c:v>8</c:v>
                </c:pt>
                <c:pt idx="2">
                  <c:v>16.3</c:v>
                </c:pt>
                <c:pt idx="3">
                  <c:v>21.2</c:v>
                </c:pt>
                <c:pt idx="4">
                  <c:v>16.3</c:v>
                </c:pt>
                <c:pt idx="5">
                  <c:v>15.2</c:v>
                </c:pt>
                <c:pt idx="6">
                  <c:v>15.5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6B-4AD7-B418-1E434912E5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5671056"/>
        <c:axId val="495669256"/>
      </c:lineChart>
      <c:catAx>
        <c:axId val="49567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5669256"/>
        <c:crosses val="autoZero"/>
        <c:auto val="1"/>
        <c:lblAlgn val="ctr"/>
        <c:lblOffset val="100"/>
        <c:noMultiLvlLbl val="0"/>
      </c:catAx>
      <c:valAx>
        <c:axId val="495669256"/>
        <c:scaling>
          <c:orientation val="minMax"/>
          <c:max val="26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567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</a:t>
            </a:r>
            <a:r>
              <a:rPr lang="ru-RU" sz="2000" b="1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крестьянских (фермерских) хозяйств и ИП, единиц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9171041119860018E-2"/>
          <c:y val="0.1054739062170459"/>
          <c:w val="0.92150528738255544"/>
          <c:h val="0.8261782391676235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216106</c:v>
                </c:pt>
                <c:pt idx="1">
                  <c:v>215218</c:v>
                </c:pt>
                <c:pt idx="2">
                  <c:v>210250</c:v>
                </c:pt>
                <c:pt idx="3">
                  <c:v>204974</c:v>
                </c:pt>
                <c:pt idx="4">
                  <c:v>187921</c:v>
                </c:pt>
                <c:pt idx="5">
                  <c:v>176305</c:v>
                </c:pt>
                <c:pt idx="6">
                  <c:v>168210</c:v>
                </c:pt>
                <c:pt idx="7">
                  <c:v>162379</c:v>
                </c:pt>
                <c:pt idx="8">
                  <c:v>161009</c:v>
                </c:pt>
                <c:pt idx="9">
                  <c:v>159126</c:v>
                </c:pt>
                <c:pt idx="10">
                  <c:v>156829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B6-4312-83E8-AE80CB00F25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Лист1!$A$2:$A$12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Лист1!$C$2:$C$12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B6-4312-83E8-AE80CB00F25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Лист1!$A$2:$A$12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Лист1!$D$2:$D$12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B6-4312-83E8-AE80CB00F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4981232"/>
        <c:axId val="434981592"/>
      </c:lineChart>
      <c:catAx>
        <c:axId val="43498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4981592"/>
        <c:crosses val="autoZero"/>
        <c:auto val="1"/>
        <c:lblAlgn val="ctr"/>
        <c:lblOffset val="100"/>
        <c:noMultiLvlLbl val="0"/>
      </c:catAx>
      <c:valAx>
        <c:axId val="434981592"/>
        <c:scaling>
          <c:orientation val="minMax"/>
          <c:max val="220000"/>
          <c:min val="14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4981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712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453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136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19.02.2026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821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19.02.2026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002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19.02.2026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97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19.02.2026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910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19.02.2026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48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19.02.2026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572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88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296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072D13-F4CC-127D-AF70-D056BB4D99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30A18B-F6D3-A53C-FE9D-B5C72669B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11196D-C0BA-78B9-7950-AA674CCC2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2108FD-5B60-E7D4-56FA-8131C80C3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31EF22-B097-F2C1-BCF7-B1936CF9B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946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55E839-FA02-782C-3811-5F5B2EC94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487FB9-F837-E891-489A-C256293AA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B05C17-857F-FABD-1FD9-4C2BB4676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6F1842-7C8C-BCBA-930E-38CA8C6EE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13B587-7C30-FE98-3C36-6FE406153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5386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1B6EE0-6467-A2F8-F096-4992CA5B5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29592E-40DF-27F2-906B-296EB07CE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34195F-BFE5-6EDB-CAF4-75B076B7D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890E02-5569-E07E-0C5E-0657F2A14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8D52D4-10A0-65C1-F5B2-CAA6AE7AA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288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D37FD4-9B0B-4D08-FE63-1322E7302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EBB6FC-9139-9A7E-8EB0-632DE0DDFF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F4429C-41CD-D7B6-4195-34570CEC39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278407-C689-BDB1-2E13-0A109362D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006EFF-EC07-7D8D-589C-41400BCEC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349A4C-4950-4306-B896-858787C8E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8288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4E1A18-0EEE-BA1D-D370-5C0144906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16B61D-99E3-98E2-AFDE-541B08597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85C0D3B-3FE3-2676-5AEB-BCE864577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6D75DAA-B6DF-96EE-356F-5FE8E9D2E7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B0A1AC5-EF53-4E65-1AAB-9F5625EC24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11F6B0-8B4C-CB09-1E97-A37700391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746BC63-83BA-4939-5D44-14DFC3BAD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B7D619C-38BA-0168-624B-0D2CBBEA9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900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FC6D0-58AB-5F71-9BFB-351DB129F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8A35201-06C7-0373-517D-20C80616D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E1BE8C-3416-9C3A-F3C9-C06001579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AC940E4-3ECE-0CC2-E7CA-841A0BC9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3751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BED6791-7AFD-6EE9-4F69-9CA594B70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394DDEE-36EE-D927-AE83-F03F90493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C1A090-1779-745F-AB96-F933052A6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2687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346ECF-2454-45CE-B833-7DE7CE3C0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0B1518-273A-4234-763E-0D8690A61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0DECF9-CF8A-C744-D864-AAB0B87076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3BA6EA-41AD-8A19-D872-22FEB820C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1ED5AD-9850-EF7F-9C20-23ECA3F3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303696-72B5-8F3A-CFC7-93FE638FC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2836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9967FF-62AE-C4C0-A385-72AB00BD6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BFAC2C7-C02D-79ED-59C7-1E8548103C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A4CA22-0064-6ECA-0682-DB839276D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9C8631-0BB6-A897-33EC-922BE5998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53B87E-A46C-7A4D-1F4F-05B55717D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2D1C3EE-F37B-D01F-A7E0-67D33A066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836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1F15B2-D0DC-B893-AAD2-2A7BEA326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A504AF-24E7-FB02-D9F3-E4A430B779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AEC839-3BA6-5B48-9F68-FB1A10342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0CB2F9-80A8-D5F8-E8E6-96555ECC5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C3B3FF-FB55-AC16-FAB8-326B70B8A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9633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D753EAA-36D0-E05F-B1FB-B54D5190DF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DBCDAB1-BD1F-C2FB-7D66-DAC449CA3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285A65-790E-80C3-A403-3687A77FF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09A7C3-AD8C-3200-2EFC-325C819EC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87023E-8F71-BCDD-8638-4B9AC8EA5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397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828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9EB776-C245-652F-9395-C436ABF64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591666-35D3-5BFF-DF16-BBF3BAE2E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663948-C6BC-FB3E-B6E2-BC169DBE64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1CDFB-0071-4904-BF92-6216B1A1FEBF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DE122A-7C23-F505-ABB7-CF4257DA34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792F88-45BB-0B59-3A9A-6BD380933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895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66" y="1937864"/>
            <a:ext cx="11459007" cy="3216027"/>
          </a:xfrm>
        </p:spPr>
        <p:txBody>
          <a:bodyPr>
            <a:noAutofit/>
          </a:bodyPr>
          <a:lstStyle/>
          <a:p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Стратегические аспекты современной аграрной и сельской политики в России</a:t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А.В. Петриков, академик РАН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C31611-527E-4007-8EDF-4F0CDD1FD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196246" y="347603"/>
            <a:ext cx="7079381" cy="159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96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A6C5E-21B4-1A13-032A-F3EF366F2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6A148D-9AD1-DDEC-89D0-F965AA9F5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11138210" cy="6552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 продаж сельскохозяйственных организаций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0B2213E3-BEDB-8F43-47D0-8FD60B2D473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90293" y="1204332"/>
          <a:ext cx="11474605" cy="5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289674-3241-1F3D-60CB-C3CB186B4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5189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7FCF0A-3A1A-0F10-3E63-49D67BE7B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49" y="365125"/>
            <a:ext cx="11727711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цен на сельскохозяйственную и промышленную продукцию, %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ACC4CC10-77C7-234A-AAA7-05F293F8A8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0355993"/>
              </p:ext>
            </p:extLst>
          </p:nvPr>
        </p:nvGraphicFramePr>
        <p:xfrm>
          <a:off x="382771" y="1825624"/>
          <a:ext cx="11451264" cy="45307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04838">
                  <a:extLst>
                    <a:ext uri="{9D8B030D-6E8A-4147-A177-3AD203B41FA5}">
                      <a16:colId xmlns:a16="http://schemas.microsoft.com/office/drawing/2014/main" val="3628558701"/>
                    </a:ext>
                  </a:extLst>
                </a:gridCol>
                <a:gridCol w="2541182">
                  <a:extLst>
                    <a:ext uri="{9D8B030D-6E8A-4147-A177-3AD203B41FA5}">
                      <a16:colId xmlns:a16="http://schemas.microsoft.com/office/drawing/2014/main" val="1213502034"/>
                    </a:ext>
                  </a:extLst>
                </a:gridCol>
                <a:gridCol w="2105244">
                  <a:extLst>
                    <a:ext uri="{9D8B030D-6E8A-4147-A177-3AD203B41FA5}">
                      <a16:colId xmlns:a16="http://schemas.microsoft.com/office/drawing/2014/main" val="1312764690"/>
                    </a:ext>
                  </a:extLst>
                </a:gridCol>
              </a:tblGrid>
              <a:tr h="831012">
                <a:tc>
                  <a:txBody>
                    <a:bodyPr/>
                    <a:lstStyle/>
                    <a:p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2021-2024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693233"/>
                  </a:ext>
                </a:extLst>
              </a:tr>
              <a:tr h="1434350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Цены на сельскохозяйственную продукцию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267570"/>
                  </a:ext>
                </a:extLst>
              </a:tr>
              <a:tr h="1434350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Цены  на промышленные товары  и услуги для сельского хозяйства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160060"/>
                  </a:ext>
                </a:extLst>
              </a:tr>
              <a:tr h="831012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Разность между 1-й и 2-й строкой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- 7,2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258807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E6B99C-67DA-D646-CB9E-ED68E0016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414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B8B990-3AE4-7123-1A06-8A23EB696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5111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розничных цен, %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EE45630F-97B1-32D9-679C-F066380A43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9771307"/>
              </p:ext>
            </p:extLst>
          </p:nvPr>
        </p:nvGraphicFramePr>
        <p:xfrm>
          <a:off x="276447" y="1041990"/>
          <a:ext cx="11695812" cy="4738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4595">
                  <a:extLst>
                    <a:ext uri="{9D8B030D-6E8A-4147-A177-3AD203B41FA5}">
                      <a16:colId xmlns:a16="http://schemas.microsoft.com/office/drawing/2014/main" val="2337864361"/>
                    </a:ext>
                  </a:extLst>
                </a:gridCol>
                <a:gridCol w="2915315">
                  <a:extLst>
                    <a:ext uri="{9D8B030D-6E8A-4147-A177-3AD203B41FA5}">
                      <a16:colId xmlns:a16="http://schemas.microsoft.com/office/drawing/2014/main" val="103403611"/>
                    </a:ext>
                  </a:extLst>
                </a:gridCol>
                <a:gridCol w="2315902">
                  <a:extLst>
                    <a:ext uri="{9D8B030D-6E8A-4147-A177-3AD203B41FA5}">
                      <a16:colId xmlns:a16="http://schemas.microsoft.com/office/drawing/2014/main" val="4284720228"/>
                    </a:ext>
                  </a:extLst>
                </a:gridCol>
              </a:tblGrid>
              <a:tr h="1711843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товаров, в розничной цене которых выросла доля 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 по сравнению с 2018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г. по сравнению с 2021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630601"/>
                  </a:ext>
                </a:extLst>
              </a:tr>
              <a:tr h="1008760"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сельхозпроизводителей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400510"/>
                  </a:ext>
                </a:extLst>
              </a:tr>
              <a:tr h="1008760"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переработчиков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94832"/>
                  </a:ext>
                </a:extLst>
              </a:tr>
              <a:tr h="1008760"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предприятий торговли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377154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6974CC1-784E-F17A-2BCD-61072B378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176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4EDCE4-60E5-294D-6CF5-1BFF3EC86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1" y="136526"/>
            <a:ext cx="11642651" cy="102242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механизма поддержания паритета цен между сельским хозяйством и промышленностью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33F187-13D2-3313-1142-1FD270555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813" y="1446029"/>
            <a:ext cx="11642651" cy="5167422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ФЗ  от 29.12. 2006 г. № 264-ФЗ "О развитии сельского хозяйства" (статья 5, часть 2, п.6) 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целей аграрной политики: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«наблюдение за индексом цен на сельскохозяйственную продукцию, сырье и индексом цен (тарифов) на промышленную продукцию (услуги), используемую сельскохозяйственными товаропроизводителями,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поддержание паритета индексов таких цен (тарифов)».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248940A-BC20-C983-63EA-8BD929C58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989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1D1F1-0E83-79E8-683D-076D5A580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96CE9C-3463-BB0D-E7A1-110F245A7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1" y="136526"/>
            <a:ext cx="11642651" cy="102242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доли сельхозтоваропроизводителей в конечной цене на продовольствие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43DA81-9BCD-F85A-7853-1A96F8913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771" y="1446029"/>
            <a:ext cx="11642651" cy="5167422"/>
          </a:xfrm>
        </p:spPr>
        <p:txBody>
          <a:bodyPr/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перерабатывающих и сбытовых кооперативов второго и третьего уровней (региональных и межрегиональных) и формирование кооперативной товаропроводящей сети как альтернативы крупным торговым сетям</a:t>
            </a:r>
          </a:p>
          <a:p>
            <a:pPr marL="0" indent="0">
              <a:buNone/>
            </a:pP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биржевой торговли и государственного заказа на продовольствие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58BDC9C-D54B-682B-42F9-3B7DE653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582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5683D-57E8-F2F2-BE24-C027375D5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7136E9-BCB7-3AA8-2E24-7CE623778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284" y="85061"/>
            <a:ext cx="11123428" cy="56352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Новеллы проекта ФЗ «О комплексном развитии села»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597D93-B0A0-51FA-1349-04EEB0F56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8708"/>
            <a:ext cx="11123428" cy="566715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–правовые основы реализации государственной политики комплексного развития села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разграничения  сельских и городских населенных пунктов и административных районов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сельской политики как предмета межведомственного взаимодействия (сейчас согласно ФЗ «О развитии сельского хозяйства» это часть аграрной политики)</a:t>
            </a:r>
          </a:p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Обязательность экспертизы нормативно-правовых актов с целью  оценки их влияния на развитие села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Наделение федерального органа исполнительной власти функциями по  координации программ сельского развития различных министерств и ведомств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 Госпрограмме развития села как стратегического документа в области сельской политики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положений о Национальном докладе о развитии села и статистическом наблюдении за сельским развитием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491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03DD3-09B4-4774-9484-0EA250577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1A10FFFA-737D-2A98-3CAA-412057402C4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199" y="842838"/>
          <a:ext cx="11009243" cy="53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9431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F4A40F-6CB0-9F85-1A18-613370FF5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49" y="136526"/>
            <a:ext cx="11802139" cy="10968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меры по развитию малого агробизнеса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F6A7EB-3000-D91E-EB05-3AD516565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873" y="1828800"/>
            <a:ext cx="11596577" cy="355127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Стимулирование перехода товарных ЛПХ в крестьянские (фермерские) хозяйства: определение статуса семейных К(Ф)Х и специальные  меры по их поддержке</a:t>
            </a:r>
          </a:p>
          <a:p>
            <a:pPr marL="0" indent="0">
              <a:buNone/>
            </a:pPr>
            <a:endParaRPr lang="ru-RU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Поддержка взаимодействия малого и крупного агробизнеса за счет т.н. контрактного сельского хозяйства</a:t>
            </a:r>
          </a:p>
          <a:p>
            <a:pPr marL="0" indent="0">
              <a:buNone/>
            </a:pP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7DE6715-96ED-4CB3-2A2B-5A546CD58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570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F23C22-2B63-3F61-95F3-731EAC64F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04205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98487834"/>
      </p:ext>
    </p:extLst>
  </p:cSld>
  <p:clrMapOvr>
    <a:masterClrMapping/>
  </p:clrMapOvr>
</p:sld>
</file>

<file path=ppt/theme/theme1.xml><?xml version="1.0" encoding="utf-8"?>
<a:theme xmlns:a="http://schemas.openxmlformats.org/drawingml/2006/main" name="4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1515</TotalTime>
  <Words>404</Words>
  <Application>Microsoft Office PowerPoint</Application>
  <PresentationFormat>Широкоэкранный</PresentationFormat>
  <Paragraphs>57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4_Тема Office</vt:lpstr>
      <vt:lpstr>Тема Office</vt:lpstr>
      <vt:lpstr>   Стратегические аспекты современной аграрной и сельской политики в России   А.В. Петриков, академик РАН</vt:lpstr>
      <vt:lpstr>Рентабельность продаж сельскохозяйственных организаций</vt:lpstr>
      <vt:lpstr>Индексы цен на сельскохозяйственную и промышленную продукцию, %</vt:lpstr>
      <vt:lpstr>Структура розничных цен, %</vt:lpstr>
      <vt:lpstr>Создание механизма поддержания паритета цен между сельским хозяйством и промышленностью</vt:lpstr>
      <vt:lpstr>Повышение доли сельхозтоваропроизводителей в конечной цене на продовольствие</vt:lpstr>
      <vt:lpstr>Новеллы проекта ФЗ «О комплексном развитии села»</vt:lpstr>
      <vt:lpstr>Презентация PowerPoint</vt:lpstr>
      <vt:lpstr>Дополнительные меры по развитию малого агробизнеса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32</cp:revision>
  <dcterms:created xsi:type="dcterms:W3CDTF">2025-10-24T05:52:49Z</dcterms:created>
  <dcterms:modified xsi:type="dcterms:W3CDTF">2026-02-19T13:14:49Z</dcterms:modified>
</cp:coreProperties>
</file>