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media/image3.jpeg" ContentType="image/jpeg"/>
  <Override PartName="/ppt/charts/chart22.xml" ContentType="application/vnd.openxmlformats-officedocument.drawingml.chart+xml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_rels/chart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.xlsx"/></Relationships>

</file>

<file path=ppt/charts/_rels/chart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.xlsx"/></Relationships>

</file>

<file path=ppt/charts/_rels/chart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.xlsx"/></Relationships>

</file>

<file path=ppt/charts/_rels/chart6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6.xlsx"/></Relationships>

</file>

<file path=ppt/charts/_rels/chart7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7.xlsx"/></Relationships>

</file>

<file path=ppt/charts/_rels/chart8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8.xlsx"/></Relationships>

</file>

<file path=ppt/charts/_rels/chart9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9.xlsx"/></Relationships>

</file>

<file path=ppt/charts/_rels/chart10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0.xlsx"/></Relationships>

</file>

<file path=ppt/charts/_rels/chart1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1.xlsx"/></Relationships>

</file>

<file path=ppt/charts/_rels/chart1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2.xlsx"/></Relationships>

</file>

<file path=ppt/charts/_rels/chart1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3.xlsx"/></Relationships>

</file>

<file path=ppt/charts/_rels/chart1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4.xlsx"/></Relationships>

</file>

<file path=ppt/charts/_rels/chart1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5.xlsx"/></Relationships>

</file>

<file path=ppt/charts/_rels/chart16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6.xlsx"/></Relationships>

</file>

<file path=ppt/charts/_rels/chart17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7.xlsx"/></Relationships>

</file>

<file path=ppt/charts/_rels/chart18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8.xlsx"/></Relationships>

</file>

<file path=ppt/charts/_rels/chart19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9.xlsx"/></Relationships>

</file>

<file path=ppt/charts/_rels/chart20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0.xlsx"/></Relationships>

</file>

<file path=ppt/charts/_rels/chart2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1.xlsx"/></Relationships>

</file>

<file path=ppt/charts/_rels/chart2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2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000" u="none">
                <a:solidFill>
                  <a:srgbClr val="000000"/>
                </a:solidFill>
                <a:latin typeface="Calibri"/>
              </a:defRPr>
            </a:pPr>
            <a:r>
              <a:rPr b="1" i="0" strike="noStrike" sz="2000" u="none">
                <a:solidFill>
                  <a:srgbClr val="000000"/>
                </a:solidFill>
                <a:latin typeface="Calibri"/>
              </a:rPr>
              <a:t>Дагестан – 3333 тыс. га</a:t>
            </a:r>
          </a:p>
        </c:rich>
      </c:tx>
      <c:layout>
        <c:manualLayout>
          <c:xMode val="edge"/>
          <c:yMode val="edge"/>
          <c:x val="0.335594"/>
          <c:y val="0"/>
          <c:w val="0.328813"/>
          <c:h val="0.278737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278737"/>
          <c:y val="0.278737"/>
          <c:w val="0.442525"/>
          <c:h val="0.43002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C55A11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C55A11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000099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" sourceLinked="0"/>
              <c:txPr>
                <a:bodyPr/>
                <a:lstStyle/>
                <a:p>
                  <a:pPr>
                    <a:defRPr b="1" i="0" strike="noStrike" sz="14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numFmt formatCode="0.###" sourceLinked="0"/>
              <c:txPr>
                <a:bodyPr/>
                <a:lstStyle/>
                <a:p>
                  <a:pPr>
                    <a:defRPr b="1" i="0" strike="noStrike" sz="14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numFmt formatCode="0.###" sourceLinked="0"/>
              <c:txPr>
                <a:bodyPr/>
                <a:lstStyle/>
                <a:p>
                  <a:pPr>
                    <a:defRPr b="1" i="0" strike="noStrike" sz="14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numFmt formatCode="0.###" sourceLinked="0"/>
              <c:txPr>
                <a:bodyPr/>
                <a:lstStyle/>
                <a:p>
                  <a:pPr>
                    <a:defRPr b="1" i="0" strike="noStrike" sz="14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numFmt formatCode="0.###" sourceLinked="0"/>
              <c:txPr>
                <a:bodyPr/>
                <a:lstStyle/>
                <a:p>
                  <a:pPr>
                    <a:defRPr b="1" i="0" strike="noStrike" sz="14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numFmt formatCode="0.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Sheet1!$B$1:$F$1</c:f>
              <c:strCache>
                <c:ptCount val="5"/>
                <c:pt idx="0">
                  <c:v>Пастбища</c:v>
                </c:pt>
                <c:pt idx="1">
                  <c:v>Пашня</c:v>
                </c:pt>
                <c:pt idx="2">
                  <c:v>Многолетние насаждения</c:v>
                </c:pt>
                <c:pt idx="3">
                  <c:v>Сенокосы</c:v>
                </c:pt>
                <c:pt idx="4">
                  <c:v>Зележь</c:v>
                </c:pt>
              </c:strCache>
            </c:strRef>
          </c:cat>
          <c:val>
            <c:numRef>
              <c:f>Sheet1!$B$2:$F$2</c:f>
              <c:numCache>
                <c:ptCount val="5"/>
                <c:pt idx="0">
                  <c:v>0.757000</c:v>
                </c:pt>
                <c:pt idx="1">
                  <c:v>0.135000</c:v>
                </c:pt>
                <c:pt idx="2">
                  <c:v>0.017000</c:v>
                </c:pt>
                <c:pt idx="3">
                  <c:v>0.046000</c:v>
                </c:pt>
                <c:pt idx="4">
                  <c:v>0.003000</c:v>
                </c:pt>
              </c:numCache>
            </c:numRef>
          </c:val>
        </c:ser>
        <c:firstSliceAng val="304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1800" u="none">
                <a:solidFill>
                  <a:srgbClr val="000000"/>
                </a:solidFill>
                <a:latin typeface="Calibri"/>
              </a:defRPr>
            </a:pPr>
            <a:r>
              <a:rPr b="1" i="0" strike="noStrike" sz="1800" u="none">
                <a:solidFill>
                  <a:srgbClr val="000000"/>
                </a:solidFill>
                <a:latin typeface="Calibri"/>
              </a:rPr>
              <a:t>Россия - 193,5 млн. га</a:t>
            </a:r>
          </a:p>
        </c:rich>
      </c:tx>
      <c:layout>
        <c:manualLayout>
          <c:xMode val="edge"/>
          <c:yMode val="edge"/>
          <c:x val="0.35756"/>
          <c:y val="0"/>
          <c:w val="0.28488"/>
          <c:h val="0.282689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282689"/>
          <c:y val="0.282689"/>
          <c:w val="0.434622"/>
          <c:h val="0.422122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Россия - 193,5 млн. га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C55A11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000099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" sourceLinked="0"/>
              <c:txPr>
                <a:bodyPr/>
                <a:lstStyle/>
                <a:p>
                  <a:pPr>
                    <a:defRPr b="1" i="0" strike="noStrike" sz="14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numFmt formatCode="0.###" sourceLinked="0"/>
              <c:txPr>
                <a:bodyPr/>
                <a:lstStyle/>
                <a:p>
                  <a:pPr>
                    <a:defRPr b="1" i="0" strike="noStrike" sz="14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numFmt formatCode="0.###" sourceLinked="0"/>
              <c:txPr>
                <a:bodyPr/>
                <a:lstStyle/>
                <a:p>
                  <a:pPr>
                    <a:defRPr b="1" i="0" strike="noStrike" sz="14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1" i="0" strike="noStrike" sz="14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numFmt formatCode="0.###" sourceLinked="0"/>
              <c:txPr>
                <a:bodyPr/>
                <a:lstStyle/>
                <a:p>
                  <a:pPr>
                    <a:defRPr b="1" i="0" strike="noStrike" sz="14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</c:dLbl>
            <c:numFmt formatCode="0.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Sheet1!$B$1:$F$1</c:f>
              <c:strCache>
                <c:ptCount val="5"/>
                <c:pt idx="0">
                  <c:v>Пашня</c:v>
                </c:pt>
                <c:pt idx="1">
                  <c:v>Пастбища</c:v>
                </c:pt>
                <c:pt idx="2">
                  <c:v>Сенокосы</c:v>
                </c:pt>
                <c:pt idx="3">
                  <c:v>Многолетние насаждения</c:v>
                </c:pt>
                <c:pt idx="4">
                  <c:v>Зележь</c:v>
                </c:pt>
              </c:strCache>
            </c:strRef>
          </c:cat>
          <c:val>
            <c:numRef>
              <c:f>Sheet1!$B$2:$F$2</c:f>
              <c:numCache>
                <c:ptCount val="5"/>
                <c:pt idx="0">
                  <c:v>0.605000</c:v>
                </c:pt>
                <c:pt idx="1">
                  <c:v>0.278000</c:v>
                </c:pt>
                <c:pt idx="2">
                  <c:v>0.089000</c:v>
                </c:pt>
                <c:pt idx="3">
                  <c:v>0.009000</c:v>
                </c:pt>
                <c:pt idx="4">
                  <c:v>0.019000</c:v>
                </c:pt>
              </c:numCache>
            </c:numRef>
          </c:val>
        </c:ser>
        <c:firstSliceAng val="314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57667"/>
          <c:y val="0.0480317"/>
          <c:w val="0.932352"/>
          <c:h val="0.79318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Россия</c:v>
                </c:pt>
              </c:strCache>
            </c:strRef>
          </c:tx>
          <c:spPr>
            <a:noFill/>
            <a:ln w="508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noFill/>
              <a:ln w="9525" cap="flat">
                <a:solidFill>
                  <a:schemeClr val="accent1"/>
                </a:solidFill>
                <a:prstDash val="solid"/>
                <a:miter lim="800000"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404040"/>
                    </a:solidFill>
                    <a:latin typeface="Times Roman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Sheet1!$A$2:$A$36</c:f>
              <c:strCach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strCache>
            </c:strRef>
          </c:cat>
          <c:val>
            <c:numRef>
              <c:f>Sheet1!$B$2:$B$36</c:f>
              <c:numCache>
                <c:ptCount val="35"/>
                <c:pt idx="0">
                  <c:v>100.000000</c:v>
                </c:pt>
                <c:pt idx="1">
                  <c:v>95.500000</c:v>
                </c:pt>
                <c:pt idx="2">
                  <c:v>86.500000</c:v>
                </c:pt>
                <c:pt idx="3">
                  <c:v>82.700000</c:v>
                </c:pt>
                <c:pt idx="4">
                  <c:v>72.800000</c:v>
                </c:pt>
                <c:pt idx="5">
                  <c:v>67.000000</c:v>
                </c:pt>
                <c:pt idx="6">
                  <c:v>63.600000</c:v>
                </c:pt>
                <c:pt idx="7">
                  <c:v>64.100000</c:v>
                </c:pt>
                <c:pt idx="8">
                  <c:v>55.100000</c:v>
                </c:pt>
                <c:pt idx="9">
                  <c:v>57.200000</c:v>
                </c:pt>
                <c:pt idx="10">
                  <c:v>60.700000</c:v>
                </c:pt>
                <c:pt idx="11">
                  <c:v>64.900000</c:v>
                </c:pt>
                <c:pt idx="12">
                  <c:v>65.500000</c:v>
                </c:pt>
                <c:pt idx="13">
                  <c:v>65.400000</c:v>
                </c:pt>
                <c:pt idx="14">
                  <c:v>67.000000</c:v>
                </c:pt>
                <c:pt idx="15">
                  <c:v>68.100000</c:v>
                </c:pt>
                <c:pt idx="16">
                  <c:v>70.100000</c:v>
                </c:pt>
                <c:pt idx="17">
                  <c:v>72.200000</c:v>
                </c:pt>
                <c:pt idx="18">
                  <c:v>79.500000</c:v>
                </c:pt>
                <c:pt idx="19">
                  <c:v>80.100000</c:v>
                </c:pt>
                <c:pt idx="20">
                  <c:v>70.400000</c:v>
                </c:pt>
                <c:pt idx="21">
                  <c:v>86.100000</c:v>
                </c:pt>
                <c:pt idx="22">
                  <c:v>81.300000</c:v>
                </c:pt>
                <c:pt idx="23">
                  <c:v>85.400000</c:v>
                </c:pt>
                <c:pt idx="24">
                  <c:v>88.900000</c:v>
                </c:pt>
                <c:pt idx="25">
                  <c:v>90.800000</c:v>
                </c:pt>
                <c:pt idx="26">
                  <c:v>95.100000</c:v>
                </c:pt>
                <c:pt idx="27">
                  <c:v>97.900000</c:v>
                </c:pt>
                <c:pt idx="28">
                  <c:v>97.700000</c:v>
                </c:pt>
                <c:pt idx="29">
                  <c:v>101.900000</c:v>
                </c:pt>
                <c:pt idx="30">
                  <c:v>103.200000</c:v>
                </c:pt>
                <c:pt idx="31">
                  <c:v>102.500000</c:v>
                </c:pt>
                <c:pt idx="32">
                  <c:v>114.100000</c:v>
                </c:pt>
                <c:pt idx="33">
                  <c:v>114.300000</c:v>
                </c:pt>
                <c:pt idx="34">
                  <c:v>110.500000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Дагестан</c:v>
                </c:pt>
              </c:strCache>
            </c:strRef>
          </c:tx>
          <c:spPr>
            <a:solidFill>
              <a:schemeClr val="accent2"/>
            </a:solidFill>
            <a:ln w="6032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triangle"/>
            <c:size val="11"/>
            <c:spPr>
              <a:solidFill>
                <a:schemeClr val="accent2"/>
              </a:solidFill>
              <a:ln w="9525" cap="flat">
                <a:solidFill>
                  <a:schemeClr val="accent2"/>
                </a:solidFill>
                <a:prstDash val="solid"/>
                <a:miter lim="800000"/>
              </a:ln>
              <a:effectLst/>
            </c:spPr>
          </c:marker>
          <c:dLbls>
            <c:numFmt formatCode="0.##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404040"/>
                    </a:solidFill>
                    <a:latin typeface="Times Roman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Sheet1!$A$2:$A$36</c:f>
              <c:strCach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strCache>
            </c:strRef>
          </c:cat>
          <c:val>
            <c:numRef>
              <c:f>Sheet1!$C$2:$C$36</c:f>
              <c:numCache>
                <c:ptCount val="35"/>
                <c:pt idx="0">
                  <c:v>100.000000</c:v>
                </c:pt>
                <c:pt idx="1">
                  <c:v>96.500000</c:v>
                </c:pt>
                <c:pt idx="2">
                  <c:v>86.000000</c:v>
                </c:pt>
                <c:pt idx="3">
                  <c:v>80.800000</c:v>
                </c:pt>
                <c:pt idx="4">
                  <c:v>78.400000</c:v>
                </c:pt>
                <c:pt idx="5">
                  <c:v>76.800000</c:v>
                </c:pt>
                <c:pt idx="6">
                  <c:v>76.200000</c:v>
                </c:pt>
                <c:pt idx="7">
                  <c:v>66.900000</c:v>
                </c:pt>
                <c:pt idx="8">
                  <c:v>63.200000</c:v>
                </c:pt>
                <c:pt idx="9">
                  <c:v>67.800000</c:v>
                </c:pt>
                <c:pt idx="10">
                  <c:v>73.000000</c:v>
                </c:pt>
                <c:pt idx="11">
                  <c:v>87.100000</c:v>
                </c:pt>
                <c:pt idx="12">
                  <c:v>93.200000</c:v>
                </c:pt>
                <c:pt idx="13">
                  <c:v>104.200000</c:v>
                </c:pt>
                <c:pt idx="14">
                  <c:v>113.500000</c:v>
                </c:pt>
                <c:pt idx="15">
                  <c:v>122.900000</c:v>
                </c:pt>
                <c:pt idx="16">
                  <c:v>127.900000</c:v>
                </c:pt>
                <c:pt idx="17">
                  <c:v>134.400000</c:v>
                </c:pt>
                <c:pt idx="18">
                  <c:v>139.800000</c:v>
                </c:pt>
                <c:pt idx="19">
                  <c:v>145.400000</c:v>
                </c:pt>
                <c:pt idx="20">
                  <c:v>151.400000</c:v>
                </c:pt>
                <c:pt idx="21">
                  <c:v>160.400000</c:v>
                </c:pt>
                <c:pt idx="22">
                  <c:v>164.100000</c:v>
                </c:pt>
                <c:pt idx="23">
                  <c:v>169.700000</c:v>
                </c:pt>
                <c:pt idx="24">
                  <c:v>186.000000</c:v>
                </c:pt>
                <c:pt idx="25">
                  <c:v>194.900000</c:v>
                </c:pt>
                <c:pt idx="26">
                  <c:v>206.200000</c:v>
                </c:pt>
                <c:pt idx="27">
                  <c:v>217.200000</c:v>
                </c:pt>
                <c:pt idx="28">
                  <c:v>219.600000</c:v>
                </c:pt>
                <c:pt idx="29">
                  <c:v>221.100000</c:v>
                </c:pt>
                <c:pt idx="30">
                  <c:v>224.000000</c:v>
                </c:pt>
                <c:pt idx="31">
                  <c:v>213.400000</c:v>
                </c:pt>
                <c:pt idx="32">
                  <c:v>218.400000</c:v>
                </c:pt>
                <c:pt idx="33">
                  <c:v>231.200000</c:v>
                </c:pt>
                <c:pt idx="34">
                  <c:v>243.000000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800000"/>
          </a:ln>
        </c:spPr>
        <c:txPr>
          <a:bodyPr rot="-5400000"/>
          <a:lstStyle/>
          <a:p>
            <a:pPr>
              <a:defRPr b="1" i="0" strike="noStrike" sz="1400" u="none">
                <a:solidFill>
                  <a:srgbClr val="595959"/>
                </a:solidFill>
                <a:latin typeface="Times Roman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  <c:max val="245"/>
          <c:min val="0"/>
        </c:scaling>
        <c:delete val="0"/>
        <c:axPos val="l"/>
        <c:numFmt formatCode="0.####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800000"/>
          </a:ln>
        </c:spPr>
        <c:txPr>
          <a:bodyPr rot="0"/>
          <a:lstStyle/>
          <a:p>
            <a:pPr>
              <a:defRPr b="0" i="0" strike="noStrike" sz="1400" u="none">
                <a:solidFill>
                  <a:srgbClr val="595959"/>
                </a:solidFill>
                <a:latin typeface="Times Roman"/>
              </a:defRPr>
            </a:pPr>
          </a:p>
        </c:txPr>
        <c:crossAx val="2094734552"/>
        <c:crosses val="autoZero"/>
        <c:crossBetween val="midCat"/>
        <c:majorUnit val="61.25"/>
        <c:minorUnit val="30.6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106305"/>
          <c:y val="0.923458"/>
          <c:w val="0.79628"/>
          <c:h val="0.0765423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2000" u="none">
              <a:solidFill>
                <a:srgbClr val="595959"/>
              </a:solidFill>
              <a:latin typeface="Times Roman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  <a:r>
              <a:rPr b="0" i="0" strike="noStrike" sz="1000" u="none">
                <a:solidFill>
                  <a:srgbClr val="000000"/>
                </a:solidFill>
                <a:latin typeface="Calibri"/>
              </a:rPr>
              <a:t>Ряд 1</a:t>
            </a:r>
          </a:p>
        </c:rich>
      </c:tx>
      <c:layout>
        <c:manualLayout>
          <c:xMode val="edge"/>
          <c:yMode val="edge"/>
          <c:x val="0.477678"/>
          <c:y val="0"/>
          <c:w val="0.044643"/>
          <c:h val="0.027601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75481"/>
          <c:y val="0.0276013"/>
          <c:w val="0.348352"/>
          <c:h val="0.952227"/>
        </c:manualLayout>
      </c:layout>
      <c:barChart>
        <c:barDir val="bar"/>
        <c:grouping val="clustered"/>
        <c:varyColors val="0"/>
        <c:ser>
          <c:idx val="0"/>
          <c:order val="0"/>
          <c:tx>
            <c:v>Ряд 1</c:v>
          </c:tx>
          <c:spPr>
            <a:solidFill>
              <a:srgbClr val="C55A11"/>
            </a:solidFill>
            <a:ln w="9525" cap="flat">
              <a:solidFill>
                <a:srgbClr val="C55A11"/>
              </a:solidFill>
              <a:prstDash val="solid"/>
              <a:round/>
            </a:ln>
            <a:effectLst/>
          </c:spPr>
          <c:invertIfNegative val="0"/>
          <c:dPt>
            <c:idx val="0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1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2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3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4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5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6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7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8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9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10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11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Pt>
            <c:idx val="12"/>
            <c:spPr>
              <a:solidFill>
                <a:srgbClr val="C55A11"/>
              </a:solidFill>
              <a:ln w="9525" cap="flat">
                <a:solidFill>
                  <a:srgbClr val="C55A11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#" sourceLinked="0"/>
            <c:txPr>
              <a:bodyPr/>
              <a:lstStyle/>
              <a:p>
                <a:pPr>
                  <a:defRPr b="0" i="0" strike="noStrike" sz="1600" u="none">
                    <a:solidFill>
                      <a:srgbClr val="000000"/>
                    </a:solidFill>
                    <a:latin typeface="Calibri Ligh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13"/>
              <c:pt idx="0">
                <c:v>        Псковская область</c:v>
              </c:pt>
              <c:pt idx="1">
                <c:v>        Кабардино-Балкарская Республика</c:v>
              </c:pt>
              <c:pt idx="2">
                <c:v>        Калужская область</c:v>
              </c:pt>
              <c:pt idx="3">
                <c:v>        Чеченская Республика</c:v>
              </c:pt>
              <c:pt idx="4">
                <c:v>        Тверская область</c:v>
              </c:pt>
              <c:pt idx="5">
                <c:v>        Рязанская область</c:v>
              </c:pt>
              <c:pt idx="6">
                <c:v>        Республика Ингушетия</c:v>
              </c:pt>
              <c:pt idx="7">
                <c:v>        Тульская область</c:v>
              </c:pt>
              <c:pt idx="8">
                <c:v>        Брянская область</c:v>
              </c:pt>
              <c:pt idx="9">
                <c:v>        Орловская область</c:v>
              </c:pt>
              <c:pt idx="10">
                <c:v>        Пензенская область</c:v>
              </c:pt>
              <c:pt idx="11">
                <c:v>        Алтайский край</c:v>
              </c:pt>
              <c:pt idx="12">
                <c:v>        Республика Мордовия</c:v>
              </c:pt>
            </c:strLit>
          </c:cat>
          <c:val>
            <c:numLit>
              <c:ptCount val="13"/>
              <c:pt idx="0">
                <c:v>189.600000</c:v>
              </c:pt>
              <c:pt idx="1">
                <c:v>188.600000</c:v>
              </c:pt>
              <c:pt idx="2">
                <c:v>180.800000</c:v>
              </c:pt>
              <c:pt idx="3">
                <c:v>180.800000</c:v>
              </c:pt>
              <c:pt idx="4">
                <c:v>179.100000</c:v>
              </c:pt>
              <c:pt idx="5">
                <c:v>176.600000</c:v>
              </c:pt>
              <c:pt idx="6">
                <c:v>170.900000</c:v>
              </c:pt>
              <c:pt idx="7">
                <c:v>164.900000</c:v>
              </c:pt>
              <c:pt idx="8">
                <c:v>164.500000</c:v>
              </c:pt>
              <c:pt idx="9">
                <c:v>163.600000</c:v>
              </c:pt>
              <c:pt idx="10">
                <c:v>163.200000</c:v>
              </c:pt>
              <c:pt idx="11">
                <c:v>158.700000</c:v>
              </c:pt>
              <c:pt idx="12">
                <c:v>156.600000</c:v>
              </c:pt>
            </c:numLit>
          </c:val>
        </c:ser>
        <c:gapWidth val="4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Calibri Light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numFmt formatCode="0.#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47.5"/>
        <c:minorUnit val="23.7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  <a:r>
              <a:rPr b="0" i="0" strike="noStrike" sz="1000" u="none">
                <a:solidFill>
                  <a:srgbClr val="000000"/>
                </a:solidFill>
                <a:latin typeface="Calibri"/>
              </a:rPr>
              <a:t>Ряд 1</a:t>
            </a:r>
          </a:p>
        </c:rich>
      </c:tx>
      <c:layout>
        <c:manualLayout>
          <c:xMode val="edge"/>
          <c:yMode val="edge"/>
          <c:x val="0.476015"/>
          <c:y val="0"/>
          <c:w val="0.0479706"/>
          <c:h val="0.027567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60774"/>
          <c:y val="0.027567"/>
          <c:w val="0.374502"/>
          <c:h val="0.952271"/>
        </c:manualLayout>
      </c:layout>
      <c:barChart>
        <c:barDir val="bar"/>
        <c:grouping val="clustered"/>
        <c:varyColors val="0"/>
        <c:ser>
          <c:idx val="0"/>
          <c:order val="0"/>
          <c:tx>
            <c:v>Ряд 1</c:v>
          </c:tx>
          <c:spPr>
            <a:solidFill>
              <a:srgbClr val="548235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8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9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10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11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12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13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14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Pt>
            <c:idx val="15"/>
            <c:spPr>
              <a:solidFill>
                <a:srgbClr val="548235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numFmt formatCode="0.###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numFmt formatCode="0.###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numFmt formatCode="0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#" sourceLinked="0"/>
            <c:txPr>
              <a:bodyPr/>
              <a:lstStyle/>
              <a:p>
                <a:pPr>
                  <a:defRPr b="0" i="0" strike="noStrike" sz="1600" u="none">
                    <a:solidFill>
                      <a:srgbClr val="000000"/>
                    </a:solidFill>
                    <a:latin typeface="Calibri Ligh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16"/>
              <c:pt idx="0">
                <c:v>        Республика Тыва</c:v>
              </c:pt>
              <c:pt idx="1">
                <c:v>        Пермский край</c:v>
              </c:pt>
              <c:pt idx="2">
                <c:v>        Красноярский край</c:v>
              </c:pt>
              <c:pt idx="3">
                <c:v>        Магаданская область</c:v>
              </c:pt>
              <c:pt idx="4">
                <c:v>        Иркутская область</c:v>
              </c:pt>
              <c:pt idx="5">
                <c:v>        Костромская область</c:v>
              </c:pt>
              <c:pt idx="6">
                <c:v>        Республика Бурятия</c:v>
              </c:pt>
              <c:pt idx="7">
                <c:v>        Еврейская автономная область</c:v>
              </c:pt>
              <c:pt idx="8">
                <c:v>        Республика Алтай</c:v>
              </c:pt>
              <c:pt idx="9">
                <c:v>        Республика Калмыкия</c:v>
              </c:pt>
              <c:pt idx="10">
                <c:v>        Республика Хакасия</c:v>
              </c:pt>
              <c:pt idx="11">
                <c:v>        Архангельская область</c:v>
              </c:pt>
              <c:pt idx="12">
                <c:v>        Республика Карелия</c:v>
              </c:pt>
              <c:pt idx="13">
                <c:v>        Забайкальский край</c:v>
              </c:pt>
              <c:pt idx="14">
                <c:v>        Мурманская область</c:v>
              </c:pt>
              <c:pt idx="15">
                <c:v>        Хабаровский край</c:v>
              </c:pt>
            </c:strLit>
          </c:cat>
          <c:val>
            <c:numLit>
              <c:ptCount val="16"/>
              <c:pt idx="0">
                <c:v>99.700000</c:v>
              </c:pt>
              <c:pt idx="1">
                <c:v>98.200000</c:v>
              </c:pt>
              <c:pt idx="2">
                <c:v>97.700000</c:v>
              </c:pt>
              <c:pt idx="3">
                <c:v>97.600000</c:v>
              </c:pt>
              <c:pt idx="4">
                <c:v>95.000000</c:v>
              </c:pt>
              <c:pt idx="5">
                <c:v>93.500000</c:v>
              </c:pt>
              <c:pt idx="6">
                <c:v>91.900000</c:v>
              </c:pt>
              <c:pt idx="7">
                <c:v>82.100000</c:v>
              </c:pt>
              <c:pt idx="8">
                <c:v>79.300000</c:v>
              </c:pt>
              <c:pt idx="9">
                <c:v>75.900000</c:v>
              </c:pt>
              <c:pt idx="10">
                <c:v>75.600000</c:v>
              </c:pt>
              <c:pt idx="11">
                <c:v>74.700000</c:v>
              </c:pt>
              <c:pt idx="12">
                <c:v>73.000000</c:v>
              </c:pt>
              <c:pt idx="13">
                <c:v>72.500000</c:v>
              </c:pt>
              <c:pt idx="14">
                <c:v>65.800000</c:v>
              </c:pt>
              <c:pt idx="15">
                <c:v>59.100000</c:v>
              </c:pt>
            </c:numLit>
          </c:val>
        </c:ser>
        <c:gapWidth val="4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Calibri Light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numFmt formatCode="0.####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  <a:r>
              <a:rPr b="0" i="0" strike="noStrike" sz="1000" u="none">
                <a:solidFill>
                  <a:srgbClr val="000000"/>
                </a:solidFill>
                <a:latin typeface="Calibri"/>
              </a:rPr>
              <a:t>Ряд 1</a:t>
            </a:r>
          </a:p>
        </c:rich>
      </c:tx>
      <c:layout>
        <c:manualLayout>
          <c:xMode val="edge"/>
          <c:yMode val="edge"/>
          <c:x val="0.476055"/>
          <c:y val="0"/>
          <c:w val="0.04789"/>
          <c:h val="0.027218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84658"/>
          <c:y val="0.0272183"/>
          <c:w val="0.373688"/>
          <c:h val="0.952716"/>
        </c:manualLayout>
      </c:layout>
      <c:barChart>
        <c:barDir val="bar"/>
        <c:grouping val="clustered"/>
        <c:varyColors val="0"/>
        <c:ser>
          <c:idx val="0"/>
          <c:order val="0"/>
          <c:tx>
            <c:v>Ряд 1</c:v>
          </c:tx>
          <c:spPr>
            <a:solidFill>
              <a:srgbClr val="92D050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8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9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1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11"/>
            <c:spPr>
              <a:solidFill>
                <a:srgbClr val="C55A11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#" sourceLinked="0"/>
            <c:txPr>
              <a:bodyPr/>
              <a:lstStyle/>
              <a:p>
                <a:pPr>
                  <a:defRPr b="0" i="0" strike="noStrike" sz="1600" u="none">
                    <a:solidFill>
                      <a:srgbClr val="000000"/>
                    </a:solidFill>
                    <a:latin typeface="Calibri Ligh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12"/>
              <c:pt idx="0">
                <c:v>Чеченская Республика</c:v>
              </c:pt>
              <c:pt idx="1">
                <c:v>Забайкальский край</c:v>
              </c:pt>
              <c:pt idx="2">
                <c:v>Республика Тыва</c:v>
              </c:pt>
              <c:pt idx="3">
                <c:v>Хабаровский край</c:v>
              </c:pt>
              <c:pt idx="4">
                <c:v>Республика Дагестан</c:v>
              </c:pt>
              <c:pt idx="5">
                <c:v>Республика Ингушетия</c:v>
              </c:pt>
              <c:pt idx="6">
                <c:v>Республика Крым</c:v>
              </c:pt>
              <c:pt idx="7">
                <c:v>Республика Бурятия</c:v>
              </c:pt>
              <c:pt idx="8">
                <c:v>Республика Северная Осетия-Алания</c:v>
              </c:pt>
              <c:pt idx="9">
                <c:v>Республика Хакасия</c:v>
              </c:pt>
              <c:pt idx="10">
                <c:v>Камчатский край</c:v>
              </c:pt>
              <c:pt idx="11">
                <c:v>Россия</c:v>
              </c:pt>
            </c:strLit>
          </c:cat>
          <c:val>
            <c:numLit>
              <c:ptCount val="12"/>
              <c:pt idx="0">
                <c:v>84.200000</c:v>
              </c:pt>
              <c:pt idx="1">
                <c:v>78.700000</c:v>
              </c:pt>
              <c:pt idx="2">
                <c:v>77.200000</c:v>
              </c:pt>
              <c:pt idx="3">
                <c:v>73.600000</c:v>
              </c:pt>
              <c:pt idx="4">
                <c:v>71.200000</c:v>
              </c:pt>
              <c:pt idx="5">
                <c:v>68.300000</c:v>
              </c:pt>
              <c:pt idx="6">
                <c:v>67.700000</c:v>
              </c:pt>
              <c:pt idx="7">
                <c:v>67.400000</c:v>
              </c:pt>
              <c:pt idx="8">
                <c:v>66.700000</c:v>
              </c:pt>
              <c:pt idx="9">
                <c:v>62.900000</c:v>
              </c:pt>
              <c:pt idx="10">
                <c:v>62.800000</c:v>
              </c:pt>
              <c:pt idx="11">
                <c:v>40.500000</c:v>
              </c:pt>
            </c:numLit>
          </c:val>
        </c:ser>
        <c:gapWidth val="4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Calibri Light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numFmt formatCode="0.####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22.5"/>
        <c:minorUnit val="11.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  <a:r>
              <a:rPr b="0" i="0" strike="noStrike" sz="1000" u="none">
                <a:solidFill>
                  <a:srgbClr val="000000"/>
                </a:solidFill>
                <a:latin typeface="Calibri"/>
              </a:rPr>
              <a:t>Ряд 1</a:t>
            </a:r>
          </a:p>
        </c:rich>
      </c:tx>
      <c:layout>
        <c:manualLayout>
          <c:xMode val="edge"/>
          <c:yMode val="edge"/>
          <c:x val="0.477378"/>
          <c:y val="0"/>
          <c:w val="0.0452433"/>
          <c:h val="0.0259608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616804"/>
          <c:y val="0.0259608"/>
          <c:w val="0.339581"/>
          <c:h val="0.954323"/>
        </c:manualLayout>
      </c:layout>
      <c:barChart>
        <c:barDir val="bar"/>
        <c:grouping val="clustered"/>
        <c:varyColors val="0"/>
        <c:ser>
          <c:idx val="0"/>
          <c:order val="0"/>
          <c:tx>
            <c:v>Ряд 1</c:v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spPr>
              <a:solidFill>
                <a:srgbClr val="00B0F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Pt>
            <c:idx val="8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Pt>
            <c:idx val="9"/>
            <c:spPr>
              <a:solidFill>
                <a:srgbClr val="FFC822"/>
              </a:solidFill>
              <a:ln w="12700" cap="flat">
                <a:noFill/>
                <a:miter lim="400000"/>
              </a:ln>
              <a:effectLst/>
            </c:spPr>
          </c:dPt>
          <c:dPt>
            <c:idx val="10"/>
            <c:spPr>
              <a:solidFill>
                <a:schemeClr val="accent4"/>
              </a:solidFill>
              <a:ln w="12700" cap="flat">
                <a:noFill/>
                <a:miter lim="400000"/>
              </a:ln>
              <a:effectLst/>
            </c:spPr>
          </c:dPt>
          <c:dPt>
            <c:idx val="11"/>
            <c:spPr>
              <a:solidFill>
                <a:srgbClr val="C55A11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numFmt formatCode="0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numFmt formatCode="0.#" sourceLinked="0"/>
              <c:txPr>
                <a:bodyPr/>
                <a:lstStyle/>
                <a:p>
                  <a:pPr>
                    <a:defRPr b="0" i="0" strike="noStrike" sz="1600" u="none">
                      <a:solidFill>
                        <a:srgbClr val="000000"/>
                      </a:solidFill>
                      <a:latin typeface="Calibri Light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600" u="none">
                    <a:solidFill>
                      <a:srgbClr val="000000"/>
                    </a:solidFill>
                    <a:latin typeface="Calibri Ligh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12"/>
              <c:pt idx="0">
                <c:v>Республика Тыва</c:v>
              </c:pt>
              <c:pt idx="1">
                <c:v>Республика Дагестан</c:v>
              </c:pt>
              <c:pt idx="2">
                <c:v>Забайкальский край</c:v>
              </c:pt>
              <c:pt idx="3">
                <c:v>Республика Алтай</c:v>
              </c:pt>
              <c:pt idx="4">
                <c:v>Республика Хакасия</c:v>
              </c:pt>
              <c:pt idx="5">
                <c:v>Республика Северная Осетия-Алания</c:v>
              </c:pt>
              <c:pt idx="6">
                <c:v>Хабаровский край</c:v>
              </c:pt>
              <c:pt idx="7">
                <c:v>Чеченская Республика</c:v>
              </c:pt>
              <c:pt idx="8">
                <c:v>Республика Бурятия</c:v>
              </c:pt>
              <c:pt idx="9">
                <c:v>Кабардино-Балкарская Республика</c:v>
              </c:pt>
              <c:pt idx="10">
                <c:v>Карачаево-Черкесская Республика</c:v>
              </c:pt>
              <c:pt idx="11">
                <c:v>Россия</c:v>
              </c:pt>
            </c:strLit>
          </c:cat>
          <c:val>
            <c:numLit>
              <c:ptCount val="12"/>
              <c:pt idx="0">
                <c:v>85.100000</c:v>
              </c:pt>
              <c:pt idx="1">
                <c:v>78.200000</c:v>
              </c:pt>
              <c:pt idx="2">
                <c:v>78.100000</c:v>
              </c:pt>
              <c:pt idx="3">
                <c:v>66.000000</c:v>
              </c:pt>
              <c:pt idx="4">
                <c:v>65.100000</c:v>
              </c:pt>
              <c:pt idx="5">
                <c:v>61.300000</c:v>
              </c:pt>
              <c:pt idx="6">
                <c:v>57.800000</c:v>
              </c:pt>
              <c:pt idx="7">
                <c:v>54.400000</c:v>
              </c:pt>
              <c:pt idx="8">
                <c:v>54.300000</c:v>
              </c:pt>
              <c:pt idx="9">
                <c:v>46.000000</c:v>
              </c:pt>
              <c:pt idx="10">
                <c:v>45.200000</c:v>
              </c:pt>
              <c:pt idx="11">
                <c:v>25.400000</c:v>
              </c:pt>
            </c:numLit>
          </c:val>
        </c:ser>
        <c:gapWidth val="4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libri Light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numFmt formatCode="0.####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22.5"/>
        <c:minorUnit val="11.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377811"/>
          <c:y val="0.0448647"/>
          <c:w val="0.605828"/>
          <c:h val="0.926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 г.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00B05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        Камчатский край</c:v>
                </c:pt>
                <c:pt idx="1">
                  <c:v>        Тамбовская область</c:v>
                </c:pt>
                <c:pt idx="2">
                  <c:v>        Орловская область</c:v>
                </c:pt>
                <c:pt idx="3">
                  <c:v>        Кабардино-Балкарская Республика</c:v>
                </c:pt>
                <c:pt idx="4">
                  <c:v>        Республика Дагестан</c:v>
                </c:pt>
                <c:pt idx="5">
                  <c:v>        Республика Мордовия</c:v>
                </c:pt>
                <c:pt idx="6">
                  <c:v>        Брянская область</c:v>
                </c:pt>
                <c:pt idx="7">
                  <c:v>        Республика Северная Осетия-Алания</c:v>
                </c:pt>
                <c:pt idx="8">
                  <c:v>        Воронежская область</c:v>
                </c:pt>
                <c:pt idx="9">
                  <c:v>        Пензенская область</c:v>
                </c:pt>
              </c:strCache>
            </c:strRef>
          </c:cat>
          <c:val>
            <c:numRef>
              <c:f>Sheet1!$B$2:$B$11</c:f>
              <c:numCache>
                <c:ptCount val="10"/>
                <c:pt idx="0">
                  <c:v>27.100000</c:v>
                </c:pt>
                <c:pt idx="1">
                  <c:v>23.500000</c:v>
                </c:pt>
                <c:pt idx="2">
                  <c:v>21.100000</c:v>
                </c:pt>
                <c:pt idx="3">
                  <c:v>19.700000</c:v>
                </c:pt>
                <c:pt idx="4">
                  <c:v>18.900000</c:v>
                </c:pt>
                <c:pt idx="5">
                  <c:v>17.000000</c:v>
                </c:pt>
                <c:pt idx="6">
                  <c:v>16.700000</c:v>
                </c:pt>
                <c:pt idx="7">
                  <c:v>16.200000</c:v>
                </c:pt>
                <c:pt idx="8">
                  <c:v>15.900000</c:v>
                </c:pt>
                <c:pt idx="9">
                  <c:v>15.600000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2016 г.</c:v>
                </c:pt>
              </c:strCache>
            </c:strRef>
          </c:tx>
          <c:spPr>
            <a:solidFill>
              <a:srgbClr val="C0000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C0000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        Камчатский край</c:v>
                </c:pt>
                <c:pt idx="1">
                  <c:v>        Тамбовская область</c:v>
                </c:pt>
                <c:pt idx="2">
                  <c:v>        Орловская область</c:v>
                </c:pt>
                <c:pt idx="3">
                  <c:v>        Кабардино-Балкарская Республика</c:v>
                </c:pt>
                <c:pt idx="4">
                  <c:v>        Республика Дагестан</c:v>
                </c:pt>
                <c:pt idx="5">
                  <c:v>        Республика Мордовия</c:v>
                </c:pt>
                <c:pt idx="6">
                  <c:v>        Брянская область</c:v>
                </c:pt>
                <c:pt idx="7">
                  <c:v>        Республика Северная Осетия-Алания</c:v>
                </c:pt>
                <c:pt idx="8">
                  <c:v>        Воронежская область</c:v>
                </c:pt>
                <c:pt idx="9">
                  <c:v>        Пензенская область</c:v>
                </c:pt>
              </c:strCache>
            </c:strRef>
          </c:cat>
          <c:val>
            <c:numRef>
              <c:f>Sheet1!$C$2:$C$11</c:f>
              <c:numCache>
                <c:ptCount val="10"/>
                <c:pt idx="0">
                  <c:v>19.000000</c:v>
                </c:pt>
                <c:pt idx="1">
                  <c:v>21.100000</c:v>
                </c:pt>
                <c:pt idx="2">
                  <c:v>17.600000</c:v>
                </c:pt>
                <c:pt idx="3">
                  <c:v>14.900000</c:v>
                </c:pt>
                <c:pt idx="4">
                  <c:v>15.700000</c:v>
                </c:pt>
                <c:pt idx="5">
                  <c:v>12.800000</c:v>
                </c:pt>
                <c:pt idx="6">
                  <c:v>16.400000</c:v>
                </c:pt>
                <c:pt idx="7">
                  <c:v>12.400000</c:v>
                </c:pt>
                <c:pt idx="8">
                  <c:v>14.200000</c:v>
                </c:pt>
                <c:pt idx="9">
                  <c:v>13.200000</c:v>
                </c:pt>
              </c:numCache>
            </c:numRef>
          </c:val>
        </c:ser>
        <c:gapWidth val="77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libri Light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numFmt formatCode="0.#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libri Light"/>
              </a:defRPr>
            </a:pPr>
          </a:p>
        </c:txPr>
        <c:crossAx val="2094734552"/>
        <c:crosses val="autoZero"/>
        <c:crossBetween val="between"/>
        <c:majorUnit val="7"/>
        <c:minorUnit val="3.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81517"/>
          <c:y val="0.900193"/>
          <c:w val="0.193852"/>
          <c:h val="0.0998065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800" u="none">
              <a:solidFill>
                <a:srgbClr val="000000"/>
              </a:solidFill>
              <a:latin typeface="Calibri Light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456674"/>
          <c:y val="0.0257921"/>
          <c:w val="0.492967"/>
          <c:h val="0.9545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1" strike="noStrike" sz="1600" u="non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Sheet1!$A$2:$A$9</c:f>
              <c:strCache>
                <c:ptCount val="8"/>
                <c:pt idx="0">
                  <c:v>Республика Дагестан</c:v>
                </c:pt>
                <c:pt idx="1">
                  <c:v>Республика Калмыкия</c:v>
                </c:pt>
                <c:pt idx="2">
                  <c:v>Астраханская область</c:v>
                </c:pt>
                <c:pt idx="3">
                  <c:v>Карачаево-Черкесская Республика</c:v>
                </c:pt>
                <c:pt idx="4">
                  <c:v>Ставропольский край</c:v>
                </c:pt>
                <c:pt idx="5">
                  <c:v>Волгоградская область</c:v>
                </c:pt>
                <c:pt idx="6">
                  <c:v>Ростовская область</c:v>
                </c:pt>
                <c:pt idx="7">
                  <c:v>Республика Тыва</c:v>
                </c:pt>
              </c:strCache>
            </c:strRef>
          </c:cat>
          <c:val>
            <c:numRef>
              <c:f>Sheet1!$B$2:$B$9</c:f>
              <c:numCache>
                <c:ptCount val="8"/>
                <c:pt idx="0">
                  <c:v>4852.000000</c:v>
                </c:pt>
                <c:pt idx="1">
                  <c:v>1482.000000</c:v>
                </c:pt>
                <c:pt idx="2">
                  <c:v>1293.000000</c:v>
                </c:pt>
                <c:pt idx="3">
                  <c:v>1109.000000</c:v>
                </c:pt>
                <c:pt idx="4">
                  <c:v>1072.000000</c:v>
                </c:pt>
                <c:pt idx="5">
                  <c:v>1005.000000</c:v>
                </c:pt>
                <c:pt idx="6">
                  <c:v>859.000000</c:v>
                </c:pt>
                <c:pt idx="7">
                  <c:v>697.000000</c:v>
                </c:pt>
              </c:numCache>
            </c:numRef>
          </c:val>
        </c:ser>
        <c:gapWidth val="6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1250"/>
        <c:minorUnit val="6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411963"/>
          <c:y val="0.0257921"/>
          <c:w val="0.577292"/>
          <c:h val="0.9545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BF900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1" strike="noStrike" sz="1600" u="non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Ставропольский край</c:v>
                </c:pt>
                <c:pt idx="1">
                  <c:v>Ростовская область</c:v>
                </c:pt>
                <c:pt idx="2">
                  <c:v>Забайкальский край</c:v>
                </c:pt>
                <c:pt idx="3">
                  <c:v>Республика Дагестан</c:v>
                </c:pt>
                <c:pt idx="4">
                  <c:v>Республика Калмыкия</c:v>
                </c:pt>
                <c:pt idx="5">
                  <c:v>Волгоградская область</c:v>
                </c:pt>
                <c:pt idx="6">
                  <c:v>Саратовская область</c:v>
                </c:pt>
                <c:pt idx="7">
                  <c:v>Республика Башкортостан</c:v>
                </c:pt>
                <c:pt idx="8">
                  <c:v>Оренбургская область</c:v>
                </c:pt>
                <c:pt idx="9">
                  <c:v>Алтайский край</c:v>
                </c:pt>
              </c:strCache>
            </c:strRef>
          </c:cat>
          <c:val>
            <c:numRef>
              <c:f>Sheet1!$B$2:$B$11</c:f>
              <c:numCache>
                <c:ptCount val="10"/>
                <c:pt idx="0">
                  <c:v>6208.000000</c:v>
                </c:pt>
                <c:pt idx="1">
                  <c:v>3820.000000</c:v>
                </c:pt>
                <c:pt idx="2">
                  <c:v>3463.000000</c:v>
                </c:pt>
                <c:pt idx="3">
                  <c:v>3351.000000</c:v>
                </c:pt>
                <c:pt idx="4">
                  <c:v>3151.000000</c:v>
                </c:pt>
                <c:pt idx="5">
                  <c:v>2875.000000</c:v>
                </c:pt>
                <c:pt idx="6">
                  <c:v>2821.000000</c:v>
                </c:pt>
                <c:pt idx="7">
                  <c:v>2298.000000</c:v>
                </c:pt>
                <c:pt idx="8">
                  <c:v>2155.000000</c:v>
                </c:pt>
                <c:pt idx="9">
                  <c:v>1593.000000</c:v>
                </c:pt>
              </c:numCache>
            </c:numRef>
          </c:val>
        </c:ser>
        <c:gapWidth val="6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1750"/>
        <c:minorUnit val="87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libri Light"/>
              </a:defRPr>
            </a:pPr>
            <a:r>
              <a:rPr b="0" i="0" strike="noStrike" sz="1800" u="none">
                <a:solidFill>
                  <a:srgbClr val="000000"/>
                </a:solidFill>
                <a:latin typeface="Calibri Light"/>
              </a:rPr>
              <a:t>Закладка садов,  всего га</a:t>
            </a:r>
          </a:p>
        </c:rich>
      </c:tx>
      <c:layout>
        <c:manualLayout>
          <c:xMode val="edge"/>
          <c:yMode val="edge"/>
          <c:x val="0.176766"/>
          <c:y val="0"/>
          <c:w val="0.646468"/>
          <c:h val="0.197186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338054"/>
          <c:y val="0.197186"/>
          <c:w val="0.961195"/>
          <c:h val="0.6754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закладка</c:v>
                </c:pt>
              </c:strCache>
            </c:strRef>
          </c:tx>
          <c:spPr>
            <a:solidFill>
              <a:srgbClr val="7030A0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invertIfNegative val="0"/>
          <c:dLbls>
            <c:numFmt formatCode="0.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7030A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773.000000</c:v>
                </c:pt>
                <c:pt idx="1">
                  <c:v>1157.700000</c:v>
                </c:pt>
                <c:pt idx="2">
                  <c:v>1574.600000</c:v>
                </c:pt>
                <c:pt idx="3">
                  <c:v>1019.600000</c:v>
                </c:pt>
              </c:numCache>
            </c:numRef>
          </c:val>
        </c:ser>
        <c:gapWidth val="100"/>
        <c:overlap val="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b="0" i="0" strike="noStrike" sz="15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numFmt formatCode="0.#" sourceLinked="0"/>
        <c:majorTickMark val="none"/>
        <c:minorTickMark val="none"/>
        <c:tickLblPos val="none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400"/>
        <c:minorUnit val="20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 w="12700" cap="flat">
      <a:solidFill>
        <a:srgbClr val="D9D9D9"/>
      </a:solidFill>
      <a:prstDash val="solid"/>
      <a:round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389961"/>
          <c:y val="0.10466"/>
          <c:w val="0.956004"/>
          <c:h val="0.7354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Интенсивные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63500" dist="0" dir="0">
                <a:srgbClr val="000000">
                  <a:alpha val="40000"/>
                </a:srgbClr>
              </a:outerShdw>
            </a:effectLst>
          </c:spPr>
          <c:invertIfNegative val="0"/>
          <c:dLbls>
            <c:numFmt formatCode="0.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117.100000</c:v>
                </c:pt>
                <c:pt idx="1">
                  <c:v>1051.500000</c:v>
                </c:pt>
                <c:pt idx="2">
                  <c:v>1325.000000</c:v>
                </c:pt>
                <c:pt idx="3">
                  <c:v>3394.600000</c:v>
                </c:pt>
              </c:numCache>
            </c:numRef>
          </c:val>
        </c:ser>
        <c:gapWidth val="50"/>
        <c:overlap val="-43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b="0" i="0" strike="noStrike" sz="15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numFmt formatCode="0.#" sourceLinked="0"/>
        <c:majorTickMark val="none"/>
        <c:minorTickMark val="none"/>
        <c:tickLblPos val="none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1000"/>
        <c:minorUnit val="50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 w="12700" cap="flat">
      <a:solidFill>
        <a:srgbClr val="D9D9D9"/>
      </a:solidFill>
      <a:prstDash val="solid"/>
      <a:round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355383"/>
          <c:y val="0.145128"/>
          <c:w val="0.934993"/>
          <c:h val="0.67752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noFill/>
            <a:ln w="63500" cap="rnd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8"/>
            <c:spPr>
              <a:noFill/>
              <a:ln w="63500" cap="rnd">
                <a:solidFill>
                  <a:schemeClr val="accent1"/>
                </a:solidFill>
                <a:prstDash val="solid"/>
                <a:round/>
              </a:ln>
              <a:effectLst/>
            </c:spPr>
          </c:marker>
          <c:dLbls>
            <c:numFmt formatCode="0.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1F4E79"/>
                    </a:solidFill>
                    <a:latin typeface="Calibri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182.300000</c:v>
                </c:pt>
                <c:pt idx="1">
                  <c:v>200.400000</c:v>
                </c:pt>
                <c:pt idx="2">
                  <c:v>209.700000</c:v>
                </c:pt>
                <c:pt idx="3">
                  <c:v>220.000000</c:v>
                </c:pt>
                <c:pt idx="4">
                  <c:v>260.000000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b="0" i="0" strike="noStrike" sz="14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  <c:min val="100"/>
        </c:scaling>
        <c:delete val="0"/>
        <c:axPos val="l"/>
        <c:numFmt formatCode="0.#" sourceLinked="0"/>
        <c:majorTickMark val="none"/>
        <c:minorTickMark val="none"/>
        <c:tickLblPos val="none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2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40"/>
        <c:minorUnit val="2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 w="12700" cap="flat">
      <a:solidFill>
        <a:srgbClr val="D9D9D9"/>
      </a:solidFill>
      <a:prstDash val="solid"/>
      <a:round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Calibri Light"/>
              </a:defRPr>
            </a:pPr>
            <a:r>
              <a:rPr b="0" i="0" strike="noStrike" sz="1600" u="none">
                <a:solidFill>
                  <a:srgbClr val="000000"/>
                </a:solidFill>
                <a:latin typeface="Calibri Light"/>
              </a:rPr>
              <a:t>Площадь садов (на 1 января), тыс. га</a:t>
            </a:r>
          </a:p>
        </c:rich>
      </c:tx>
      <c:layout>
        <c:manualLayout>
          <c:xMode val="edge"/>
          <c:yMode val="edge"/>
          <c:x val="0.0828362"/>
          <c:y val="0"/>
          <c:w val="0.834328"/>
          <c:h val="0.155048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333543"/>
          <c:y val="0.155048"/>
          <c:w val="0.961646"/>
          <c:h val="0.6014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общая</c:v>
                </c:pt>
              </c:strCache>
            </c:strRef>
          </c:tx>
          <c:spPr>
            <a:solidFill>
              <a:srgbClr val="0070C0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invertIfNegative val="0"/>
          <c:dLbls>
            <c:numFmt formatCode="&quot; &quot;#,##0.0&quot; &quot;;&quot;-&quot;#,##0.0&quot; &quot;;&quot; '-&quot;??&quot; 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FFFFFF"/>
                    </a:solidFill>
                    <a:latin typeface="Calibri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28.800000</c:v>
                </c:pt>
                <c:pt idx="1">
                  <c:v>28.000000</c:v>
                </c:pt>
                <c:pt idx="2">
                  <c:v>30.700000</c:v>
                </c:pt>
                <c:pt idx="3">
                  <c:v>28.700000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плодоносящая</c:v>
                </c:pt>
              </c:strCache>
            </c:strRef>
          </c:tx>
          <c:spPr>
            <a:solidFill>
              <a:srgbClr val="FF000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&quot; &quot;#,##0.0&quot; &quot;;&quot;-&quot;#,##0.0&quot; &quot;;&quot; '-&quot;??&quot; &quot;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FFFFFF"/>
                    </a:solidFill>
                    <a:latin typeface="Calibri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Sheet1!$C$2:$C$5</c:f>
              <c:numCache>
                <c:ptCount val="4"/>
                <c:pt idx="0">
                  <c:v>22.000000</c:v>
                </c:pt>
                <c:pt idx="1">
                  <c:v>23.000000</c:v>
                </c:pt>
                <c:pt idx="2">
                  <c:v>22.800000</c:v>
                </c:pt>
                <c:pt idx="3">
                  <c:v>21.300000</c:v>
                </c:pt>
              </c:numCache>
            </c:numRef>
          </c:val>
        </c:ser>
        <c:gapWidth val="70"/>
        <c:overlap val="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b="0" i="0" strike="noStrike" sz="14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numFmt formatCode="&quot; &quot;#,##0.0&quot; &quot;;&quot;-&quot;#,##0.0&quot; &quot;;&quot; '-&quot;??&quot; &quot;" sourceLinked="0"/>
        <c:majorTickMark val="none"/>
        <c:minorTickMark val="none"/>
        <c:tickLblPos val="none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7.75"/>
        <c:minorUnit val="3.87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0505859"/>
          <c:y val="0.935261"/>
          <c:w val="0.576289"/>
          <c:h val="0.064739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100" u="none">
              <a:solidFill>
                <a:srgbClr val="595959"/>
              </a:solidFill>
              <a:latin typeface="Calibri"/>
            </a:defRPr>
          </a:pPr>
        </a:p>
      </c:txPr>
    </c:legend>
    <c:plotVisOnly val="1"/>
    <c:dispBlanksAs val="gap"/>
  </c:chart>
  <c:spPr>
    <a:solidFill>
      <a:srgbClr val="FFFFFF"/>
    </a:solidFill>
    <a:ln w="12700" cap="flat">
      <a:solidFill>
        <a:srgbClr val="D9D9D9"/>
      </a:solidFill>
      <a:prstDash val="solid"/>
      <a:round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323695"/>
          <c:y val="0.114"/>
          <c:w val="0.938105"/>
          <c:h val="0.73470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00000"/>
            </a:solidFill>
            <a:ln w="63500" cap="rnd">
              <a:solidFill>
                <a:srgbClr val="C0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circle"/>
            <c:size val="5"/>
            <c:spPr>
              <a:solidFill>
                <a:srgbClr val="C00000"/>
              </a:solidFill>
              <a:ln w="12700" cap="flat">
                <a:noFill/>
                <a:miter lim="400000"/>
              </a:ln>
              <a:effectLst/>
            </c:spPr>
          </c:marker>
          <c:dLbls>
            <c:numFmt formatCode="0.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C00000"/>
                    </a:solidFill>
                    <a:latin typeface="Calibri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24.100000</c:v>
                </c:pt>
                <c:pt idx="1">
                  <c:v>31.100000</c:v>
                </c:pt>
                <c:pt idx="2">
                  <c:v>42.100000</c:v>
                </c:pt>
                <c:pt idx="3">
                  <c:v>64.500000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b="0" i="0" strike="noStrike" sz="12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numFmt formatCode="0.#" sourceLinked="0"/>
        <c:majorTickMark val="none"/>
        <c:minorTickMark val="none"/>
        <c:tickLblPos val="none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17.5"/>
        <c:minorUnit val="8.7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 w="12700" cap="flat">
      <a:solidFill>
        <a:srgbClr val="D9D9D9"/>
      </a:solidFill>
      <a:prstDash val="solid"/>
      <a:round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1" strike="noStrike" sz="1800" u="none">
                <a:solidFill>
                  <a:srgbClr val="000000"/>
                </a:solidFill>
                <a:latin typeface="Calibri Light"/>
              </a:defRPr>
            </a:pPr>
            <a:r>
              <a:rPr b="0" i="1" strike="noStrike" sz="1800" u="none">
                <a:solidFill>
                  <a:srgbClr val="000000"/>
                </a:solidFill>
                <a:latin typeface="Calibri Light"/>
              </a:rPr>
              <a:t>По валовому сбору, тыс. тонн</a:t>
            </a:r>
          </a:p>
        </c:rich>
      </c:tx>
      <c:layout>
        <c:manualLayout>
          <c:xMode val="edge"/>
          <c:yMode val="edge"/>
          <c:x val="0.240342"/>
          <c:y val="0"/>
          <c:w val="0.519316"/>
          <c:h val="0.123194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481348"/>
          <c:y val="0.123194"/>
          <c:w val="0.486045"/>
          <c:h val="0.8573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 товарном секторе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40404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Республика Дагестан</c:v>
                </c:pt>
                <c:pt idx="1">
                  <c:v>Краснодарский край</c:v>
                </c:pt>
                <c:pt idx="2">
                  <c:v>Кабардино-Балкарская Республика</c:v>
                </c:pt>
                <c:pt idx="3">
                  <c:v>Республика Крым</c:v>
                </c:pt>
                <c:pt idx="4">
                  <c:v>Ростовская область</c:v>
                </c:pt>
                <c:pt idx="5">
                  <c:v>Республика Татарстан (Татарстан)</c:v>
                </c:pt>
                <c:pt idx="6">
                  <c:v>Волгоградская область</c:v>
                </c:pt>
                <c:pt idx="7">
                  <c:v>Ставропольский край</c:v>
                </c:pt>
                <c:pt idx="8">
                  <c:v>Самарская область</c:v>
                </c:pt>
                <c:pt idx="9">
                  <c:v>Саратовская область</c:v>
                </c:pt>
              </c:strCache>
            </c:strRef>
          </c:cat>
          <c:val>
            <c:numRef>
              <c:f>Sheet1!$B$2:$B$11</c:f>
              <c:numCache>
                <c:ptCount val="10"/>
                <c:pt idx="0">
                  <c:v>92.700000</c:v>
                </c:pt>
                <c:pt idx="1">
                  <c:v>57.100000</c:v>
                </c:pt>
                <c:pt idx="2">
                  <c:v>45.000000</c:v>
                </c:pt>
                <c:pt idx="3">
                  <c:v>31.500000</c:v>
                </c:pt>
                <c:pt idx="4">
                  <c:v>26.600000</c:v>
                </c:pt>
                <c:pt idx="5">
                  <c:v>24.400000</c:v>
                </c:pt>
                <c:pt idx="6">
                  <c:v>24.000000</c:v>
                </c:pt>
                <c:pt idx="7">
                  <c:v>19.200000</c:v>
                </c:pt>
                <c:pt idx="8">
                  <c:v>16.200000</c:v>
                </c:pt>
                <c:pt idx="9">
                  <c:v>15.200000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/>
            </c:strRef>
          </c:tx>
          <c:spPr>
            <a:solidFill>
              <a:schemeClr val="accent6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40404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Республика Дагестан</c:v>
                </c:pt>
                <c:pt idx="1">
                  <c:v>Краснодарский край</c:v>
                </c:pt>
                <c:pt idx="2">
                  <c:v>Кабардино-Балкарская Республика</c:v>
                </c:pt>
                <c:pt idx="3">
                  <c:v>Республика Крым</c:v>
                </c:pt>
                <c:pt idx="4">
                  <c:v>Ростовская область</c:v>
                </c:pt>
                <c:pt idx="5">
                  <c:v>Республика Татарстан (Татарстан)</c:v>
                </c:pt>
                <c:pt idx="6">
                  <c:v>Волгоградская область</c:v>
                </c:pt>
                <c:pt idx="7">
                  <c:v>Ставропольский край</c:v>
                </c:pt>
                <c:pt idx="8">
                  <c:v>Самарская область</c:v>
                </c:pt>
                <c:pt idx="9">
                  <c:v>Саратовская область</c:v>
                </c:pt>
              </c:strCache>
            </c:strRef>
          </c:cat>
          <c:val>
            <c:numRef>
              <c:f>Sheet1!$C$2:$C$11</c:f>
              <c:numCache>
                <c:ptCount val="0"/>
              </c:numCache>
            </c:numRef>
          </c:val>
        </c:ser>
        <c:gapWidth val="5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4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numFmt formatCode="0.##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1" strike="noStrike" sz="1800" u="none">
                <a:solidFill>
                  <a:srgbClr val="000000"/>
                </a:solidFill>
                <a:latin typeface="Calibri Light"/>
              </a:defRPr>
            </a:pPr>
            <a:r>
              <a:rPr b="0" i="1" strike="noStrike" sz="1800" u="none">
                <a:solidFill>
                  <a:srgbClr val="000000"/>
                </a:solidFill>
                <a:latin typeface="Calibri Light"/>
              </a:rPr>
              <a:t>По общей площади, тыс. га  </a:t>
            </a:r>
          </a:p>
        </c:rich>
      </c:tx>
      <c:layout>
        <c:manualLayout>
          <c:xMode val="edge"/>
          <c:yMode val="edge"/>
          <c:x val="0.241907"/>
          <c:y val="0"/>
          <c:w val="0.516187"/>
          <c:h val="0.07349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386494"/>
          <c:y val="0.073493"/>
          <c:w val="0.56857"/>
          <c:h val="0.9066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 товарном секторе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40404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Республика Дагестан</c:v>
                </c:pt>
                <c:pt idx="1">
                  <c:v>Краснодарский край</c:v>
                </c:pt>
                <c:pt idx="2">
                  <c:v>Республика Крым</c:v>
                </c:pt>
                <c:pt idx="3">
                  <c:v>Ростовская область</c:v>
                </c:pt>
                <c:pt idx="4">
                  <c:v>Московская область</c:v>
                </c:pt>
                <c:pt idx="5">
                  <c:v>Волгоградская область</c:v>
                </c:pt>
                <c:pt idx="6">
                  <c:v>Республика Башкортостан</c:v>
                </c:pt>
                <c:pt idx="7">
                  <c:v>Нижегородская область</c:v>
                </c:pt>
                <c:pt idx="8">
                  <c:v>Челябинская область</c:v>
                </c:pt>
                <c:pt idx="9">
                  <c:v>Ставропольский край</c:v>
                </c:pt>
              </c:strCache>
            </c:strRef>
          </c:cat>
          <c:val>
            <c:numRef>
              <c:f>Sheet1!$B$2:$B$11</c:f>
              <c:numCache>
                <c:ptCount val="10"/>
                <c:pt idx="0">
                  <c:v>10.475730</c:v>
                </c:pt>
                <c:pt idx="1">
                  <c:v>8.549360</c:v>
                </c:pt>
                <c:pt idx="2">
                  <c:v>5.930010</c:v>
                </c:pt>
                <c:pt idx="3">
                  <c:v>4.937200</c:v>
                </c:pt>
                <c:pt idx="4">
                  <c:v>3.975350</c:v>
                </c:pt>
                <c:pt idx="5">
                  <c:v>3.359000</c:v>
                </c:pt>
                <c:pt idx="6">
                  <c:v>2.850050</c:v>
                </c:pt>
                <c:pt idx="7">
                  <c:v>2.629700</c:v>
                </c:pt>
                <c:pt idx="8">
                  <c:v>2.615320</c:v>
                </c:pt>
                <c:pt idx="9">
                  <c:v>2.545270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/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40404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Sheet1!$A$2:$A$11</c:f>
              <c:strCache>
                <c:ptCount val="10"/>
                <c:pt idx="0">
                  <c:v>Республика Дагестан</c:v>
                </c:pt>
                <c:pt idx="1">
                  <c:v>Краснодарский край</c:v>
                </c:pt>
                <c:pt idx="2">
                  <c:v>Республика Крым</c:v>
                </c:pt>
                <c:pt idx="3">
                  <c:v>Ростовская область</c:v>
                </c:pt>
                <c:pt idx="4">
                  <c:v>Московская область</c:v>
                </c:pt>
                <c:pt idx="5">
                  <c:v>Волгоградская область</c:v>
                </c:pt>
                <c:pt idx="6">
                  <c:v>Республика Башкортостан</c:v>
                </c:pt>
                <c:pt idx="7">
                  <c:v>Нижегородская область</c:v>
                </c:pt>
                <c:pt idx="8">
                  <c:v>Челябинская область</c:v>
                </c:pt>
                <c:pt idx="9">
                  <c:v>Ставропольский край</c:v>
                </c:pt>
              </c:strCache>
            </c:strRef>
          </c:cat>
          <c:val>
            <c:numRef>
              <c:f>Sheet1!$C$2:$C$11</c:f>
              <c:numCache>
                <c:ptCount val="0"/>
              </c:numCache>
            </c:numRef>
          </c:val>
        </c:ser>
        <c:gapWidth val="5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4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numFmt formatCode="#,##0.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2.75"/>
        <c:minorUnit val="1.37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310166"/>
          <c:y val="0.117157"/>
          <c:w val="0.941689"/>
          <c:h val="0.71005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закладка</c:v>
                </c:pt>
              </c:strCache>
            </c:strRef>
          </c:tx>
          <c:spPr>
            <a:noFill/>
            <a:ln w="101600" cap="rnd">
              <a:solidFill>
                <a:srgbClr val="C00000"/>
              </a:solidFill>
              <a:prstDash val="solid"/>
              <a:round/>
            </a:ln>
            <a:effectLst>
              <a:outerShdw sx="100000" sy="100000" kx="0" ky="0" algn="tl" rotWithShape="1" blurRad="50800" dist="38100" dir="5400000">
                <a:srgbClr val="000000">
                  <a:alpha val="40000"/>
                </a:srgbClr>
              </a:outerShdw>
            </a:effectLst>
          </c:spPr>
          <c:marker>
            <c:symbol val="none"/>
            <c:size val="11"/>
            <c:spPr>
              <a:noFill/>
              <a:ln w="101600" cap="rnd">
                <a:solidFill>
                  <a:srgbClr val="C00000"/>
                </a:solidFill>
                <a:prstDash val="solid"/>
                <a:round/>
              </a:ln>
              <a:effectLst/>
            </c:spPr>
          </c:marker>
          <c:dLbls>
            <c:numFmt formatCode="0.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03E06"/>
                    </a:solidFill>
                    <a:latin typeface="Calibri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2015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15.800000</c:v>
                </c:pt>
                <c:pt idx="1">
                  <c:v>30.300000</c:v>
                </c:pt>
                <c:pt idx="2">
                  <c:v>31.400000</c:v>
                </c:pt>
                <c:pt idx="3">
                  <c:v>34.700000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numFmt formatCode="0.#" sourceLinked="0"/>
        <c:majorTickMark val="none"/>
        <c:minorTickMark val="none"/>
        <c:tickLblPos val="none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9"/>
        <c:minorUnit val="4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339972"/>
          <c:y val="0.106456"/>
          <c:w val="0.961003"/>
          <c:h val="0.7325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Валовый</c:v>
                </c:pt>
              </c:strCache>
            </c:strRef>
          </c:tx>
          <c:spPr>
            <a:gradFill flip="none" rotWithShape="1">
              <a:gsLst>
                <a:gs pos="0">
                  <a:srgbClr val="00662E"/>
                </a:gs>
                <a:gs pos="50000">
                  <a:srgbClr val="009343"/>
                </a:gs>
                <a:gs pos="100000">
                  <a:srgbClr val="00B050"/>
                </a:gs>
              </a:gsLst>
              <a:lin ang="16200000" scaled="0"/>
            </a:gradFill>
            <a:ln w="12700" cap="flat">
              <a:noFill/>
              <a:miter lim="400000"/>
            </a:ln>
            <a:effectLst>
              <a:outerShdw sx="100000" sy="100000" kx="0" ky="0" algn="tl" rotWithShape="1" blurRad="63500" dist="0" dir="0">
                <a:srgbClr val="000000">
                  <a:alpha val="40000"/>
                </a:srgbClr>
              </a:outerShdw>
            </a:effectLst>
          </c:spPr>
          <c:invertIfNegative val="0"/>
          <c:dLbls>
            <c:numFmt formatCode="&quot; &quot;#,##0.0&quot; &quot;;&quot;-&quot;#,##0.0&quot; &quot;;&quot; '-&quot;??&quot; &quot;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404040"/>
                    </a:solidFill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2015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61.800000</c:v>
                </c:pt>
                <c:pt idx="1">
                  <c:v>126.100000</c:v>
                </c:pt>
                <c:pt idx="2">
                  <c:v>156.500000</c:v>
                </c:pt>
                <c:pt idx="3">
                  <c:v>159.100000</c:v>
                </c:pt>
              </c:numCache>
            </c:numRef>
          </c:val>
        </c:ser>
        <c:gapWidth val="50"/>
        <c:overlap val="-43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numFmt formatCode="&quot; &quot;#,##0.0&quot; &quot;;&quot;-&quot;#,##0.0&quot; &quot;;&quot; '-&quot;??&quot; &quot;" sourceLinked="0"/>
        <c:majorTickMark val="none"/>
        <c:minorTickMark val="none"/>
        <c:tickLblPos val="none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40"/>
        <c:minorUnit val="2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  <a:r>
              <a:rPr b="0" i="0" strike="noStrike" sz="1000" u="none">
                <a:solidFill>
                  <a:srgbClr val="000000"/>
                </a:solidFill>
                <a:latin typeface="Calibri"/>
              </a:rPr>
              <a:t>Ряд 1</a:t>
            </a:r>
          </a:p>
        </c:rich>
      </c:tx>
      <c:layout>
        <c:manualLayout>
          <c:xMode val="edge"/>
          <c:yMode val="edge"/>
          <c:x val="0.474136"/>
          <c:y val="0"/>
          <c:w val="0.0517286"/>
          <c:h val="0.0641873"/>
        </c:manualLayout>
      </c:layout>
      <c:overlay val="1"/>
      <c:spPr>
        <a:noFill/>
        <a:effectLst/>
      </c:spPr>
    </c:title>
    <c:autoTitleDeleted val="1"/>
    <c:view3D>
      <c:rotX val="15"/>
      <c:hPercent val="23"/>
      <c:rotY val="0"/>
      <c:depthPercent val="50"/>
      <c:rAngAx val="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bar3DChart>
        <c:barDir val="col"/>
        <c:grouping val="clustered"/>
        <c:varyColors val="0"/>
        <c:ser>
          <c:idx val="0"/>
          <c:order val="0"/>
          <c:tx>
            <c:v>Ряд 1</c:v>
          </c:tx>
          <c:spPr>
            <a:solidFill>
              <a:srgbClr val="CFCF00"/>
            </a:solidFill>
            <a:ln w="12700" cap="flat">
              <a:noFill/>
              <a:miter lim="400000"/>
            </a:ln>
            <a:effectLst/>
            <a:sp3d prstMaterial="matte"/>
          </c:spPr>
          <c:invertIfNegative val="0"/>
          <c:dPt>
            <c:idx val="0"/>
            <c:spPr>
              <a:solidFill>
                <a:srgbClr val="CFCF00"/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1"/>
            <c:spPr>
              <a:solidFill>
                <a:srgbClr val="CFCF00"/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2"/>
            <c:spPr>
              <a:solidFill>
                <a:srgbClr val="CFCF00"/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Lbls>
            <c:dLbl>
              <c:idx val="0"/>
              <c:numFmt formatCode="0" sourceLinked="0"/>
              <c:txPr>
                <a:bodyPr/>
                <a:lstStyle/>
                <a:p>
                  <a:pPr>
                    <a:defRPr b="1" i="1" strike="noStrike" sz="18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" sourceLinked="0"/>
              <c:txPr>
                <a:bodyPr/>
                <a:lstStyle/>
                <a:p>
                  <a:pPr>
                    <a:defRPr b="1" i="1" strike="noStrike" sz="18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" sourceLinked="0"/>
              <c:txPr>
                <a:bodyPr/>
                <a:lstStyle/>
                <a:p>
                  <a:pPr>
                    <a:defRPr b="1" i="1" strike="noStrike" sz="18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" sourceLinked="0"/>
            <c:txPr>
              <a:bodyPr/>
              <a:lstStyle/>
              <a:p>
                <a:pPr>
                  <a:defRPr b="1" i="1" strike="noStrike" sz="1800" u="non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3"/>
              <c:pt idx="0">
                <c:v>2022</c:v>
              </c:pt>
              <c:pt idx="1">
                <c:v>2023</c:v>
              </c:pt>
              <c:pt idx="2">
                <c:v>2024</c:v>
              </c:pt>
            </c:strLit>
          </c:cat>
          <c:val>
            <c:numLit>
              <c:ptCount val="3"/>
              <c:pt idx="0">
                <c:v>264.000000</c:v>
              </c:pt>
              <c:pt idx="1">
                <c:v>264.000000</c:v>
              </c:pt>
              <c:pt idx="2">
                <c:v>304.000000</c:v>
              </c:pt>
            </c:numLit>
          </c:val>
          <c:shape val="box"/>
        </c:ser>
        <c:gapWidth val="79"/>
        <c:gapDepth val="150"/>
        <c:shape val="box"/>
        <c:axId val="2094734552"/>
        <c:axId val="2094734553"/>
        <c:axId val="2094734554"/>
      </c:bar3D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12.5"/>
        <c:minorUnit val="6.25"/>
      </c:valAx>
      <c:serAx>
        <c:axId val="2094734554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12700" cap="flat">
            <a:noFill/>
            <a:prstDash val="solid"/>
            <a:miter lim="800000"/>
          </a:ln>
        </c:spPr>
        <c:crossAx val="2094734553"/>
        <c:crosses val="autoZero"/>
        <c:tickLblSkip val="1"/>
      </c:ser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  <a:r>
              <a:rPr b="0" i="0" strike="noStrike" sz="1000" u="none">
                <a:solidFill>
                  <a:srgbClr val="000000"/>
                </a:solidFill>
                <a:latin typeface="Calibri"/>
              </a:rPr>
              <a:t>Ряд 1</a:t>
            </a:r>
          </a:p>
        </c:rich>
      </c:tx>
      <c:layout>
        <c:manualLayout>
          <c:xMode val="edge"/>
          <c:yMode val="edge"/>
          <c:x val="0.46909"/>
          <c:y val="0"/>
          <c:w val="0.0618197"/>
          <c:h val="0.0645406"/>
        </c:manualLayout>
      </c:layout>
      <c:overlay val="1"/>
      <c:spPr>
        <a:noFill/>
        <a:effectLst/>
      </c:spPr>
    </c:title>
    <c:autoTitleDeleted val="1"/>
    <c:view3D>
      <c:rotX val="15"/>
      <c:hPercent val="27"/>
      <c:rotY val="0"/>
      <c:depthPercent val="50"/>
      <c:rAngAx val="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bar3DChart>
        <c:barDir val="col"/>
        <c:grouping val="clustered"/>
        <c:varyColors val="0"/>
        <c:ser>
          <c:idx val="0"/>
          <c:order val="0"/>
          <c:tx>
            <c:v>Ряд 1</c:v>
          </c:tx>
          <c:spPr>
            <a:solidFill>
              <a:srgbClr val="9C0000"/>
            </a:solidFill>
            <a:ln w="12700" cap="flat">
              <a:noFill/>
              <a:miter lim="400000"/>
            </a:ln>
            <a:effectLst/>
            <a:sp3d prstMaterial="matte"/>
          </c:spPr>
          <c:invertIfNegative val="0"/>
          <c:dPt>
            <c:idx val="0"/>
            <c:spPr>
              <a:solidFill>
                <a:srgbClr val="9C0000"/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1"/>
            <c:spPr>
              <a:solidFill>
                <a:srgbClr val="9C0000"/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Pt>
            <c:idx val="2"/>
            <c:spPr>
              <a:solidFill>
                <a:srgbClr val="9C0000"/>
              </a:solidFill>
              <a:ln w="12700" cap="flat">
                <a:noFill/>
                <a:miter lim="400000"/>
              </a:ln>
              <a:effectLst/>
              <a:sp3d prstMaterial="matte"/>
            </c:spPr>
          </c:dPt>
          <c:dLbls>
            <c:dLbl>
              <c:idx val="0"/>
              <c:numFmt formatCode="0.#" sourceLinked="0"/>
              <c:txPr>
                <a:bodyPr/>
                <a:lstStyle/>
                <a:p>
                  <a:pPr>
                    <a:defRPr b="1" i="1" strike="noStrike" sz="18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.#" sourceLinked="0"/>
              <c:txPr>
                <a:bodyPr/>
                <a:lstStyle/>
                <a:p>
                  <a:pPr>
                    <a:defRPr b="1" i="1" strike="noStrike" sz="18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.#" sourceLinked="0"/>
              <c:txPr>
                <a:bodyPr/>
                <a:lstStyle/>
                <a:p>
                  <a:pPr>
                    <a:defRPr b="1" i="1" strike="noStrike" sz="1800" u="none">
                      <a:solidFill>
                        <a:srgbClr val="000000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#" sourceLinked="0"/>
            <c:txPr>
              <a:bodyPr/>
              <a:lstStyle/>
              <a:p>
                <a:pPr>
                  <a:defRPr b="1" i="1" strike="noStrike" sz="1800" u="none">
                    <a:solidFill>
                      <a:srgbClr val="000000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3"/>
              <c:pt idx="0">
                <c:v>2022</c:v>
              </c:pt>
              <c:pt idx="1">
                <c:v>2023</c:v>
              </c:pt>
              <c:pt idx="2">
                <c:v>2024</c:v>
              </c:pt>
            </c:strLit>
          </c:cat>
          <c:val>
            <c:numLit>
              <c:ptCount val="3"/>
              <c:pt idx="0">
                <c:v>15.800000</c:v>
              </c:pt>
              <c:pt idx="1">
                <c:v>37.600000</c:v>
              </c:pt>
              <c:pt idx="2">
                <c:v>39.400000</c:v>
              </c:pt>
            </c:numLit>
          </c:val>
          <c:shape val="box"/>
        </c:ser>
        <c:gapWidth val="79"/>
        <c:gapDepth val="150"/>
        <c:shape val="box"/>
        <c:axId val="2094734552"/>
        <c:axId val="2094734553"/>
        <c:axId val="2094734554"/>
      </c:bar3D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6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numFmt formatCode="0.#" sourceLinked="0"/>
        <c:majorTickMark val="none"/>
        <c:minorTickMark val="none"/>
        <c:tickLblPos val="nextTo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"/>
              </a:defRPr>
            </a:pPr>
          </a:p>
        </c:txPr>
        <c:crossAx val="2094734552"/>
        <c:crosses val="autoZero"/>
        <c:crossBetween val="between"/>
        <c:majorUnit val="10"/>
        <c:minorUnit val="5"/>
      </c:valAx>
      <c:serAx>
        <c:axId val="2094734554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12700" cap="flat">
            <a:noFill/>
            <a:prstDash val="solid"/>
            <a:miter lim="800000"/>
          </a:ln>
        </c:spPr>
        <c:crossAx val="2094734553"/>
        <c:crosses val="autoZero"/>
        <c:tickLblSkip val="1"/>
      </c:ser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116993"/>
          <c:y val="0.0446687"/>
          <c:w val="0.981281"/>
          <c:h val="0.7774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средне многолетнее 2015-2024</c:v>
                </c:pt>
              </c:strCache>
            </c:strRef>
          </c:tx>
          <c:spPr>
            <a:solidFill>
              <a:srgbClr val="0070C0"/>
            </a:solidFill>
            <a:ln w="127000" cap="rnd">
              <a:solidFill>
                <a:srgbClr val="0070C0"/>
              </a:solidFill>
              <a:prstDash val="solid"/>
              <a:round/>
            </a:ln>
            <a:effectLst/>
          </c:spPr>
          <c:marker>
            <c:symbol val="circle"/>
            <c:size val="15"/>
            <c:spPr>
              <a:solidFill>
                <a:srgbClr val="0070C0"/>
              </a:solidFill>
              <a:ln w="12700" cap="flat">
                <a:noFill/>
                <a:miter lim="400000"/>
              </a:ln>
              <a:effectLst/>
            </c:spPr>
          </c:marker>
          <c:dLbls>
            <c:numFmt formatCode="0.#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70C0"/>
                    </a:solidFill>
                    <a:latin typeface="Calibri Ligh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Sheet1!$A$2:$A$13</c:f>
              <c:strCache>
                <c:ptCount val="12"/>
                <c:pt idx="0">
                  <c:v>январь </c:v>
                </c:pt>
                <c:pt idx="1">
                  <c:v>февраль </c:v>
                </c:pt>
                <c:pt idx="2">
                  <c:v>март</c:v>
                </c:pt>
                <c:pt idx="3">
                  <c:v>апрель </c:v>
                </c:pt>
                <c:pt idx="4">
                  <c:v>май 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 </c:v>
                </c:pt>
                <c:pt idx="8">
                  <c:v>сентябрь</c:v>
                </c:pt>
                <c:pt idx="9">
                  <c:v>октябрь </c:v>
                </c:pt>
                <c:pt idx="10">
                  <c:v>ноябрь </c:v>
                </c:pt>
                <c:pt idx="11">
                  <c:v>декабрь </c:v>
                </c:pt>
              </c:strCache>
            </c:strRef>
          </c:cat>
          <c:val>
            <c:numRef>
              <c:f>Sheet1!$B$2:$B$13</c:f>
              <c:numCache>
                <c:ptCount val="12"/>
                <c:pt idx="0">
                  <c:v>25.400000</c:v>
                </c:pt>
                <c:pt idx="1">
                  <c:v>22.800000</c:v>
                </c:pt>
                <c:pt idx="2">
                  <c:v>30.700000</c:v>
                </c:pt>
                <c:pt idx="3">
                  <c:v>18.500000</c:v>
                </c:pt>
                <c:pt idx="4">
                  <c:v>35.000000</c:v>
                </c:pt>
                <c:pt idx="5">
                  <c:v>23.000000</c:v>
                </c:pt>
                <c:pt idx="6">
                  <c:v>25.700000</c:v>
                </c:pt>
                <c:pt idx="7">
                  <c:v>16.000000</c:v>
                </c:pt>
                <c:pt idx="8">
                  <c:v>28.400000</c:v>
                </c:pt>
                <c:pt idx="9">
                  <c:v>41.600000</c:v>
                </c:pt>
                <c:pt idx="10">
                  <c:v>48.100000</c:v>
                </c:pt>
                <c:pt idx="11">
                  <c:v>48.400000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C00000"/>
            </a:solidFill>
            <a:ln w="1270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5"/>
            <c:spPr>
              <a:solidFill>
                <a:srgbClr val="C00000"/>
              </a:solidFill>
              <a:ln w="12700" cap="flat">
                <a:noFill/>
                <a:miter lim="400000"/>
              </a:ln>
              <a:effectLst/>
            </c:spPr>
          </c:marker>
          <c:dLbls>
            <c:numFmt formatCode="0" sourceLinked="0"/>
            <c:txPr>
              <a:bodyPr/>
              <a:lstStyle/>
              <a:p>
                <a:pPr>
                  <a:defRPr b="0" i="0" strike="noStrike" sz="2000" u="none">
                    <a:solidFill>
                      <a:srgbClr val="C00000"/>
                    </a:solidFill>
                    <a:latin typeface="Calibri Ligh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Sheet1!$A$2:$A$13</c:f>
              <c:strCache>
                <c:ptCount val="12"/>
                <c:pt idx="0">
                  <c:v>январь </c:v>
                </c:pt>
                <c:pt idx="1">
                  <c:v>февраль </c:v>
                </c:pt>
                <c:pt idx="2">
                  <c:v>март</c:v>
                </c:pt>
                <c:pt idx="3">
                  <c:v>апрель </c:v>
                </c:pt>
                <c:pt idx="4">
                  <c:v>май 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 </c:v>
                </c:pt>
                <c:pt idx="8">
                  <c:v>сентябрь</c:v>
                </c:pt>
                <c:pt idx="9">
                  <c:v>октябрь </c:v>
                </c:pt>
                <c:pt idx="10">
                  <c:v>ноябрь </c:v>
                </c:pt>
                <c:pt idx="11">
                  <c:v>декабрь </c:v>
                </c:pt>
              </c:strCache>
            </c:strRef>
          </c:cat>
          <c:val>
            <c:numRef>
              <c:f>Sheet1!$C$2:$C$13</c:f>
              <c:numCache>
                <c:ptCount val="10"/>
                <c:pt idx="0">
                  <c:v>15.000000</c:v>
                </c:pt>
                <c:pt idx="1">
                  <c:v>26.000000</c:v>
                </c:pt>
                <c:pt idx="2">
                  <c:v>14.000000</c:v>
                </c:pt>
                <c:pt idx="3">
                  <c:v>85.000000</c:v>
                </c:pt>
                <c:pt idx="4">
                  <c:v>19.000000</c:v>
                </c:pt>
                <c:pt idx="5">
                  <c:v>28.000000</c:v>
                </c:pt>
                <c:pt idx="6">
                  <c:v>17.000000</c:v>
                </c:pt>
                <c:pt idx="7">
                  <c:v>25.000000</c:v>
                </c:pt>
                <c:pt idx="8">
                  <c:v>162.000000</c:v>
                </c:pt>
                <c:pt idx="9">
                  <c:v>43.000000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888888"/>
            </a:solidFill>
            <a:prstDash val="solid"/>
            <a:miter lim="800000"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Calibri Light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numFmt formatCode="0.#" sourceLinked="0"/>
        <c:majorTickMark val="none"/>
        <c:minorTickMark val="none"/>
        <c:tickLblPos val="none"/>
        <c:spPr>
          <a:ln w="12700" cap="flat">
            <a:noFill/>
            <a:prstDash val="solid"/>
            <a:miter lim="800000"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Calibri Light"/>
              </a:defRPr>
            </a:pPr>
          </a:p>
        </c:txPr>
        <c:crossAx val="2094734552"/>
        <c:crosses val="autoZero"/>
        <c:crossBetween val="between"/>
        <c:majorUnit val="45"/>
        <c:minorUnit val="22.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256453"/>
          <c:y val="0.942831"/>
          <c:w val="0.459016"/>
          <c:h val="0.0571687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800" u="none">
              <a:solidFill>
                <a:srgbClr val="000000"/>
              </a:solidFill>
              <a:latin typeface="Calibri Light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0" name="Shape 10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2" name="Уровень текста 1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21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0" name="Уровень текста 1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39" name="Уровень текста 1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48" name="Уровень текста 1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73" name="Уровень текста 1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/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83" name="Рисунок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Уровень текста 1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Текст заголовка"/>
          <p:cNvSpPr txBox="1"/>
          <p:nvPr>
            <p:ph type="title"/>
          </p:nvPr>
        </p:nvSpPr>
        <p:spPr>
          <a:xfrm>
            <a:off x="124286" y="101430"/>
            <a:ext cx="11949344" cy="431231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93" name="Номер слайда"/>
          <p:cNvSpPr txBox="1"/>
          <p:nvPr>
            <p:ph type="sldNum" sz="quarter" idx="2"/>
          </p:nvPr>
        </p:nvSpPr>
        <p:spPr>
          <a:xfrm>
            <a:off x="11088210" y="6530331"/>
            <a:ext cx="1103790" cy="340182"/>
          </a:xfrm>
          <a:prstGeom prst="rect">
            <a:avLst/>
          </a:prstGeom>
          <a:solidFill>
            <a:srgbClr val="FFA7A7"/>
          </a:solidFill>
        </p:spPr>
        <p:txBody>
          <a:bodyPr wrap="square"/>
          <a:lstStyle>
            <a:lvl1pPr algn="ctr">
              <a:defRPr b="1" sz="2000">
                <a:solidFill>
                  <a:srgbClr val="26262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E2F0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chart" Target="../charts/chart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6.xml"/><Relationship Id="rId3" Type="http://schemas.openxmlformats.org/officeDocument/2006/relationships/chart" Target="../charts/char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8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9.xml"/><Relationship Id="rId3" Type="http://schemas.openxmlformats.org/officeDocument/2006/relationships/chart" Target="../charts/chart10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1.xml"/><Relationship Id="rId3" Type="http://schemas.openxmlformats.org/officeDocument/2006/relationships/chart" Target="../charts/chart12.xml"/><Relationship Id="rId4" Type="http://schemas.openxmlformats.org/officeDocument/2006/relationships/chart" Target="../charts/chart13.xml"/><Relationship Id="rId5" Type="http://schemas.openxmlformats.org/officeDocument/2006/relationships/image" Target="../media/image2.png"/><Relationship Id="rId6" Type="http://schemas.openxmlformats.org/officeDocument/2006/relationships/chart" Target="../charts/chart14.xml"/><Relationship Id="rId7" Type="http://schemas.openxmlformats.org/officeDocument/2006/relationships/chart" Target="../charts/chart15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chart" Target="../charts/chart16.xml"/><Relationship Id="rId3" Type="http://schemas.openxmlformats.org/officeDocument/2006/relationships/chart" Target="../charts/chart17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8.xml"/><Relationship Id="rId3" Type="http://schemas.openxmlformats.org/officeDocument/2006/relationships/chart" Target="../charts/chart19.xml"/><Relationship Id="rId4" Type="http://schemas.openxmlformats.org/officeDocument/2006/relationships/chart" Target="../charts/chart20.xml"/><Relationship Id="rId5" Type="http://schemas.openxmlformats.org/officeDocument/2006/relationships/chart" Target="../charts/chart21.xml"/><Relationship Id="rId6" Type="http://schemas.openxmlformats.org/officeDocument/2006/relationships/image" Target="../media/image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Прямоугольник 4"/>
          <p:cNvSpPr txBox="1"/>
          <p:nvPr/>
        </p:nvSpPr>
        <p:spPr>
          <a:xfrm>
            <a:off x="2613327" y="2476313"/>
            <a:ext cx="6885426" cy="992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/>
            </a:pPr>
            <a:r>
              <a:t>Региональная аграрная политика:</a:t>
            </a:r>
          </a:p>
          <a:p>
            <a:pPr>
              <a:defRPr b="1" sz="3200"/>
            </a:pPr>
            <a:r>
              <a:t>тенденции и пути совершенствования</a:t>
            </a:r>
          </a:p>
        </p:txBody>
      </p:sp>
      <p:sp>
        <p:nvSpPr>
          <p:cNvPr id="103" name="Прямоугольник 7"/>
          <p:cNvSpPr txBox="1"/>
          <p:nvPr/>
        </p:nvSpPr>
        <p:spPr>
          <a:xfrm>
            <a:off x="3939039" y="6000749"/>
            <a:ext cx="5036454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/>
            </a:lvl1pPr>
          </a:lstStyle>
          <a:p>
            <a:pPr/>
            <a:r>
              <a:t>Москва, МГУ им. Ломоносова, 27 октября 2025  г.</a:t>
            </a:r>
          </a:p>
        </p:txBody>
      </p:sp>
      <p:sp>
        <p:nvSpPr>
          <p:cNvPr id="104" name="Подзаголовок 2"/>
          <p:cNvSpPr txBox="1"/>
          <p:nvPr/>
        </p:nvSpPr>
        <p:spPr>
          <a:xfrm>
            <a:off x="3030276" y="501447"/>
            <a:ext cx="6309361" cy="1310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400"/>
              </a:spcBef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XХ</a:t>
            </a:r>
            <a:r>
              <a:t>X</a:t>
            </a:r>
            <a:r>
              <a:t> НИКОНОВСКИЕ ЧТЕНИЯ - </a:t>
            </a:r>
            <a:r>
              <a:t>2025</a:t>
            </a:r>
          </a:p>
          <a:p>
            <a:pPr algn="ctr">
              <a:spcBef>
                <a:spcPts val="400"/>
              </a:spcBef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Международная научно-практическая конференция «Аграрная экономика и политика: тренды развития и стратегия на будущее» </a:t>
            </a:r>
          </a:p>
        </p:txBody>
      </p:sp>
      <p:sp>
        <p:nvSpPr>
          <p:cNvPr id="105" name="Подзаголовок 2"/>
          <p:cNvSpPr txBox="1"/>
          <p:nvPr>
            <p:ph type="subTitle" sz="quarter" idx="1"/>
          </p:nvPr>
        </p:nvSpPr>
        <p:spPr>
          <a:xfrm>
            <a:off x="4079776" y="4365104"/>
            <a:ext cx="6400801" cy="1057673"/>
          </a:xfrm>
          <a:prstGeom prst="rect">
            <a:avLst/>
          </a:prstGeom>
        </p:spPr>
        <p:txBody>
          <a:bodyPr/>
          <a:lstStyle/>
          <a:p>
            <a:pPr algn="r">
              <a:defRPr b="1" i="1" sz="2000"/>
            </a:pPr>
            <a:r>
              <a:t>Шарипов Ш.И</a:t>
            </a:r>
            <a:r>
              <a:rPr i="0"/>
              <a:t>., Первый зам. Министра сельского хозяйства  и продовольствия Республики Дагестан, д.э.н., профессор ДГУНХ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9133" y="501447"/>
            <a:ext cx="1052972" cy="10576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91983" y="482320"/>
            <a:ext cx="1127140" cy="1118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Рисунок 10" descr="Рисунок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1173" y="501447"/>
            <a:ext cx="1096990" cy="1099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" name="Диаграмма 4"/>
          <p:cNvGraphicFramePr/>
          <p:nvPr/>
        </p:nvGraphicFramePr>
        <p:xfrm>
          <a:off x="-668066" y="378689"/>
          <a:ext cx="7675728" cy="767572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111" name="Диаграмма 7"/>
          <p:cNvGraphicFramePr/>
          <p:nvPr/>
        </p:nvGraphicFramePr>
        <p:xfrm>
          <a:off x="5506495" y="456001"/>
          <a:ext cx="7508402" cy="750840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12" name="Номер слайда 2"/>
          <p:cNvSpPr txBox="1"/>
          <p:nvPr>
            <p:ph type="sldNum" sz="quarter" idx="4294967295"/>
          </p:nvPr>
        </p:nvSpPr>
        <p:spPr>
          <a:xfrm>
            <a:off x="11433864" y="6535038"/>
            <a:ext cx="194256" cy="28079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1" sz="14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13" name="Прямоугольник 3"/>
          <p:cNvSpPr/>
          <p:nvPr/>
        </p:nvSpPr>
        <p:spPr>
          <a:xfrm>
            <a:off x="1480457" y="103703"/>
            <a:ext cx="9762309" cy="64498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000"/>
            </a:pPr>
            <a:r>
              <a:t>Рис.1-Структура сельскохозяйственных угодий по видам </a:t>
            </a:r>
          </a:p>
          <a:p>
            <a:pPr algn="ctr">
              <a:defRPr b="1" sz="2000"/>
            </a:pPr>
            <a:r>
              <a:t>(в % от общей площади сельхозугодий)</a:t>
            </a:r>
          </a:p>
        </p:txBody>
      </p:sp>
      <p:grpSp>
        <p:nvGrpSpPr>
          <p:cNvPr id="116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115" name="2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" name="Таблица 3"/>
          <p:cNvGraphicFramePr/>
          <p:nvPr/>
        </p:nvGraphicFramePr>
        <p:xfrm>
          <a:off x="552450" y="1171578"/>
          <a:ext cx="11229976" cy="3232201"/>
        </p:xfrm>
        <a:graphic xmlns:a="http://schemas.openxmlformats.org/drawingml/2006/main">
          <a:graphicData uri="http://schemas.openxmlformats.org/drawingml/2006/table">
            <a:tbl>
              <a:tblPr firstCol="1" firstRow="0" lastCol="0" lastRow="0" bandCol="0" bandRow="1" rtl="0">
                <a:tableStyleId>{4C3C2611-4C71-4FC5-86AE-919BDF0F9419}</a:tableStyleId>
              </a:tblPr>
              <a:tblGrid>
                <a:gridCol w="4229100"/>
                <a:gridCol w="2028133"/>
                <a:gridCol w="1764338"/>
                <a:gridCol w="1604768"/>
                <a:gridCol w="1603637"/>
              </a:tblGrid>
              <a:tr h="34817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Наименование показателя</a:t>
                      </a:r>
                    </a:p>
                  </a:txBody>
                  <a:tcPr marL="0" marR="0" marT="0" marB="0" anchor="t" anchorCtr="0" horzOverflow="overflow">
                    <a:lnB w="38100">
                      <a:solidFill>
                        <a:srgbClr val="FFFFFF"/>
                      </a:solidFill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Доля РД в %:</a:t>
                      </a:r>
                    </a:p>
                  </a:txBody>
                  <a:tcPr marL="0" marR="0" marT="0" marB="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Место РД в :</a:t>
                      </a:r>
                    </a:p>
                  </a:txBody>
                  <a:tcPr marL="0" marR="0" marT="0" marB="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cPr/>
                </a:tc>
              </a:tr>
              <a:tr h="348175"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от РФ</a:t>
                      </a:r>
                    </a:p>
                  </a:txBody>
                  <a:tcPr marL="0" marR="0" marT="0" marB="0" anchor="t" anchorCtr="0" horzOverflow="overflow">
                    <a:lnL w="38100">
                      <a:solidFill>
                        <a:srgbClr val="FFFFFF"/>
                      </a:solidFill>
                    </a:lnL>
                    <a:lnT w="38100">
                      <a:solidFill>
                        <a:srgbClr val="FFFFF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СКФО</a:t>
                      </a:r>
                    </a:p>
                  </a:txBody>
                  <a:tcPr marL="0" marR="0" marT="0" marB="0" anchor="t" anchorCtr="0" horzOverflow="overflow">
                    <a:lnT w="38100">
                      <a:solidFill>
                        <a:srgbClr val="FFFFF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РФ</a:t>
                      </a:r>
                    </a:p>
                  </a:txBody>
                  <a:tcPr marL="0" marR="0" marT="0" marB="0" anchor="t" anchorCtr="0" horzOverflow="overflow">
                    <a:lnT w="38100">
                      <a:solidFill>
                        <a:srgbClr val="FFFFF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СКФО</a:t>
                      </a:r>
                    </a:p>
                  </a:txBody>
                  <a:tcPr marL="0" marR="0" marT="0" marB="0" anchor="t" anchorCtr="0" horzOverflow="overflow">
                    <a:lnT w="38100">
                      <a:solidFill>
                        <a:srgbClr val="FFFFFF"/>
                      </a:solidFill>
                    </a:lnT>
                  </a:tcPr>
                </a:tc>
              </a:tr>
              <a:tr h="2466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Поголовье МРС</a:t>
                      </a:r>
                    </a:p>
                  </a:txBody>
                  <a:tcPr marL="0" marR="0" marT="0" marB="0" anchor="t" anchorCtr="0" horzOverflow="overflow">
                    <a:lnT w="38100">
                      <a:solidFill>
                        <a:srgbClr val="FFFFFF"/>
                      </a:solidFill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25,4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58,8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</a:tr>
              <a:tr h="3481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Поголовье КРС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5,5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45,2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/>
                </a:tc>
              </a:tr>
              <a:tr h="2837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Поголовье коров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6,5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45,6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Площадь садов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7,0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37,6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2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/>
                </a:tc>
              </a:tr>
              <a:tr h="2857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Площадь виноградников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25,7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67,4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2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Производство баранины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18,9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48,8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/>
                </a:tc>
              </a:tr>
              <a:tr h="2762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Производство овощей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10,6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56,8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2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</a:tr>
              <a:tr h="2423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Производство плодов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6,5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17,4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3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2</a:t>
                      </a:r>
                    </a:p>
                  </a:txBody>
                  <a:tcPr marL="0" marR="0" marT="0" marB="0" anchor="t" anchorCtr="0" horzOverflow="overflow"/>
                </a:tc>
              </a:tr>
              <a:tr h="3481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Производство винограда</a:t>
                      </a:r>
                    </a:p>
                  </a:txBody>
                  <a:tcPr marL="0" marR="0" marT="0" marB="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33,3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74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2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 sz="1800"/>
                      </a:pPr>
                      <a:r>
                        <a:rPr sz="3000">
                          <a:latin typeface="Times Roman"/>
                          <a:ea typeface="Times Roman"/>
                          <a:cs typeface="Times Roman"/>
                          <a:sym typeface="Times Roman"/>
                        </a:rPr>
                        <a:t>1</a:t>
                      </a:r>
                    </a:p>
                  </a:txBody>
                  <a:tcPr marL="0" marR="0" marT="0" marB="0" anchor="t" anchorCtr="0" horzOverflow="overflow">
                    <a:solidFill>
                      <a:srgbClr val="E9EFF7"/>
                    </a:solidFill>
                  </a:tcPr>
                </a:tc>
              </a:tr>
            </a:tbl>
          </a:graphicData>
        </a:graphic>
      </p:graphicFrame>
      <p:sp>
        <p:nvSpPr>
          <p:cNvPr id="119" name="Прямоугольник 4"/>
          <p:cNvSpPr/>
          <p:nvPr/>
        </p:nvSpPr>
        <p:spPr>
          <a:xfrm>
            <a:off x="1201783" y="305170"/>
            <a:ext cx="9913892" cy="78739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07000"/>
              </a:lnSpc>
              <a:spcBef>
                <a:spcPts val="800"/>
              </a:spcBef>
              <a:defRPr b="1"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Рис. 2 - Роль и место АПК Республики Дагестана в России и СКФО, 2024 г.</a:t>
            </a:r>
          </a:p>
        </p:txBody>
      </p:sp>
      <p:grpSp>
        <p:nvGrpSpPr>
          <p:cNvPr id="122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120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121" name="3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4" name="Диаграмма 6"/>
          <p:cNvGraphicFramePr/>
          <p:nvPr/>
        </p:nvGraphicFramePr>
        <p:xfrm>
          <a:off x="685065" y="1068019"/>
          <a:ext cx="11451960" cy="475935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5" name="Прямая соединительная линия 2"/>
          <p:cNvSpPr/>
          <p:nvPr/>
        </p:nvSpPr>
        <p:spPr>
          <a:xfrm flipH="1">
            <a:off x="5373801" y="3481389"/>
            <a:ext cx="9422" cy="1664206"/>
          </a:xfrm>
          <a:prstGeom prst="line">
            <a:avLst/>
          </a:prstGeom>
          <a:ln w="6350">
            <a:solidFill>
              <a:srgbClr val="00000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126" name="Прямая соединительная линия 4"/>
          <p:cNvSpPr/>
          <p:nvPr/>
        </p:nvSpPr>
        <p:spPr>
          <a:xfrm flipH="1">
            <a:off x="10450896" y="3481389"/>
            <a:ext cx="18731" cy="1636771"/>
          </a:xfrm>
          <a:prstGeom prst="line">
            <a:avLst/>
          </a:prstGeom>
          <a:ln w="635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/>
          </a:p>
        </p:txBody>
      </p:sp>
      <p:grpSp>
        <p:nvGrpSpPr>
          <p:cNvPr id="129" name="Скругленный прямоугольник 7"/>
          <p:cNvGrpSpPr/>
          <p:nvPr/>
        </p:nvGrpSpPr>
        <p:grpSpPr>
          <a:xfrm>
            <a:off x="3747918" y="1823667"/>
            <a:ext cx="1247991" cy="1386669"/>
            <a:chOff x="0" y="0"/>
            <a:chExt cx="1247989" cy="1386668"/>
          </a:xfrm>
        </p:grpSpPr>
        <p:sp>
          <p:nvSpPr>
            <p:cNvPr id="127" name="Сквиркл"/>
            <p:cNvSpPr/>
            <p:nvPr/>
          </p:nvSpPr>
          <p:spPr>
            <a:xfrm>
              <a:off x="0" y="0"/>
              <a:ext cx="1247990" cy="1386669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28" name="По РД выход на уровень 1990 г."/>
            <p:cNvSpPr txBox="1"/>
            <p:nvPr/>
          </p:nvSpPr>
          <p:spPr>
            <a:xfrm>
              <a:off x="112991" y="67272"/>
              <a:ext cx="1022007" cy="1209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По РД выход на уровень 1990 г.</a:t>
              </a:r>
            </a:p>
          </p:txBody>
        </p:sp>
      </p:grpSp>
      <p:sp>
        <p:nvSpPr>
          <p:cNvPr id="130" name="Прямоугольник 1"/>
          <p:cNvSpPr/>
          <p:nvPr/>
        </p:nvSpPr>
        <p:spPr>
          <a:xfrm>
            <a:off x="1243585" y="104816"/>
            <a:ext cx="10583655" cy="66485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Рис.3 - Индекс производства продукции сельского хозяйства России и Дагестана, </a:t>
            </a:r>
          </a:p>
          <a:p>
            <a:pPr algn="ctr">
              <a:defRPr b="1"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</a:t>
            </a:r>
            <a:r>
              <a:t>1990 год =100%)</a:t>
            </a:r>
          </a:p>
        </p:txBody>
      </p:sp>
      <p:grpSp>
        <p:nvGrpSpPr>
          <p:cNvPr id="133" name="Скругленный прямоугольник 3"/>
          <p:cNvGrpSpPr/>
          <p:nvPr/>
        </p:nvGrpSpPr>
        <p:grpSpPr>
          <a:xfrm>
            <a:off x="9977626" y="4297679"/>
            <a:ext cx="1512008" cy="780060"/>
            <a:chOff x="0" y="0"/>
            <a:chExt cx="1512007" cy="780058"/>
          </a:xfrm>
        </p:grpSpPr>
        <p:sp>
          <p:nvSpPr>
            <p:cNvPr id="131" name="Сквиркл"/>
            <p:cNvSpPr/>
            <p:nvPr/>
          </p:nvSpPr>
          <p:spPr>
            <a:xfrm>
              <a:off x="0" y="0"/>
              <a:ext cx="1512008" cy="73152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400"/>
              </a:pPr>
            </a:p>
          </p:txBody>
        </p:sp>
        <p:sp>
          <p:nvSpPr>
            <p:cNvPr id="132" name="По России выход на уровень 1990 г."/>
            <p:cNvSpPr txBox="1"/>
            <p:nvPr/>
          </p:nvSpPr>
          <p:spPr>
            <a:xfrm>
              <a:off x="87779" y="42059"/>
              <a:ext cx="1336449" cy="738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/>
              </a:lvl1pPr>
            </a:lstStyle>
            <a:p>
              <a:pPr/>
              <a:r>
                <a:t>По России выход на уровень 1990 г.</a:t>
              </a:r>
            </a:p>
          </p:txBody>
        </p:sp>
      </p:grpSp>
      <p:sp>
        <p:nvSpPr>
          <p:cNvPr id="134" name="Номер слайда 2"/>
          <p:cNvSpPr txBox="1"/>
          <p:nvPr>
            <p:ph type="sldNum" sz="quarter" idx="4294967295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7" name="Номер слайда 1"/>
          <p:cNvGrpSpPr/>
          <p:nvPr/>
        </p:nvGrpSpPr>
        <p:grpSpPr>
          <a:xfrm>
            <a:off x="10993481" y="6293184"/>
            <a:ext cx="748938" cy="444759"/>
            <a:chOff x="0" y="0"/>
            <a:chExt cx="748936" cy="444757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136" name="4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Box 1"/>
          <p:cNvSpPr txBox="1"/>
          <p:nvPr/>
        </p:nvSpPr>
        <p:spPr>
          <a:xfrm>
            <a:off x="472190" y="102472"/>
            <a:ext cx="11308978" cy="64823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/>
            </a:pPr>
            <a:r>
              <a:t>Рис.4- Рейтинг субъектов России по индексу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производства продукции сельского хозяйства</a:t>
            </a:r>
            <a:r>
              <a:t>,        </a:t>
            </a:r>
          </a:p>
          <a:p>
            <a:pPr algn="ctr">
              <a:defRPr b="1"/>
            </a:pPr>
            <a:r>
              <a:t> (хозяйства  всех категорий, 2014 год = 100%)</a:t>
            </a:r>
          </a:p>
        </p:txBody>
      </p:sp>
      <p:sp>
        <p:nvSpPr>
          <p:cNvPr id="140" name="TextBox 5"/>
          <p:cNvSpPr txBox="1"/>
          <p:nvPr/>
        </p:nvSpPr>
        <p:spPr>
          <a:xfrm>
            <a:off x="287713" y="1051120"/>
            <a:ext cx="5700061" cy="340182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/>
            </a:lvl1pPr>
          </a:lstStyle>
          <a:p>
            <a:pPr/>
            <a:r>
              <a:t>Регионы с индексом производстве свыше 150%</a:t>
            </a:r>
          </a:p>
        </p:txBody>
      </p:sp>
      <p:sp>
        <p:nvSpPr>
          <p:cNvPr id="141" name="TextBox 6"/>
          <p:cNvSpPr txBox="1"/>
          <p:nvPr/>
        </p:nvSpPr>
        <p:spPr>
          <a:xfrm>
            <a:off x="6491940" y="984243"/>
            <a:ext cx="5700060" cy="340182"/>
          </a:xfrm>
          <a:prstGeom prst="rect">
            <a:avLst/>
          </a:prstGeom>
          <a:solidFill>
            <a:srgbClr val="F4B18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/>
            </a:lvl1pPr>
          </a:lstStyle>
          <a:p>
            <a:pPr/>
            <a:r>
              <a:t>Регионы, допустившие снижение </a:t>
            </a:r>
          </a:p>
        </p:txBody>
      </p:sp>
      <p:graphicFrame>
        <p:nvGraphicFramePr>
          <p:cNvPr id="142" name="Диаграмма 7"/>
          <p:cNvGraphicFramePr/>
          <p:nvPr/>
        </p:nvGraphicFramePr>
        <p:xfrm>
          <a:off x="-852195" y="1638100"/>
          <a:ext cx="6491068" cy="496609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143" name="Диаграмма 11"/>
          <p:cNvGraphicFramePr/>
          <p:nvPr/>
        </p:nvGraphicFramePr>
        <p:xfrm>
          <a:off x="5570835" y="1635009"/>
          <a:ext cx="6040801" cy="497227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44" name="TextBox 12"/>
          <p:cNvSpPr txBox="1"/>
          <p:nvPr/>
        </p:nvSpPr>
        <p:spPr>
          <a:xfrm>
            <a:off x="3137743" y="2999339"/>
            <a:ext cx="1652918" cy="917289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Россия 124,7%</a:t>
            </a:r>
          </a:p>
          <a:p>
            <a:pPr algn="ctr"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Дагестан 130,7%</a:t>
            </a:r>
          </a:p>
        </p:txBody>
      </p:sp>
      <p:sp>
        <p:nvSpPr>
          <p:cNvPr id="145" name="Номер слайда 2"/>
          <p:cNvSpPr txBox="1"/>
          <p:nvPr>
            <p:ph type="sldNum" sz="quarter" idx="4294967295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8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146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147" name="5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Box 1"/>
          <p:cNvSpPr txBox="1"/>
          <p:nvPr/>
        </p:nvSpPr>
        <p:spPr>
          <a:xfrm>
            <a:off x="472190" y="102472"/>
            <a:ext cx="11308978" cy="625188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/>
            </a:lvl1pPr>
          </a:lstStyle>
          <a:p>
            <a:pPr/>
            <a:r>
              <a:t>Рис.6- Рейтинг субъектов России  по доле хозяйств населения  в структуре продукции сельского хозяйства,         (в % от хозяйств всех категорий)</a:t>
            </a:r>
          </a:p>
        </p:txBody>
      </p:sp>
      <p:sp>
        <p:nvSpPr>
          <p:cNvPr id="151" name="TextBox 5"/>
          <p:cNvSpPr txBox="1"/>
          <p:nvPr/>
        </p:nvSpPr>
        <p:spPr>
          <a:xfrm>
            <a:off x="7846952" y="948857"/>
            <a:ext cx="3209288" cy="34018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/>
            </a:lvl1pPr>
          </a:lstStyle>
          <a:p>
            <a:pPr/>
            <a:r>
              <a:t>2014 год</a:t>
            </a:r>
          </a:p>
        </p:txBody>
      </p:sp>
      <p:sp>
        <p:nvSpPr>
          <p:cNvPr id="152" name="TextBox 6"/>
          <p:cNvSpPr txBox="1"/>
          <p:nvPr/>
        </p:nvSpPr>
        <p:spPr>
          <a:xfrm>
            <a:off x="859382" y="948857"/>
            <a:ext cx="4291674" cy="340183"/>
          </a:xfrm>
          <a:prstGeom prst="rect">
            <a:avLst/>
          </a:prstGeom>
          <a:solidFill>
            <a:srgbClr val="F4B18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/>
            </a:lvl1pPr>
          </a:lstStyle>
          <a:p>
            <a:pPr/>
            <a:r>
              <a:t>2024 год</a:t>
            </a:r>
          </a:p>
        </p:txBody>
      </p:sp>
      <p:graphicFrame>
        <p:nvGraphicFramePr>
          <p:cNvPr id="153" name="Диаграмма 7"/>
          <p:cNvGraphicFramePr/>
          <p:nvPr/>
        </p:nvGraphicFramePr>
        <p:xfrm>
          <a:off x="5772577" y="1461747"/>
          <a:ext cx="6050966" cy="503598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154" name="Диаграмма 11"/>
          <p:cNvGraphicFramePr/>
          <p:nvPr/>
        </p:nvGraphicFramePr>
        <p:xfrm>
          <a:off x="-422338" y="1317612"/>
          <a:ext cx="6404938" cy="527991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55" name="TextBox 12"/>
          <p:cNvSpPr txBox="1"/>
          <p:nvPr/>
        </p:nvSpPr>
        <p:spPr>
          <a:xfrm>
            <a:off x="8610599" y="1447827"/>
            <a:ext cx="2148083" cy="917288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31 регион имели долю ЛПХ свыше 50%</a:t>
            </a:r>
          </a:p>
        </p:txBody>
      </p:sp>
      <p:sp>
        <p:nvSpPr>
          <p:cNvPr id="156" name="Номер слайда 2"/>
          <p:cNvSpPr txBox="1"/>
          <p:nvPr>
            <p:ph type="sldNum" sz="quarter" idx="4294967295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7" name="TextBox 8"/>
          <p:cNvSpPr txBox="1"/>
          <p:nvPr/>
        </p:nvSpPr>
        <p:spPr>
          <a:xfrm>
            <a:off x="4798150" y="5328403"/>
            <a:ext cx="2148082" cy="917288"/>
          </a:xfrm>
          <a:prstGeom prst="rect">
            <a:avLst/>
          </a:prstGeom>
          <a:solidFill>
            <a:srgbClr val="FFFF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9  регион имели долю ЛПХ свыше 50%</a:t>
            </a:r>
          </a:p>
        </p:txBody>
      </p:sp>
      <p:grpSp>
        <p:nvGrpSpPr>
          <p:cNvPr id="160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158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159" name="7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Box 1"/>
          <p:cNvSpPr txBox="1"/>
          <p:nvPr/>
        </p:nvSpPr>
        <p:spPr>
          <a:xfrm>
            <a:off x="603518" y="302895"/>
            <a:ext cx="11153776" cy="444758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/>
            </a:lvl1pPr>
          </a:lstStyle>
          <a:p>
            <a:pPr/>
            <a:r>
              <a:t>Рис.5 - Удельный вес сельского хозяйства в структуре ВРП, %</a:t>
            </a:r>
          </a:p>
        </p:txBody>
      </p:sp>
      <p:graphicFrame>
        <p:nvGraphicFramePr>
          <p:cNvPr id="163" name="Диаграмма 4"/>
          <p:cNvGraphicFramePr/>
          <p:nvPr/>
        </p:nvGraphicFramePr>
        <p:xfrm>
          <a:off x="488372" y="1221708"/>
          <a:ext cx="11147468" cy="538612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64" name="TextBox 5"/>
          <p:cNvSpPr txBox="1"/>
          <p:nvPr/>
        </p:nvSpPr>
        <p:spPr>
          <a:xfrm>
            <a:off x="9472727" y="3981449"/>
            <a:ext cx="1819276" cy="1052871"/>
          </a:xfrm>
          <a:prstGeom prst="rect">
            <a:avLst/>
          </a:prstGeom>
          <a:solidFill>
            <a:srgbClr val="FFF2C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/>
            <a:r>
              <a:t>По РФ</a:t>
            </a:r>
          </a:p>
          <a:p>
            <a:pPr/>
            <a:r>
              <a:t>в 2016 г. – </a:t>
            </a:r>
            <a:r>
              <a:rPr b="1" sz="2400"/>
              <a:t>4,6</a:t>
            </a:r>
            <a:r>
              <a:t>%</a:t>
            </a:r>
          </a:p>
          <a:p>
            <a:pPr/>
            <a:r>
              <a:t>в 2023 г. – </a:t>
            </a:r>
            <a:r>
              <a:rPr b="1" sz="2400"/>
              <a:t>3,7</a:t>
            </a:r>
            <a:r>
              <a:t>%</a:t>
            </a:r>
          </a:p>
        </p:txBody>
      </p:sp>
      <p:grpSp>
        <p:nvGrpSpPr>
          <p:cNvPr id="167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165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166" name="6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" name="Диаграмма 1"/>
          <p:cNvGraphicFramePr/>
          <p:nvPr/>
        </p:nvGraphicFramePr>
        <p:xfrm>
          <a:off x="-284199" y="1313128"/>
          <a:ext cx="6929197" cy="531443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70" name="TextBox 6"/>
          <p:cNvSpPr txBox="1"/>
          <p:nvPr/>
        </p:nvSpPr>
        <p:spPr>
          <a:xfrm>
            <a:off x="4542188" y="3300721"/>
            <a:ext cx="1908309" cy="62930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/>
            </a:pPr>
            <a:r>
              <a:t>Доля </a:t>
            </a:r>
            <a:r>
              <a:rPr b="1" i="1"/>
              <a:t>Дагестана</a:t>
            </a:r>
            <a:endParaRPr b="1" i="1"/>
          </a:p>
          <a:p>
            <a:pPr>
              <a:defRPr sz="1200"/>
            </a:pPr>
            <a:r>
              <a:t>           от </a:t>
            </a:r>
            <a:r>
              <a:rPr b="1" i="1"/>
              <a:t>РФ</a:t>
            </a:r>
            <a:r>
              <a:t> – 25,4%</a:t>
            </a:r>
          </a:p>
          <a:p>
            <a:pPr>
              <a:defRPr sz="1200"/>
            </a:pPr>
            <a:r>
              <a:t>          от </a:t>
            </a:r>
            <a:r>
              <a:rPr b="1" i="1"/>
              <a:t>СКФО</a:t>
            </a:r>
            <a:r>
              <a:t> – 58,8%</a:t>
            </a:r>
          </a:p>
        </p:txBody>
      </p:sp>
      <p:graphicFrame>
        <p:nvGraphicFramePr>
          <p:cNvPr id="171" name="Диаграмма 2"/>
          <p:cNvGraphicFramePr/>
          <p:nvPr/>
        </p:nvGraphicFramePr>
        <p:xfrm>
          <a:off x="5902474" y="1313127"/>
          <a:ext cx="5917049" cy="531443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72" name="Прямоугольник 3"/>
          <p:cNvSpPr/>
          <p:nvPr/>
        </p:nvSpPr>
        <p:spPr>
          <a:xfrm>
            <a:off x="903250" y="331062"/>
            <a:ext cx="10725534" cy="625188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/>
            </a:lvl1pPr>
          </a:lstStyle>
          <a:p>
            <a:pPr/>
            <a:r>
              <a:t>Рис.10- Рейтинг регионов России по численности поголовья овец и коз, тыс. голов (хозяйства всех категорий)</a:t>
            </a:r>
          </a:p>
        </p:txBody>
      </p:sp>
      <p:sp>
        <p:nvSpPr>
          <p:cNvPr id="173" name="TextBox 4"/>
          <p:cNvSpPr txBox="1"/>
          <p:nvPr/>
        </p:nvSpPr>
        <p:spPr>
          <a:xfrm>
            <a:off x="2246242" y="910388"/>
            <a:ext cx="2295941" cy="340182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/>
            </a:lvl1pPr>
          </a:lstStyle>
          <a:p>
            <a:pPr/>
            <a:r>
              <a:t>2024 год</a:t>
            </a:r>
          </a:p>
        </p:txBody>
      </p:sp>
      <p:sp>
        <p:nvSpPr>
          <p:cNvPr id="174" name="TextBox 5"/>
          <p:cNvSpPr txBox="1"/>
          <p:nvPr/>
        </p:nvSpPr>
        <p:spPr>
          <a:xfrm>
            <a:off x="8660294" y="910388"/>
            <a:ext cx="2295941" cy="340182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000"/>
            </a:lvl1pPr>
          </a:lstStyle>
          <a:p>
            <a:pPr/>
            <a:r>
              <a:t>1990 год</a:t>
            </a:r>
          </a:p>
        </p:txBody>
      </p:sp>
      <p:sp>
        <p:nvSpPr>
          <p:cNvPr id="175" name="TextBox 6"/>
          <p:cNvSpPr txBox="1"/>
          <p:nvPr/>
        </p:nvSpPr>
        <p:spPr>
          <a:xfrm>
            <a:off x="10956235" y="3115773"/>
            <a:ext cx="1056865" cy="182459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/>
            </a:pPr>
            <a:r>
              <a:t>Доля </a:t>
            </a:r>
            <a:r>
              <a:rPr b="1" i="1"/>
              <a:t>Дагестана</a:t>
            </a:r>
            <a:endParaRPr sz="1100"/>
          </a:p>
          <a:p>
            <a:pPr>
              <a:defRPr sz="1600"/>
            </a:pPr>
            <a:r>
              <a:t>           </a:t>
            </a:r>
            <a:endParaRPr sz="1100"/>
          </a:p>
          <a:p>
            <a:pPr>
              <a:defRPr sz="1600"/>
            </a:pPr>
            <a:r>
              <a:t>от </a:t>
            </a:r>
            <a:r>
              <a:rPr b="1" i="1"/>
              <a:t>РФ</a:t>
            </a:r>
            <a:r>
              <a:t> –5,8%</a:t>
            </a:r>
            <a:endParaRPr sz="1100"/>
          </a:p>
          <a:p>
            <a:pPr>
              <a:defRPr sz="1600"/>
            </a:pPr>
            <a:r>
              <a:t>          </a:t>
            </a:r>
          </a:p>
        </p:txBody>
      </p:sp>
      <p:grpSp>
        <p:nvGrpSpPr>
          <p:cNvPr id="178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176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177" name="11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Номер слайда 1"/>
          <p:cNvSpPr txBox="1"/>
          <p:nvPr>
            <p:ph type="sldNum" sz="quarter" idx="4294967295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1" name="Прямоугольник 2"/>
          <p:cNvSpPr/>
          <p:nvPr/>
        </p:nvSpPr>
        <p:spPr>
          <a:xfrm>
            <a:off x="1664393" y="431338"/>
            <a:ext cx="10116275" cy="486208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Рис.11- Развитие садоводства в Республике Дагестан</a:t>
            </a:r>
          </a:p>
        </p:txBody>
      </p:sp>
      <p:graphicFrame>
        <p:nvGraphicFramePr>
          <p:cNvPr id="182" name="Диаграмма 3"/>
          <p:cNvGraphicFramePr/>
          <p:nvPr/>
        </p:nvGraphicFramePr>
        <p:xfrm>
          <a:off x="414657" y="4126249"/>
          <a:ext cx="3756802" cy="228823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183" name="Диаграмма 4"/>
          <p:cNvGraphicFramePr/>
          <p:nvPr/>
        </p:nvGraphicFramePr>
        <p:xfrm>
          <a:off x="4591838" y="4530093"/>
          <a:ext cx="3256737" cy="178249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84" name="TextBox 1"/>
          <p:cNvSpPr txBox="1"/>
          <p:nvPr/>
        </p:nvSpPr>
        <p:spPr>
          <a:xfrm>
            <a:off x="4645767" y="4264528"/>
            <a:ext cx="3275880" cy="506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5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Производство посадочного материала, тыс. ед</a:t>
            </a:r>
          </a:p>
        </p:txBody>
      </p:sp>
      <p:graphicFrame>
        <p:nvGraphicFramePr>
          <p:cNvPr id="185" name="Диаграмма 5"/>
          <p:cNvGraphicFramePr/>
          <p:nvPr/>
        </p:nvGraphicFramePr>
        <p:xfrm>
          <a:off x="8110629" y="1938532"/>
          <a:ext cx="3930968" cy="1572431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86" name="TextBox 1"/>
          <p:cNvSpPr txBox="1"/>
          <p:nvPr/>
        </p:nvSpPr>
        <p:spPr>
          <a:xfrm>
            <a:off x="8153762" y="1405986"/>
            <a:ext cx="3868561" cy="466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algn="ctr"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Валовый сбор плодов и ягод, тыс. тонн</a:t>
            </a:r>
          </a:p>
        </p:txBody>
      </p:sp>
      <p:grpSp>
        <p:nvGrpSpPr>
          <p:cNvPr id="189" name="Скругленный прямоугольник 10"/>
          <p:cNvGrpSpPr/>
          <p:nvPr/>
        </p:nvGrpSpPr>
        <p:grpSpPr>
          <a:xfrm>
            <a:off x="4600047" y="3101106"/>
            <a:ext cx="3367320" cy="1046321"/>
            <a:chOff x="0" y="0"/>
            <a:chExt cx="3367318" cy="1046319"/>
          </a:xfrm>
        </p:grpSpPr>
        <p:sp>
          <p:nvSpPr>
            <p:cNvPr id="187" name="Сквиркл"/>
            <p:cNvSpPr/>
            <p:nvPr/>
          </p:nvSpPr>
          <p:spPr>
            <a:xfrm>
              <a:off x="0" y="0"/>
              <a:ext cx="3367319" cy="1046320"/>
            </a:xfrm>
            <a:prstGeom prst="roundRect">
              <a:avLst>
                <a:gd name="adj" fmla="val 16667"/>
              </a:avLst>
            </a:prstGeom>
            <a:solidFill>
              <a:srgbClr val="D6DCE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50800" dist="38100" dir="81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 defTabSz="800100">
                <a:defRPr b="1"/>
              </a:pPr>
            </a:p>
          </p:txBody>
        </p:sp>
        <p:sp>
          <p:nvSpPr>
            <p:cNvPr id="188" name="Самые большие в России сады:…"/>
            <p:cNvSpPr txBox="1"/>
            <p:nvPr/>
          </p:nvSpPr>
          <p:spPr>
            <a:xfrm>
              <a:off x="96797" y="51076"/>
              <a:ext cx="3173725" cy="9172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defTabSz="800100"/>
              <a:r>
                <a:t>Самые большие в России сады:</a:t>
              </a:r>
              <a:endParaRPr>
                <a:solidFill>
                  <a:srgbClr val="FFFFFF"/>
                </a:solidFill>
              </a:endParaRPr>
            </a:p>
            <a:p>
              <a:pPr algn="ctr" defTabSz="800100"/>
              <a:r>
                <a:t>фундуковый – </a:t>
              </a:r>
              <a:r>
                <a:rPr b="1"/>
                <a:t>3186 га </a:t>
              </a:r>
              <a:endParaRPr>
                <a:solidFill>
                  <a:srgbClr val="FFFFFF"/>
                </a:solidFill>
              </a:endParaRPr>
            </a:p>
            <a:p>
              <a:pPr algn="ctr" defTabSz="800100"/>
              <a:r>
                <a:t>грушевый </a:t>
              </a:r>
              <a:r>
                <a:rPr b="1"/>
                <a:t>– 225,6 га</a:t>
              </a:r>
            </a:p>
          </p:txBody>
        </p:sp>
      </p:grpSp>
      <p:pic>
        <p:nvPicPr>
          <p:cNvPr id="190" name="Рисунок 12" descr="Рисунок 12"/>
          <p:cNvPicPr>
            <a:picLocks noChangeAspect="1"/>
          </p:cNvPicPr>
          <p:nvPr/>
        </p:nvPicPr>
        <p:blipFill>
          <a:blip r:embed="rId5">
            <a:extLst/>
          </a:blip>
          <a:srcRect l="0" t="6942" r="0" b="0"/>
          <a:stretch>
            <a:fillRect/>
          </a:stretch>
        </p:blipFill>
        <p:spPr>
          <a:xfrm>
            <a:off x="4878141" y="1286589"/>
            <a:ext cx="2811136" cy="171658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0" dir="0">
              <a:srgbClr val="000000">
                <a:alpha val="40000"/>
              </a:srgbClr>
            </a:outerShdw>
          </a:effectLst>
        </p:spPr>
      </p:pic>
      <p:graphicFrame>
        <p:nvGraphicFramePr>
          <p:cNvPr id="191" name="Диаграмма 13"/>
          <p:cNvGraphicFramePr/>
          <p:nvPr/>
        </p:nvGraphicFramePr>
        <p:xfrm>
          <a:off x="389257" y="1072607"/>
          <a:ext cx="3807602" cy="257025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6"/>
          </a:graphicData>
        </a:graphic>
      </p:graphicFrame>
      <p:graphicFrame>
        <p:nvGraphicFramePr>
          <p:cNvPr id="192" name="Диаграмма 8"/>
          <p:cNvGraphicFramePr/>
          <p:nvPr/>
        </p:nvGraphicFramePr>
        <p:xfrm>
          <a:off x="8120740" y="4776752"/>
          <a:ext cx="3923443" cy="154191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193" name="TextBox 1"/>
          <p:cNvSpPr txBox="1"/>
          <p:nvPr/>
        </p:nvSpPr>
        <p:spPr>
          <a:xfrm>
            <a:off x="8153761" y="4115322"/>
            <a:ext cx="3868561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Валовый сбор плодов и ягод</a:t>
            </a:r>
            <a:endParaRPr sz="2000"/>
          </a:p>
          <a:p>
            <a:pPr algn="ctr"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 в товарном секторе, тыс. тонн</a:t>
            </a:r>
          </a:p>
        </p:txBody>
      </p:sp>
      <p:grpSp>
        <p:nvGrpSpPr>
          <p:cNvPr id="196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194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195" name="12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Заголовок 2"/>
          <p:cNvSpPr txBox="1"/>
          <p:nvPr>
            <p:ph type="title"/>
          </p:nvPr>
        </p:nvSpPr>
        <p:spPr>
          <a:xfrm>
            <a:off x="124286" y="289448"/>
            <a:ext cx="11949345" cy="482256"/>
          </a:xfrm>
          <a:prstGeom prst="rect">
            <a:avLst/>
          </a:prstGeom>
          <a:solidFill>
            <a:schemeClr val="accent4"/>
          </a:solidFill>
        </p:spPr>
        <p:txBody>
          <a:bodyPr/>
          <a:lstStyle/>
          <a:p>
            <a:pPr defTabSz="365760">
              <a:defRPr sz="800"/>
            </a:pPr>
            <a:br/>
            <a:br/>
            <a:br/>
            <a:br/>
            <a:br/>
            <a:br/>
            <a:br/>
            <a:br/>
            <a:r>
              <a:t>Рис.12- Рейтинг регионов России по площади и валовому сбору косточковых в 2024 г., (все категории хозяйств)</a:t>
            </a:r>
          </a:p>
        </p:txBody>
      </p:sp>
      <p:graphicFrame>
        <p:nvGraphicFramePr>
          <p:cNvPr id="199" name="Диаграмма 4"/>
          <p:cNvGraphicFramePr/>
          <p:nvPr/>
        </p:nvGraphicFramePr>
        <p:xfrm>
          <a:off x="6117835" y="1153606"/>
          <a:ext cx="5866752" cy="544521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pSp>
        <p:nvGrpSpPr>
          <p:cNvPr id="202" name="Прямоугольник 6"/>
          <p:cNvGrpSpPr/>
          <p:nvPr/>
        </p:nvGrpSpPr>
        <p:grpSpPr>
          <a:xfrm>
            <a:off x="10072120" y="4229425"/>
            <a:ext cx="1752777" cy="1062594"/>
            <a:chOff x="0" y="0"/>
            <a:chExt cx="1752775" cy="1062593"/>
          </a:xfrm>
        </p:grpSpPr>
        <p:sp>
          <p:nvSpPr>
            <p:cNvPr id="200" name="Прямоугольник"/>
            <p:cNvSpPr/>
            <p:nvPr/>
          </p:nvSpPr>
          <p:spPr>
            <a:xfrm>
              <a:off x="0" y="25074"/>
              <a:ext cx="1752776" cy="1012445"/>
            </a:xfrm>
            <a:prstGeom prst="rect">
              <a:avLst/>
            </a:prstGeom>
            <a:solidFill>
              <a:srgbClr val="FF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/>
              </a:pPr>
            </a:p>
          </p:txBody>
        </p:sp>
        <p:sp>
          <p:nvSpPr>
            <p:cNvPr id="201" name="В  России – 527 тыс. тонн (17,6%…"/>
            <p:cNvSpPr txBox="1"/>
            <p:nvPr/>
          </p:nvSpPr>
          <p:spPr>
            <a:xfrm>
              <a:off x="45719" y="0"/>
              <a:ext cx="1661337" cy="1062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/>
              </a:pPr>
              <a:r>
                <a:t>В  России – 527 тыс. тонн (17,6%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sz="1600"/>
              </a:pPr>
              <a:r>
                <a:t>В  СКФО – 172,5 тыс. тонн (53,7%)</a:t>
              </a:r>
            </a:p>
          </p:txBody>
        </p:sp>
      </p:grpSp>
      <p:graphicFrame>
        <p:nvGraphicFramePr>
          <p:cNvPr id="203" name="Диаграмма 7"/>
          <p:cNvGraphicFramePr/>
          <p:nvPr/>
        </p:nvGraphicFramePr>
        <p:xfrm>
          <a:off x="827246" y="1524824"/>
          <a:ext cx="5545304" cy="515311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grpSp>
        <p:nvGrpSpPr>
          <p:cNvPr id="206" name="Прямоугольник 1"/>
          <p:cNvGrpSpPr/>
          <p:nvPr/>
        </p:nvGrpSpPr>
        <p:grpSpPr>
          <a:xfrm>
            <a:off x="4263813" y="4376960"/>
            <a:ext cx="1692012" cy="1078803"/>
            <a:chOff x="0" y="0"/>
            <a:chExt cx="1692010" cy="1078801"/>
          </a:xfrm>
        </p:grpSpPr>
        <p:sp>
          <p:nvSpPr>
            <p:cNvPr id="204" name="Прямоугольник"/>
            <p:cNvSpPr/>
            <p:nvPr/>
          </p:nvSpPr>
          <p:spPr>
            <a:xfrm>
              <a:off x="0" y="0"/>
              <a:ext cx="1692011" cy="1078802"/>
            </a:xfrm>
            <a:prstGeom prst="rect">
              <a:avLst/>
            </a:prstGeom>
            <a:solidFill>
              <a:srgbClr val="E2F0D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/>
              </a:pPr>
            </a:p>
          </p:txBody>
        </p:sp>
        <p:sp>
          <p:nvSpPr>
            <p:cNvPr id="205" name="В России – 106 тыс. га (9,9%)…"/>
            <p:cNvSpPr txBox="1"/>
            <p:nvPr/>
          </p:nvSpPr>
          <p:spPr>
            <a:xfrm>
              <a:off x="45720" y="8104"/>
              <a:ext cx="1600571" cy="1062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600"/>
              </a:pPr>
              <a:r>
                <a:t>В России – </a:t>
              </a:r>
              <a:r>
                <a:t>106</a:t>
              </a:r>
              <a:r>
                <a:t> тыс. га (9,9%)</a:t>
              </a:r>
              <a:endParaRPr sz="1100">
                <a:solidFill>
                  <a:srgbClr val="FFFFFF"/>
                </a:solidFill>
              </a:endParaRPr>
            </a:p>
            <a:p>
              <a:pPr algn="ctr">
                <a:defRPr sz="1600"/>
              </a:pPr>
              <a:r>
                <a:t>СКФО – 17,7 тыс. га (59,3 %)</a:t>
              </a:r>
            </a:p>
          </p:txBody>
        </p:sp>
      </p:grpSp>
      <p:grpSp>
        <p:nvGrpSpPr>
          <p:cNvPr id="209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207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208" name="13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Прямая соединительная линия 29"/>
          <p:cNvSpPr/>
          <p:nvPr/>
        </p:nvSpPr>
        <p:spPr>
          <a:xfrm flipH="1">
            <a:off x="5950227" y="2216746"/>
            <a:ext cx="239533" cy="2927162"/>
          </a:xfrm>
          <a:prstGeom prst="line">
            <a:avLst/>
          </a:prstGeom>
          <a:ln w="19050">
            <a:solidFill>
              <a:srgbClr val="00B05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212" name="Прямая соединительная линия 31"/>
          <p:cNvSpPr/>
          <p:nvPr/>
        </p:nvSpPr>
        <p:spPr>
          <a:xfrm>
            <a:off x="6539063" y="2343150"/>
            <a:ext cx="1743019" cy="2800758"/>
          </a:xfrm>
          <a:prstGeom prst="line">
            <a:avLst/>
          </a:prstGeom>
          <a:ln w="19050">
            <a:solidFill>
              <a:srgbClr val="00B05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213" name="Прямая соединительная линия 26"/>
          <p:cNvSpPr/>
          <p:nvPr/>
        </p:nvSpPr>
        <p:spPr>
          <a:xfrm flipH="1">
            <a:off x="3720634" y="2263876"/>
            <a:ext cx="2549384" cy="2898674"/>
          </a:xfrm>
          <a:prstGeom prst="line">
            <a:avLst/>
          </a:prstGeom>
          <a:ln w="19050">
            <a:solidFill>
              <a:srgbClr val="00B05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214" name="Прямая соединительная линия 15"/>
          <p:cNvSpPr/>
          <p:nvPr/>
        </p:nvSpPr>
        <p:spPr>
          <a:xfrm flipH="1">
            <a:off x="2950659" y="2128591"/>
            <a:ext cx="3475818" cy="1495345"/>
          </a:xfrm>
          <a:prstGeom prst="line">
            <a:avLst/>
          </a:prstGeom>
          <a:ln w="19050">
            <a:solidFill>
              <a:srgbClr val="00B05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215" name="Прямая соединительная линия 17"/>
          <p:cNvSpPr/>
          <p:nvPr/>
        </p:nvSpPr>
        <p:spPr>
          <a:xfrm flipH="1">
            <a:off x="4762277" y="2128591"/>
            <a:ext cx="1655747" cy="1257544"/>
          </a:xfrm>
          <a:prstGeom prst="line">
            <a:avLst/>
          </a:prstGeom>
          <a:ln w="19050">
            <a:solidFill>
              <a:srgbClr val="00B05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216" name="Прямая соединительная линия 19"/>
          <p:cNvSpPr/>
          <p:nvPr/>
        </p:nvSpPr>
        <p:spPr>
          <a:xfrm>
            <a:off x="6530610" y="2112002"/>
            <a:ext cx="122525" cy="1450268"/>
          </a:xfrm>
          <a:prstGeom prst="line">
            <a:avLst/>
          </a:prstGeom>
          <a:ln w="19050">
            <a:solidFill>
              <a:srgbClr val="00B05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217" name="Прямая соединительная линия 21"/>
          <p:cNvSpPr/>
          <p:nvPr/>
        </p:nvSpPr>
        <p:spPr>
          <a:xfrm>
            <a:off x="6645557" y="2378169"/>
            <a:ext cx="1969070" cy="1007967"/>
          </a:xfrm>
          <a:prstGeom prst="line">
            <a:avLst/>
          </a:prstGeom>
          <a:ln w="19050">
            <a:solidFill>
              <a:srgbClr val="00B05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218" name="Прямая соединительная линия 23"/>
          <p:cNvSpPr/>
          <p:nvPr/>
        </p:nvSpPr>
        <p:spPr>
          <a:xfrm>
            <a:off x="6731276" y="2271059"/>
            <a:ext cx="3896570" cy="1148418"/>
          </a:xfrm>
          <a:prstGeom prst="line">
            <a:avLst/>
          </a:prstGeom>
          <a:ln w="19050">
            <a:solidFill>
              <a:srgbClr val="00B05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219" name="Прямая соединительная линия 14"/>
          <p:cNvSpPr/>
          <p:nvPr/>
        </p:nvSpPr>
        <p:spPr>
          <a:xfrm flipH="1">
            <a:off x="1514475" y="2162011"/>
            <a:ext cx="4435753" cy="1428915"/>
          </a:xfrm>
          <a:prstGeom prst="line">
            <a:avLst/>
          </a:prstGeom>
          <a:ln w="19050">
            <a:solidFill>
              <a:srgbClr val="00B050"/>
            </a:solidFill>
            <a:miter/>
          </a:ln>
        </p:spPr>
        <p:txBody>
          <a:bodyPr lIns="45719" rIns="45719"/>
          <a:lstStyle/>
          <a:p>
            <a:pPr/>
          </a:p>
        </p:txBody>
      </p:sp>
      <p:sp>
        <p:nvSpPr>
          <p:cNvPr id="220" name="TextBox 1"/>
          <p:cNvSpPr txBox="1"/>
          <p:nvPr/>
        </p:nvSpPr>
        <p:spPr>
          <a:xfrm>
            <a:off x="2457210" y="126697"/>
            <a:ext cx="7837715" cy="444759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800"/>
            </a:lvl1pPr>
          </a:lstStyle>
          <a:p>
            <a:pPr/>
            <a:r>
              <a:t>Рис.13- ООО «Полоса»</a:t>
            </a:r>
          </a:p>
        </p:txBody>
      </p:sp>
      <p:grpSp>
        <p:nvGrpSpPr>
          <p:cNvPr id="223" name="Овал 3"/>
          <p:cNvGrpSpPr/>
          <p:nvPr/>
        </p:nvGrpSpPr>
        <p:grpSpPr>
          <a:xfrm>
            <a:off x="390524" y="3371851"/>
            <a:ext cx="1529570" cy="1419225"/>
            <a:chOff x="0" y="0"/>
            <a:chExt cx="1529568" cy="1419224"/>
          </a:xfrm>
        </p:grpSpPr>
        <p:sp>
          <p:nvSpPr>
            <p:cNvPr id="221" name="Овал"/>
            <p:cNvSpPr/>
            <p:nvPr/>
          </p:nvSpPr>
          <p:spPr>
            <a:xfrm>
              <a:off x="-1" y="-1"/>
              <a:ext cx="1529570" cy="1419226"/>
            </a:xfrm>
            <a:prstGeom prst="ellipse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2" name="Фундук…"/>
            <p:cNvSpPr txBox="1"/>
            <p:nvPr/>
          </p:nvSpPr>
          <p:spPr>
            <a:xfrm>
              <a:off x="269719" y="360977"/>
              <a:ext cx="990129" cy="697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t>Фундук</a:t>
              </a:r>
              <a:endParaRPr sz="1600"/>
            </a:p>
            <a:p>
              <a:pPr algn="ctr">
                <a:defRPr b="1" sz="2400">
                  <a:solidFill>
                    <a:srgbClr val="FFFFFF"/>
                  </a:solidFill>
                </a:defRPr>
              </a:pPr>
              <a:r>
                <a:t>2755</a:t>
              </a:r>
              <a:r>
                <a:rPr b="0" sz="1600"/>
                <a:t> га</a:t>
              </a:r>
            </a:p>
          </p:txBody>
        </p:sp>
      </p:grpSp>
      <p:grpSp>
        <p:nvGrpSpPr>
          <p:cNvPr id="226" name="Овал 4"/>
          <p:cNvGrpSpPr/>
          <p:nvPr/>
        </p:nvGrpSpPr>
        <p:grpSpPr>
          <a:xfrm>
            <a:off x="5137818" y="1100136"/>
            <a:ext cx="2476501" cy="1524001"/>
            <a:chOff x="0" y="0"/>
            <a:chExt cx="2476500" cy="1524000"/>
          </a:xfrm>
        </p:grpSpPr>
        <p:sp>
          <p:nvSpPr>
            <p:cNvPr id="224" name="Овал"/>
            <p:cNvSpPr/>
            <p:nvPr/>
          </p:nvSpPr>
          <p:spPr>
            <a:xfrm>
              <a:off x="0" y="-1"/>
              <a:ext cx="2476500" cy="1524001"/>
            </a:xfrm>
            <a:prstGeom prst="ellipse">
              <a:avLst/>
            </a:pr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5" name="Всего…"/>
            <p:cNvSpPr txBox="1"/>
            <p:nvPr/>
          </p:nvSpPr>
          <p:spPr>
            <a:xfrm>
              <a:off x="408394" y="355471"/>
              <a:ext cx="1659712" cy="8130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  <a:r>
                <a:t>Всего</a:t>
              </a:r>
            </a:p>
            <a:p>
              <a:pPr algn="ctr">
                <a:defRPr b="1" sz="2800">
                  <a:solidFill>
                    <a:srgbClr val="FFFFFF"/>
                  </a:solidFill>
                </a:defRPr>
              </a:pPr>
              <a:r>
                <a:t>3639</a:t>
              </a:r>
              <a:r>
                <a:rPr b="0" sz="1800"/>
                <a:t> га</a:t>
              </a:r>
            </a:p>
          </p:txBody>
        </p:sp>
      </p:grpSp>
      <p:grpSp>
        <p:nvGrpSpPr>
          <p:cNvPr id="229" name="Овал 5"/>
          <p:cNvGrpSpPr/>
          <p:nvPr/>
        </p:nvGrpSpPr>
        <p:grpSpPr>
          <a:xfrm>
            <a:off x="2189721" y="3400421"/>
            <a:ext cx="1521877" cy="1419227"/>
            <a:chOff x="0" y="0"/>
            <a:chExt cx="1521876" cy="1419226"/>
          </a:xfrm>
        </p:grpSpPr>
        <p:sp>
          <p:nvSpPr>
            <p:cNvPr id="227" name="Овал"/>
            <p:cNvSpPr/>
            <p:nvPr/>
          </p:nvSpPr>
          <p:spPr>
            <a:xfrm>
              <a:off x="-1" y="-1"/>
              <a:ext cx="1521878" cy="1419228"/>
            </a:xfrm>
            <a:prstGeom prst="ellipse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8" name="Яблоня…"/>
            <p:cNvSpPr txBox="1"/>
            <p:nvPr/>
          </p:nvSpPr>
          <p:spPr>
            <a:xfrm>
              <a:off x="268593" y="360978"/>
              <a:ext cx="984690" cy="697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t>Яблоня</a:t>
              </a:r>
              <a:endParaRPr sz="1600"/>
            </a:p>
            <a:p>
              <a:pPr algn="ctr">
                <a:defRPr b="1" sz="2400">
                  <a:solidFill>
                    <a:srgbClr val="FFFFFF"/>
                  </a:solidFill>
                </a:defRPr>
              </a:pPr>
              <a:r>
                <a:t>482</a:t>
              </a:r>
              <a:r>
                <a:rPr b="0" sz="1600"/>
                <a:t> га</a:t>
              </a:r>
            </a:p>
          </p:txBody>
        </p:sp>
      </p:grpSp>
      <p:grpSp>
        <p:nvGrpSpPr>
          <p:cNvPr id="232" name="Овал 6"/>
          <p:cNvGrpSpPr/>
          <p:nvPr/>
        </p:nvGrpSpPr>
        <p:grpSpPr>
          <a:xfrm>
            <a:off x="3981227" y="3386135"/>
            <a:ext cx="1562101" cy="1447801"/>
            <a:chOff x="0" y="0"/>
            <a:chExt cx="1562100" cy="1447800"/>
          </a:xfrm>
        </p:grpSpPr>
        <p:sp>
          <p:nvSpPr>
            <p:cNvPr id="230" name="Овал"/>
            <p:cNvSpPr/>
            <p:nvPr/>
          </p:nvSpPr>
          <p:spPr>
            <a:xfrm>
              <a:off x="0" y="0"/>
              <a:ext cx="1562100" cy="1447801"/>
            </a:xfrm>
            <a:prstGeom prst="ellipse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1" name="Груша…"/>
            <p:cNvSpPr txBox="1"/>
            <p:nvPr/>
          </p:nvSpPr>
          <p:spPr>
            <a:xfrm>
              <a:off x="274483" y="375264"/>
              <a:ext cx="1013134" cy="6972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t>Груша</a:t>
              </a:r>
              <a:endParaRPr sz="1600"/>
            </a:p>
            <a:p>
              <a:pPr algn="ctr">
                <a:defRPr b="1" sz="2400">
                  <a:solidFill>
                    <a:srgbClr val="FFFFFF"/>
                  </a:solidFill>
                </a:defRPr>
              </a:pPr>
              <a:r>
                <a:t>225</a:t>
              </a:r>
              <a:r>
                <a:rPr b="0" sz="1600"/>
                <a:t> га</a:t>
              </a:r>
            </a:p>
          </p:txBody>
        </p:sp>
      </p:grpSp>
      <p:grpSp>
        <p:nvGrpSpPr>
          <p:cNvPr id="235" name="Овал 7"/>
          <p:cNvGrpSpPr/>
          <p:nvPr/>
        </p:nvGrpSpPr>
        <p:grpSpPr>
          <a:xfrm>
            <a:off x="5812957" y="3386135"/>
            <a:ext cx="1680357" cy="1462087"/>
            <a:chOff x="0" y="0"/>
            <a:chExt cx="1680355" cy="1462086"/>
          </a:xfrm>
        </p:grpSpPr>
        <p:sp>
          <p:nvSpPr>
            <p:cNvPr id="233" name="Овал"/>
            <p:cNvSpPr/>
            <p:nvPr/>
          </p:nvSpPr>
          <p:spPr>
            <a:xfrm>
              <a:off x="0" y="-1"/>
              <a:ext cx="1680356" cy="1462088"/>
            </a:xfrm>
            <a:prstGeom prst="ellipse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4" name="Черешня…"/>
            <p:cNvSpPr txBox="1"/>
            <p:nvPr/>
          </p:nvSpPr>
          <p:spPr>
            <a:xfrm>
              <a:off x="291801" y="382407"/>
              <a:ext cx="1096754" cy="6972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t>Черешня</a:t>
              </a:r>
              <a:endParaRPr sz="1600"/>
            </a:p>
            <a:p>
              <a:pPr algn="ctr">
                <a:defRPr b="1" sz="2400">
                  <a:solidFill>
                    <a:srgbClr val="FFFFFF"/>
                  </a:solidFill>
                </a:defRPr>
              </a:pPr>
              <a:r>
                <a:t>118</a:t>
              </a:r>
              <a:r>
                <a:rPr b="0" sz="1600"/>
                <a:t> га</a:t>
              </a:r>
            </a:p>
          </p:txBody>
        </p:sp>
      </p:grpSp>
      <p:grpSp>
        <p:nvGrpSpPr>
          <p:cNvPr id="238" name="Овал 8"/>
          <p:cNvGrpSpPr/>
          <p:nvPr/>
        </p:nvGrpSpPr>
        <p:grpSpPr>
          <a:xfrm>
            <a:off x="7762944" y="3386135"/>
            <a:ext cx="1703365" cy="1447799"/>
            <a:chOff x="0" y="0"/>
            <a:chExt cx="1703364" cy="1447798"/>
          </a:xfrm>
        </p:grpSpPr>
        <p:sp>
          <p:nvSpPr>
            <p:cNvPr id="236" name="Овал"/>
            <p:cNvSpPr/>
            <p:nvPr/>
          </p:nvSpPr>
          <p:spPr>
            <a:xfrm>
              <a:off x="-1" y="-1"/>
              <a:ext cx="1703366" cy="1447800"/>
            </a:xfrm>
            <a:prstGeom prst="ellipse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6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7" name="Миндаль…"/>
            <p:cNvSpPr txBox="1"/>
            <p:nvPr/>
          </p:nvSpPr>
          <p:spPr>
            <a:xfrm>
              <a:off x="295171" y="375264"/>
              <a:ext cx="1113022" cy="6972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  <a:r>
                <a:t>Миндаль</a:t>
              </a:r>
              <a:endParaRPr sz="1600"/>
            </a:p>
            <a:p>
              <a:pPr algn="ctr">
                <a:defRPr b="1" sz="2400">
                  <a:solidFill>
                    <a:srgbClr val="FFFFFF"/>
                  </a:solidFill>
                </a:defRPr>
              </a:pPr>
              <a:r>
                <a:t>40</a:t>
              </a:r>
              <a:r>
                <a:rPr b="0" sz="1600"/>
                <a:t> га</a:t>
              </a:r>
            </a:p>
          </p:txBody>
        </p:sp>
      </p:grpSp>
      <p:grpSp>
        <p:nvGrpSpPr>
          <p:cNvPr id="241" name="Овал 9"/>
          <p:cNvGrpSpPr/>
          <p:nvPr/>
        </p:nvGrpSpPr>
        <p:grpSpPr>
          <a:xfrm>
            <a:off x="9735939" y="3419476"/>
            <a:ext cx="1783815" cy="1323975"/>
            <a:chOff x="0" y="0"/>
            <a:chExt cx="1783813" cy="1323974"/>
          </a:xfrm>
        </p:grpSpPr>
        <p:sp>
          <p:nvSpPr>
            <p:cNvPr id="239" name="Овал"/>
            <p:cNvSpPr/>
            <p:nvPr/>
          </p:nvSpPr>
          <p:spPr>
            <a:xfrm>
              <a:off x="0" y="-1"/>
              <a:ext cx="1783814" cy="1323976"/>
            </a:xfrm>
            <a:prstGeom prst="ellipse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0" name="Грецкий орех…"/>
            <p:cNvSpPr txBox="1"/>
            <p:nvPr/>
          </p:nvSpPr>
          <p:spPr>
            <a:xfrm>
              <a:off x="306952" y="173652"/>
              <a:ext cx="1169909" cy="9766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t>Грецкий орех</a:t>
              </a:r>
              <a:endParaRPr sz="1400"/>
            </a:p>
            <a:p>
              <a:pPr algn="ctr">
                <a:defRPr b="1" sz="2400">
                  <a:solidFill>
                    <a:srgbClr val="FFFFFF"/>
                  </a:solidFill>
                </a:defRPr>
              </a:pPr>
              <a:r>
                <a:t>37</a:t>
              </a:r>
              <a:r>
                <a:rPr b="0" sz="1400"/>
                <a:t> га</a:t>
              </a:r>
            </a:p>
          </p:txBody>
        </p:sp>
      </p:grpSp>
      <p:grpSp>
        <p:nvGrpSpPr>
          <p:cNvPr id="244" name="Овал 10"/>
          <p:cNvGrpSpPr/>
          <p:nvPr/>
        </p:nvGrpSpPr>
        <p:grpSpPr>
          <a:xfrm>
            <a:off x="5058321" y="4953001"/>
            <a:ext cx="1783815" cy="1323975"/>
            <a:chOff x="0" y="0"/>
            <a:chExt cx="1783813" cy="1323974"/>
          </a:xfrm>
        </p:grpSpPr>
        <p:sp>
          <p:nvSpPr>
            <p:cNvPr id="242" name="Овал"/>
            <p:cNvSpPr/>
            <p:nvPr/>
          </p:nvSpPr>
          <p:spPr>
            <a:xfrm>
              <a:off x="0" y="-1"/>
              <a:ext cx="1783814" cy="1323976"/>
            </a:xfrm>
            <a:prstGeom prst="ellipse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3" name="Хурма…"/>
            <p:cNvSpPr txBox="1"/>
            <p:nvPr/>
          </p:nvSpPr>
          <p:spPr>
            <a:xfrm>
              <a:off x="306952" y="319702"/>
              <a:ext cx="1169909" cy="6845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t>Хурма</a:t>
              </a:r>
              <a:endParaRPr sz="1400"/>
            </a:p>
            <a:p>
              <a:pPr algn="ctr">
                <a:defRPr b="1" sz="2400">
                  <a:solidFill>
                    <a:srgbClr val="FFFFFF"/>
                  </a:solidFill>
                </a:defRPr>
              </a:pPr>
              <a:r>
                <a:t>5</a:t>
              </a:r>
              <a:r>
                <a:rPr b="0" sz="1400"/>
                <a:t> га</a:t>
              </a:r>
            </a:p>
          </p:txBody>
        </p:sp>
      </p:grpSp>
      <p:grpSp>
        <p:nvGrpSpPr>
          <p:cNvPr id="247" name="Овал 11"/>
          <p:cNvGrpSpPr/>
          <p:nvPr/>
        </p:nvGrpSpPr>
        <p:grpSpPr>
          <a:xfrm>
            <a:off x="7357985" y="4953001"/>
            <a:ext cx="1783815" cy="1323975"/>
            <a:chOff x="0" y="0"/>
            <a:chExt cx="1783813" cy="1323974"/>
          </a:xfrm>
        </p:grpSpPr>
        <p:sp>
          <p:nvSpPr>
            <p:cNvPr id="245" name="Овал"/>
            <p:cNvSpPr/>
            <p:nvPr/>
          </p:nvSpPr>
          <p:spPr>
            <a:xfrm>
              <a:off x="0" y="-1"/>
              <a:ext cx="1783814" cy="1323976"/>
            </a:xfrm>
            <a:prstGeom prst="ellipse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6" name="Гранат…"/>
            <p:cNvSpPr txBox="1"/>
            <p:nvPr/>
          </p:nvSpPr>
          <p:spPr>
            <a:xfrm>
              <a:off x="306952" y="319702"/>
              <a:ext cx="1169909" cy="6845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t>Гранат</a:t>
              </a:r>
              <a:endParaRPr sz="1400"/>
            </a:p>
            <a:p>
              <a:pPr algn="ctr">
                <a:defRPr b="1" sz="2400">
                  <a:solidFill>
                    <a:srgbClr val="FFFFFF"/>
                  </a:solidFill>
                </a:defRPr>
              </a:pPr>
              <a:r>
                <a:t>5</a:t>
              </a:r>
              <a:r>
                <a:rPr b="0" sz="1400"/>
                <a:t> га</a:t>
              </a:r>
            </a:p>
          </p:txBody>
        </p:sp>
      </p:grpSp>
      <p:grpSp>
        <p:nvGrpSpPr>
          <p:cNvPr id="250" name="Овал 12"/>
          <p:cNvGrpSpPr/>
          <p:nvPr/>
        </p:nvGrpSpPr>
        <p:grpSpPr>
          <a:xfrm>
            <a:off x="3016581" y="4953001"/>
            <a:ext cx="1783815" cy="1323975"/>
            <a:chOff x="0" y="0"/>
            <a:chExt cx="1783813" cy="1323974"/>
          </a:xfrm>
        </p:grpSpPr>
        <p:sp>
          <p:nvSpPr>
            <p:cNvPr id="248" name="Овал"/>
            <p:cNvSpPr/>
            <p:nvPr/>
          </p:nvSpPr>
          <p:spPr>
            <a:xfrm>
              <a:off x="0" y="-1"/>
              <a:ext cx="1783814" cy="1323976"/>
            </a:xfrm>
            <a:prstGeom prst="ellipse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9" name="Киви…"/>
            <p:cNvSpPr txBox="1"/>
            <p:nvPr/>
          </p:nvSpPr>
          <p:spPr>
            <a:xfrm>
              <a:off x="306952" y="319702"/>
              <a:ext cx="1169909" cy="6845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t>Киви</a:t>
              </a:r>
              <a:endParaRPr sz="1400"/>
            </a:p>
            <a:p>
              <a:pPr algn="ctr">
                <a:defRPr b="1" sz="2400">
                  <a:solidFill>
                    <a:srgbClr val="FFFFFF"/>
                  </a:solidFill>
                </a:defRPr>
              </a:pPr>
              <a:r>
                <a:t>5</a:t>
              </a:r>
              <a:r>
                <a:rPr b="0" sz="1400"/>
                <a:t> га</a:t>
              </a:r>
            </a:p>
          </p:txBody>
        </p:sp>
      </p:grpSp>
      <p:grpSp>
        <p:nvGrpSpPr>
          <p:cNvPr id="253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251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252" name="14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Номер слайда 1"/>
          <p:cNvSpPr txBox="1"/>
          <p:nvPr>
            <p:ph type="sldNum" sz="quarter" idx="4294967295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6" name="Прямоугольник 2"/>
          <p:cNvSpPr/>
          <p:nvPr/>
        </p:nvSpPr>
        <p:spPr>
          <a:xfrm>
            <a:off x="1664393" y="431338"/>
            <a:ext cx="10116275" cy="486208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Рис.14-Развитие рисоводства в Республике Дагестан</a:t>
            </a:r>
          </a:p>
        </p:txBody>
      </p:sp>
      <p:graphicFrame>
        <p:nvGraphicFramePr>
          <p:cNvPr id="257" name="Диаграмма 10"/>
          <p:cNvGraphicFramePr/>
          <p:nvPr/>
        </p:nvGraphicFramePr>
        <p:xfrm>
          <a:off x="481503" y="1918928"/>
          <a:ext cx="4094579" cy="181988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258" name="Диаграмма 11"/>
          <p:cNvGraphicFramePr/>
          <p:nvPr/>
        </p:nvGraphicFramePr>
        <p:xfrm>
          <a:off x="7905367" y="1904758"/>
          <a:ext cx="3735601" cy="196469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grpSp>
        <p:nvGrpSpPr>
          <p:cNvPr id="262" name="Группа 3"/>
          <p:cNvGrpSpPr/>
          <p:nvPr/>
        </p:nvGrpSpPr>
        <p:grpSpPr>
          <a:xfrm>
            <a:off x="4694473" y="3575576"/>
            <a:ext cx="3197994" cy="2503713"/>
            <a:chOff x="0" y="0"/>
            <a:chExt cx="3197993" cy="2503712"/>
          </a:xfrm>
        </p:grpSpPr>
        <p:sp>
          <p:nvSpPr>
            <p:cNvPr id="259" name="Шестиугольник 9"/>
            <p:cNvSpPr/>
            <p:nvPr/>
          </p:nvSpPr>
          <p:spPr>
            <a:xfrm>
              <a:off x="0" y="0"/>
              <a:ext cx="3197994" cy="2503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lnTo>
                    <a:pt x="4228" y="0"/>
                  </a:lnTo>
                  <a:lnTo>
                    <a:pt x="17372" y="0"/>
                  </a:lnTo>
                  <a:lnTo>
                    <a:pt x="21600" y="10800"/>
                  </a:lnTo>
                  <a:lnTo>
                    <a:pt x="17372" y="21600"/>
                  </a:lnTo>
                  <a:lnTo>
                    <a:pt x="4228" y="21600"/>
                  </a:lnTo>
                  <a:close/>
                </a:path>
              </a:pathLst>
            </a:custGeom>
            <a:solidFill>
              <a:srgbClr val="FFE69F"/>
            </a:solidFill>
            <a:ln w="57150" cap="flat">
              <a:solidFill>
                <a:srgbClr val="FFA69F"/>
              </a:solidFill>
              <a:prstDash val="solid"/>
              <a:miter lim="800000"/>
            </a:ln>
            <a:effectLst>
              <a:outerShdw sx="100000" sy="100000" kx="0" ky="0" algn="b" rotWithShape="0" blurRad="114300" dist="12700" dir="5400000">
                <a:srgbClr val="000000"/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0" name="TextBox 12"/>
            <p:cNvSpPr txBox="1"/>
            <p:nvPr/>
          </p:nvSpPr>
          <p:spPr>
            <a:xfrm>
              <a:off x="20788" y="226661"/>
              <a:ext cx="3106554" cy="1099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sz="2000"/>
              </a:pPr>
              <a:r>
                <a:t>Валовый сбор</a:t>
              </a:r>
            </a:p>
            <a:p>
              <a:pPr algn="ctr">
                <a:defRPr sz="2000"/>
              </a:pPr>
              <a:r>
                <a:t> в 2024 году  </a:t>
              </a:r>
            </a:p>
            <a:p>
              <a:pPr algn="ctr">
                <a:defRPr b="1" sz="3000"/>
              </a:pPr>
              <a:r>
                <a:t>159,1 тыс. тонн</a:t>
              </a:r>
            </a:p>
          </p:txBody>
        </p:sp>
        <p:sp>
          <p:nvSpPr>
            <p:cNvPr id="261" name="TextBox 13"/>
            <p:cNvSpPr txBox="1"/>
            <p:nvPr/>
          </p:nvSpPr>
          <p:spPr>
            <a:xfrm>
              <a:off x="33254" y="1360845"/>
              <a:ext cx="3106554" cy="9497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2000"/>
              </a:lvl1pPr>
            </a:lstStyle>
            <a:p>
              <a:pPr/>
              <a:r>
                <a:t>– лучший результат в истории рисоводства Дагестана</a:t>
              </a:r>
            </a:p>
          </p:txBody>
        </p:sp>
      </p:grpSp>
      <p:sp>
        <p:nvSpPr>
          <p:cNvPr id="263" name="TextBox 17"/>
          <p:cNvSpPr txBox="1"/>
          <p:nvPr/>
        </p:nvSpPr>
        <p:spPr>
          <a:xfrm>
            <a:off x="411332" y="4184401"/>
            <a:ext cx="4202261" cy="345789"/>
          </a:xfrm>
          <a:prstGeom prst="rect">
            <a:avLst/>
          </a:prstGeom>
          <a:solidFill>
            <a:srgbClr val="F8CBAD"/>
          </a:solidFill>
          <a:ln w="12700">
            <a:solidFill>
              <a:srgbClr val="843C0B"/>
            </a:solidFill>
            <a:prstDash val="dash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Мощности переработки риса, тонн/смену</a:t>
            </a:r>
          </a:p>
        </p:txBody>
      </p:sp>
      <p:graphicFrame>
        <p:nvGraphicFramePr>
          <p:cNvPr id="264" name="Диаграмма 18"/>
          <p:cNvGraphicFramePr/>
          <p:nvPr/>
        </p:nvGraphicFramePr>
        <p:xfrm>
          <a:off x="-256496" y="4624900"/>
          <a:ext cx="5601947" cy="157571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65" name="TextBox 22"/>
          <p:cNvSpPr txBox="1"/>
          <p:nvPr/>
        </p:nvSpPr>
        <p:spPr>
          <a:xfrm>
            <a:off x="8026404" y="4202345"/>
            <a:ext cx="3981641" cy="345789"/>
          </a:xfrm>
          <a:prstGeom prst="rect">
            <a:avLst/>
          </a:prstGeom>
          <a:solidFill>
            <a:srgbClr val="F8CBAD"/>
          </a:solidFill>
          <a:ln w="12700">
            <a:solidFill>
              <a:srgbClr val="843C0B"/>
            </a:solidFill>
            <a:prstDash val="dash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Объем производства крупы, тыс. тонн</a:t>
            </a:r>
          </a:p>
        </p:txBody>
      </p:sp>
      <p:graphicFrame>
        <p:nvGraphicFramePr>
          <p:cNvPr id="266" name="Диаграмма 23"/>
          <p:cNvGraphicFramePr/>
          <p:nvPr/>
        </p:nvGraphicFramePr>
        <p:xfrm>
          <a:off x="7767097" y="4581661"/>
          <a:ext cx="4687517" cy="165695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267" name="TextBox 17"/>
          <p:cNvSpPr txBox="1"/>
          <p:nvPr/>
        </p:nvSpPr>
        <p:spPr>
          <a:xfrm>
            <a:off x="411331" y="1409231"/>
            <a:ext cx="4202262" cy="345788"/>
          </a:xfrm>
          <a:prstGeom prst="rect">
            <a:avLst/>
          </a:prstGeom>
          <a:solidFill>
            <a:srgbClr val="F8CBAD"/>
          </a:solidFill>
          <a:ln w="12700">
            <a:solidFill>
              <a:srgbClr val="843C0B"/>
            </a:solidFill>
            <a:prstDash val="dash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Посевная площадь, тыс. га</a:t>
            </a:r>
          </a:p>
        </p:txBody>
      </p:sp>
      <p:sp>
        <p:nvSpPr>
          <p:cNvPr id="268" name="TextBox 17"/>
          <p:cNvSpPr txBox="1"/>
          <p:nvPr/>
        </p:nvSpPr>
        <p:spPr>
          <a:xfrm>
            <a:off x="7811585" y="1401983"/>
            <a:ext cx="4107005" cy="345789"/>
          </a:xfrm>
          <a:prstGeom prst="rect">
            <a:avLst/>
          </a:prstGeom>
          <a:solidFill>
            <a:srgbClr val="F8CBAD"/>
          </a:solidFill>
          <a:ln w="12700">
            <a:solidFill>
              <a:srgbClr val="843C0B"/>
            </a:solidFill>
            <a:prstDash val="dash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Валовый сбор риса, тыс. тонн</a:t>
            </a:r>
          </a:p>
        </p:txBody>
      </p:sp>
      <p:pic>
        <p:nvPicPr>
          <p:cNvPr id="269" name="Рисунок 15" descr="Рисунок 1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674811" y="1375881"/>
            <a:ext cx="3096235" cy="174163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2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270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271" name="15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1"/>
          <p:cNvSpPr/>
          <p:nvPr/>
        </p:nvSpPr>
        <p:spPr>
          <a:xfrm>
            <a:off x="710752" y="143956"/>
            <a:ext cx="10116275" cy="486207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Вызовы</a:t>
            </a:r>
          </a:p>
        </p:txBody>
      </p:sp>
      <p:sp>
        <p:nvSpPr>
          <p:cNvPr id="275" name="Прямоугольник 2"/>
          <p:cNvSpPr txBox="1"/>
          <p:nvPr/>
        </p:nvSpPr>
        <p:spPr>
          <a:xfrm>
            <a:off x="470329" y="854016"/>
            <a:ext cx="11214399" cy="5615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Char char="✓"/>
              <a:defRPr b="1" sz="2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Наступил период существенной неопределенности погодных условий. Частота неблагоприятных погодных условий в наши дни гораздо выше. Повышение засушливости и интенсивности ветров. Отсюда сложнее прогнозировать даже на краткосрочный период;</a:t>
            </a:r>
          </a:p>
          <a:p>
            <a:pPr marL="342900" indent="-342900">
              <a:buSzPct val="100000"/>
              <a:buChar char="✓"/>
              <a:defRPr b="1" sz="2400">
                <a:latin typeface="Times Roman"/>
                <a:ea typeface="Times Roman"/>
                <a:cs typeface="Times Roman"/>
                <a:sym typeface="Times Roman"/>
              </a:defRPr>
            </a:pPr>
          </a:p>
          <a:p>
            <a:pPr marL="342900" indent="-342900">
              <a:buSzPct val="100000"/>
              <a:buChar char="✓"/>
              <a:defRPr b="1" sz="2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Нарастание процессов деградации почв и ее острой формы – ОПУСТЫНИВАНИЯ;</a:t>
            </a:r>
          </a:p>
          <a:p>
            <a:pPr marL="342900" indent="-342900">
              <a:buSzPct val="100000"/>
              <a:buChar char="✓"/>
              <a:defRPr b="1" sz="2400">
                <a:latin typeface="Times Roman"/>
                <a:ea typeface="Times Roman"/>
                <a:cs typeface="Times Roman"/>
                <a:sym typeface="Times Roman"/>
              </a:defRPr>
            </a:pPr>
          </a:p>
          <a:p>
            <a:pPr marL="342900" indent="-342900">
              <a:buSzPct val="100000"/>
              <a:buChar char="✓"/>
              <a:defRPr b="1" sz="2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Преобладание хозяйств населения в аграрной структуре региона, отсюда низкая технологичность производства;</a:t>
            </a:r>
          </a:p>
          <a:p>
            <a:pPr marL="342900" indent="-342900">
              <a:buSzPct val="100000"/>
              <a:buChar char="✓"/>
              <a:defRPr b="1" sz="2400">
                <a:latin typeface="Times Roman"/>
                <a:ea typeface="Times Roman"/>
                <a:cs typeface="Times Roman"/>
                <a:sym typeface="Times Roman"/>
              </a:defRPr>
            </a:pPr>
          </a:p>
          <a:p>
            <a:pPr marL="342900" indent="-342900">
              <a:buSzPct val="100000"/>
              <a:buChar char="✓"/>
              <a:defRPr b="1" sz="2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Проблемы с трудовыми ресурсами, прежде всего в молочном животноводстве, а также в пик уборки урожая или выполнения сезонных работ;</a:t>
            </a:r>
          </a:p>
          <a:p>
            <a:pPr marL="342900" indent="-342900">
              <a:buSzPct val="100000"/>
              <a:buChar char="✓"/>
              <a:defRPr b="1" sz="2400">
                <a:latin typeface="Times Roman"/>
                <a:ea typeface="Times Roman"/>
                <a:cs typeface="Times Roman"/>
                <a:sym typeface="Times Roman"/>
              </a:defRPr>
            </a:pPr>
          </a:p>
          <a:p>
            <a:pPr marL="342900" indent="-342900">
              <a:buSzPct val="100000"/>
              <a:buChar char="✓"/>
              <a:defRPr b="1" sz="2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Слабая техническая оснащенность, отсюда низкая конкурентоспособность;</a:t>
            </a:r>
          </a:p>
        </p:txBody>
      </p:sp>
      <p:grpSp>
        <p:nvGrpSpPr>
          <p:cNvPr id="278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276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277" name="19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Скругленный прямоугольник 2"/>
          <p:cNvGrpSpPr/>
          <p:nvPr/>
        </p:nvGrpSpPr>
        <p:grpSpPr>
          <a:xfrm>
            <a:off x="2057400" y="371475"/>
            <a:ext cx="8153400" cy="876300"/>
            <a:chOff x="0" y="0"/>
            <a:chExt cx="8153400" cy="876300"/>
          </a:xfrm>
        </p:grpSpPr>
        <p:sp>
          <p:nvSpPr>
            <p:cNvPr id="280" name="Сквиркл"/>
            <p:cNvSpPr/>
            <p:nvPr/>
          </p:nvSpPr>
          <p:spPr>
            <a:xfrm>
              <a:off x="0" y="0"/>
              <a:ext cx="8153400" cy="876300"/>
            </a:xfrm>
            <a:prstGeom prst="roundRect">
              <a:avLst>
                <a:gd name="adj" fmla="val 16667"/>
              </a:avLst>
            </a:prstGeom>
            <a:solidFill>
              <a:srgbClr val="FFD966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/>
              </a:pPr>
            </a:p>
          </p:txBody>
        </p:sp>
        <p:sp>
          <p:nvSpPr>
            <p:cNvPr id="281" name="Рис.16-ИЗМЕНЕНИЯ КЛИМАТА В ДАГЕСТАНЕ ЗА ПОСЛЕДНИЕ 50 ЛЕТ"/>
            <p:cNvSpPr txBox="1"/>
            <p:nvPr/>
          </p:nvSpPr>
          <p:spPr>
            <a:xfrm>
              <a:off x="94846" y="57765"/>
              <a:ext cx="7963708" cy="7607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/>
              </a:lvl1pPr>
            </a:lstStyle>
            <a:p>
              <a:pPr/>
              <a:r>
                <a:t>Рис.16-ИЗМЕНЕНИЯ КЛИМАТА В ДАГЕСТАНЕ ЗА ПОСЛЕДНИЕ 50 ЛЕТ</a:t>
              </a:r>
            </a:p>
          </p:txBody>
        </p:sp>
      </p:grpSp>
      <p:grpSp>
        <p:nvGrpSpPr>
          <p:cNvPr id="285" name="Прямоугольник с одним вырезанным углом 4"/>
          <p:cNvGrpSpPr/>
          <p:nvPr/>
        </p:nvGrpSpPr>
        <p:grpSpPr>
          <a:xfrm>
            <a:off x="685800" y="2290762"/>
            <a:ext cx="1809751" cy="3278766"/>
            <a:chOff x="0" y="0"/>
            <a:chExt cx="1809750" cy="3278765"/>
          </a:xfrm>
        </p:grpSpPr>
        <p:sp>
          <p:nvSpPr>
            <p:cNvPr id="283" name="Фигура"/>
            <p:cNvSpPr/>
            <p:nvPr/>
          </p:nvSpPr>
          <p:spPr>
            <a:xfrm>
              <a:off x="0" y="0"/>
              <a:ext cx="1809751" cy="3278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000" y="0"/>
                  </a:lnTo>
                  <a:lnTo>
                    <a:pt x="21600" y="1987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C5E0B4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4" name="средняя температура воздуха повысилась  на 2 градуса"/>
            <p:cNvSpPr txBox="1"/>
            <p:nvPr/>
          </p:nvSpPr>
          <p:spPr>
            <a:xfrm>
              <a:off x="52069" y="195870"/>
              <a:ext cx="1554796" cy="303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solidFill>
                    <a:srgbClr val="2C2D2E"/>
                  </a:solidFill>
                  <a:latin typeface=".SFUI-Regular"/>
                  <a:ea typeface=".SFUI-Regular"/>
                  <a:cs typeface=".SFUI-Regular"/>
                  <a:sym typeface=".SFUI-Regular"/>
                </a:defRPr>
              </a:lvl1pPr>
            </a:lstStyle>
            <a:p>
              <a:pPr/>
              <a:r>
                <a:t>средняя температура воздуха повысилась  на 2 градуса</a:t>
              </a:r>
              <a:endParaRPr>
                <a:latin typeface=".SF UI"/>
                <a:ea typeface=".SF UI"/>
                <a:cs typeface=".SF UI"/>
                <a:sym typeface=".SF UI"/>
              </a:endParaRPr>
            </a:p>
          </p:txBody>
        </p:sp>
      </p:grpSp>
      <p:grpSp>
        <p:nvGrpSpPr>
          <p:cNvPr id="288" name="Прямоугольник с одним вырезанным углом 5"/>
          <p:cNvGrpSpPr/>
          <p:nvPr/>
        </p:nvGrpSpPr>
        <p:grpSpPr>
          <a:xfrm>
            <a:off x="2943224" y="2290756"/>
            <a:ext cx="1809751" cy="3278773"/>
            <a:chOff x="0" y="0"/>
            <a:chExt cx="1809750" cy="3278771"/>
          </a:xfrm>
        </p:grpSpPr>
        <p:sp>
          <p:nvSpPr>
            <p:cNvPr id="286" name="Фигура"/>
            <p:cNvSpPr/>
            <p:nvPr/>
          </p:nvSpPr>
          <p:spPr>
            <a:xfrm>
              <a:off x="0" y="-1"/>
              <a:ext cx="1809751" cy="3278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000" y="0"/>
                  </a:lnTo>
                  <a:lnTo>
                    <a:pt x="21600" y="1987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C5E0B4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7" name="сила ветров увеличилась в 1,5 раза"/>
            <p:cNvSpPr txBox="1"/>
            <p:nvPr/>
          </p:nvSpPr>
          <p:spPr>
            <a:xfrm>
              <a:off x="52069" y="748323"/>
              <a:ext cx="1554796" cy="1932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solidFill>
                    <a:srgbClr val="2C2D2E"/>
                  </a:solidFill>
                  <a:latin typeface=".SFUI-Regular"/>
                  <a:ea typeface=".SFUI-Regular"/>
                  <a:cs typeface=".SFUI-Regular"/>
                  <a:sym typeface=".SFUI-Regular"/>
                </a:defRPr>
              </a:lvl1pPr>
            </a:lstStyle>
            <a:p>
              <a:pPr/>
              <a:r>
                <a:t>сила ветров увеличилась в 1,5 раза</a:t>
              </a:r>
            </a:p>
          </p:txBody>
        </p:sp>
      </p:grpSp>
      <p:grpSp>
        <p:nvGrpSpPr>
          <p:cNvPr id="291" name="Прямоугольник с одним вырезанным углом 6"/>
          <p:cNvGrpSpPr/>
          <p:nvPr/>
        </p:nvGrpSpPr>
        <p:grpSpPr>
          <a:xfrm>
            <a:off x="5353051" y="2290754"/>
            <a:ext cx="1809751" cy="3278774"/>
            <a:chOff x="0" y="0"/>
            <a:chExt cx="1809750" cy="3278773"/>
          </a:xfrm>
        </p:grpSpPr>
        <p:sp>
          <p:nvSpPr>
            <p:cNvPr id="289" name="Фигура"/>
            <p:cNvSpPr/>
            <p:nvPr/>
          </p:nvSpPr>
          <p:spPr>
            <a:xfrm>
              <a:off x="0" y="-1"/>
              <a:ext cx="1809751" cy="3278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000" y="0"/>
                  </a:lnTo>
                  <a:lnTo>
                    <a:pt x="21600" y="1987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C5E0B4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4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0" name="продолжительность ветров возросла  в 1,6 раза"/>
            <p:cNvSpPr txBox="1"/>
            <p:nvPr/>
          </p:nvSpPr>
          <p:spPr>
            <a:xfrm>
              <a:off x="52069" y="748324"/>
              <a:ext cx="1554796" cy="19329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solidFill>
                    <a:srgbClr val="2C2D2E"/>
                  </a:solidFill>
                  <a:latin typeface=".SFUI-Regular"/>
                  <a:ea typeface=".SFUI-Regular"/>
                  <a:cs typeface=".SFUI-Regular"/>
                  <a:sym typeface=".SFUI-Regular"/>
                </a:defRPr>
              </a:lvl1pPr>
            </a:lstStyle>
            <a:p>
              <a:pPr/>
              <a:r>
                <a:t>продолжительность ветров возросла  в 1,6 раза</a:t>
              </a:r>
            </a:p>
          </p:txBody>
        </p:sp>
      </p:grpSp>
      <p:grpSp>
        <p:nvGrpSpPr>
          <p:cNvPr id="294" name="Прямоугольник с одним вырезанным углом 7"/>
          <p:cNvGrpSpPr/>
          <p:nvPr/>
        </p:nvGrpSpPr>
        <p:grpSpPr>
          <a:xfrm>
            <a:off x="7505700" y="2150478"/>
            <a:ext cx="1971676" cy="3723641"/>
            <a:chOff x="0" y="0"/>
            <a:chExt cx="1971675" cy="3723640"/>
          </a:xfrm>
        </p:grpSpPr>
        <p:sp>
          <p:nvSpPr>
            <p:cNvPr id="292" name="Фигура"/>
            <p:cNvSpPr/>
            <p:nvPr/>
          </p:nvSpPr>
          <p:spPr>
            <a:xfrm>
              <a:off x="0" y="140278"/>
              <a:ext cx="1971676" cy="3278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000" y="0"/>
                  </a:lnTo>
                  <a:lnTo>
                    <a:pt x="21600" y="216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C5E0B4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3" name="снега в горах выпадает на 50% меньше, что сказывается негативно на водности  рек"/>
            <p:cNvSpPr txBox="1"/>
            <p:nvPr/>
          </p:nvSpPr>
          <p:spPr>
            <a:xfrm>
              <a:off x="52069" y="0"/>
              <a:ext cx="1703227" cy="37236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200">
                  <a:solidFill>
                    <a:srgbClr val="2C2D2E"/>
                  </a:solidFill>
                  <a:latin typeface=".SFUI-Regular"/>
                  <a:ea typeface=".SFUI-Regular"/>
                  <a:cs typeface=".SFUI-Regular"/>
                  <a:sym typeface=".SFUI-Regular"/>
                </a:defRPr>
              </a:lvl1pPr>
            </a:lstStyle>
            <a:p>
              <a:pPr/>
              <a:r>
                <a:t>снега в горах выпадает на 50% меньше, что сказывается негативно на водности  рек</a:t>
              </a:r>
              <a:endParaRPr>
                <a:latin typeface=".SF UI"/>
                <a:ea typeface=".SF UI"/>
                <a:cs typeface=".SF UI"/>
                <a:sym typeface=".SF UI"/>
              </a:endParaRPr>
            </a:p>
          </p:txBody>
        </p:sp>
      </p:grpSp>
      <p:grpSp>
        <p:nvGrpSpPr>
          <p:cNvPr id="297" name="Прямоугольник с одним вырезанным углом 8"/>
          <p:cNvGrpSpPr/>
          <p:nvPr/>
        </p:nvGrpSpPr>
        <p:grpSpPr>
          <a:xfrm>
            <a:off x="9763125" y="2140557"/>
            <a:ext cx="2038351" cy="3749042"/>
            <a:chOff x="0" y="0"/>
            <a:chExt cx="2038350" cy="3749040"/>
          </a:xfrm>
        </p:grpSpPr>
        <p:sp>
          <p:nvSpPr>
            <p:cNvPr id="295" name="Фигура"/>
            <p:cNvSpPr/>
            <p:nvPr/>
          </p:nvSpPr>
          <p:spPr>
            <a:xfrm>
              <a:off x="0" y="150202"/>
              <a:ext cx="2038351" cy="3278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lnTo>
                    <a:pt x="18000" y="0"/>
                  </a:lnTo>
                  <a:lnTo>
                    <a:pt x="21600" y="2238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C5E0B4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6" name="площадь вечных ледников в горах Кавказа уменьшилась на 40% (они питают стратегически важную реку Терек)"/>
            <p:cNvSpPr txBox="1"/>
            <p:nvPr/>
          </p:nvSpPr>
          <p:spPr>
            <a:xfrm>
              <a:off x="52069" y="0"/>
              <a:ext cx="1764346" cy="37490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2C2D2E"/>
                  </a:solidFill>
                  <a:latin typeface=".SFUI-Regular"/>
                  <a:ea typeface=".SFUI-Regular"/>
                  <a:cs typeface=".SFUI-Regular"/>
                  <a:sym typeface=".SFUI-Regular"/>
                </a:defRPr>
              </a:lvl1pPr>
            </a:lstStyle>
            <a:p>
              <a:pPr/>
              <a:r>
                <a:t>площадь вечных ледников в горах Кавказа уменьшилась на 40% (они питают стратегически важную реку Терек)</a:t>
              </a:r>
              <a:endParaRPr>
                <a:latin typeface=".SF UI"/>
                <a:ea typeface=".SF UI"/>
                <a:cs typeface=".SF UI"/>
                <a:sym typeface=".SF UI"/>
              </a:endParaRPr>
            </a:p>
          </p:txBody>
        </p:sp>
      </p:grpSp>
      <p:sp>
        <p:nvSpPr>
          <p:cNvPr id="298" name="Прямая со стрелкой 10"/>
          <p:cNvSpPr/>
          <p:nvPr/>
        </p:nvSpPr>
        <p:spPr>
          <a:xfrm flipH="1">
            <a:off x="1590675" y="1247774"/>
            <a:ext cx="4429127" cy="1042989"/>
          </a:xfrm>
          <a:prstGeom prst="line">
            <a:avLst/>
          </a:prstGeom>
          <a:ln w="635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299" name="Прямая со стрелкой 12"/>
          <p:cNvSpPr/>
          <p:nvPr/>
        </p:nvSpPr>
        <p:spPr>
          <a:xfrm flipH="1">
            <a:off x="3705224" y="1247774"/>
            <a:ext cx="2314576" cy="1042981"/>
          </a:xfrm>
          <a:prstGeom prst="line">
            <a:avLst/>
          </a:prstGeom>
          <a:ln w="635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00" name="Прямая со стрелкой 14"/>
          <p:cNvSpPr/>
          <p:nvPr/>
        </p:nvSpPr>
        <p:spPr>
          <a:xfrm>
            <a:off x="6019800" y="1247774"/>
            <a:ext cx="0" cy="1042981"/>
          </a:xfrm>
          <a:prstGeom prst="line">
            <a:avLst/>
          </a:prstGeom>
          <a:ln w="635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01" name="Прямая со стрелкой 17"/>
          <p:cNvSpPr/>
          <p:nvPr/>
        </p:nvSpPr>
        <p:spPr>
          <a:xfrm>
            <a:off x="6019799" y="1247775"/>
            <a:ext cx="2471741" cy="1042983"/>
          </a:xfrm>
          <a:prstGeom prst="line">
            <a:avLst/>
          </a:prstGeom>
          <a:ln w="635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02" name="Прямая со стрелкой 19"/>
          <p:cNvSpPr/>
          <p:nvPr/>
        </p:nvSpPr>
        <p:spPr>
          <a:xfrm>
            <a:off x="6019800" y="1247774"/>
            <a:ext cx="4524376" cy="1042981"/>
          </a:xfrm>
          <a:prstGeom prst="line">
            <a:avLst/>
          </a:prstGeom>
          <a:ln w="635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305" name="Скругленный прямоугольник 13"/>
          <p:cNvGrpSpPr/>
          <p:nvPr/>
        </p:nvGrpSpPr>
        <p:grpSpPr>
          <a:xfrm>
            <a:off x="4272567" y="5757067"/>
            <a:ext cx="3848967" cy="984713"/>
            <a:chOff x="0" y="0"/>
            <a:chExt cx="3848965" cy="984711"/>
          </a:xfrm>
        </p:grpSpPr>
        <p:sp>
          <p:nvSpPr>
            <p:cNvPr id="303" name="Сквиркл"/>
            <p:cNvSpPr/>
            <p:nvPr/>
          </p:nvSpPr>
          <p:spPr>
            <a:xfrm>
              <a:off x="0" y="0"/>
              <a:ext cx="3848966" cy="984712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000"/>
              </a:pPr>
            </a:p>
          </p:txBody>
        </p:sp>
        <p:sp>
          <p:nvSpPr>
            <p:cNvPr id="304" name="Доля орошаемой пашни в:…"/>
            <p:cNvSpPr txBox="1"/>
            <p:nvPr/>
          </p:nvSpPr>
          <p:spPr>
            <a:xfrm>
              <a:off x="100139" y="17465"/>
              <a:ext cx="3648687" cy="9497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/>
              </a:pPr>
              <a:r>
                <a:t>Доля орошаемой пашни в: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sz="2000"/>
              </a:pPr>
              <a:r>
                <a:t>Дагестане-60%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sz="2000"/>
              </a:pPr>
              <a:r>
                <a:t>России -3,3%</a:t>
              </a:r>
            </a:p>
          </p:txBody>
        </p:sp>
      </p:grpSp>
      <p:grpSp>
        <p:nvGrpSpPr>
          <p:cNvPr id="308" name="Slide Number Placeholder 5"/>
          <p:cNvGrpSpPr/>
          <p:nvPr/>
        </p:nvGrpSpPr>
        <p:grpSpPr>
          <a:xfrm>
            <a:off x="11691890" y="6542843"/>
            <a:ext cx="500110" cy="315158"/>
            <a:chOff x="0" y="0"/>
            <a:chExt cx="500109" cy="315156"/>
          </a:xfrm>
        </p:grpSpPr>
        <p:sp>
          <p:nvSpPr>
            <p:cNvPr id="306" name="Прямоугольник"/>
            <p:cNvSpPr/>
            <p:nvPr/>
          </p:nvSpPr>
          <p:spPr>
            <a:xfrm>
              <a:off x="-1" y="0"/>
              <a:ext cx="500111" cy="315157"/>
            </a:xfrm>
            <a:prstGeom prst="rect">
              <a:avLst/>
            </a:prstGeom>
            <a:solidFill>
              <a:srgbClr val="FFA7A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1600">
                  <a:solidFill>
                    <a:srgbClr val="262626"/>
                  </a:solidFill>
                </a:defRPr>
              </a:pPr>
            </a:p>
          </p:txBody>
        </p:sp>
        <p:sp>
          <p:nvSpPr>
            <p:cNvPr id="307" name="2"/>
            <p:cNvSpPr txBox="1"/>
            <p:nvPr/>
          </p:nvSpPr>
          <p:spPr>
            <a:xfrm>
              <a:off x="45719" y="7281"/>
              <a:ext cx="408671" cy="3005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1600">
                  <a:solidFill>
                    <a:srgbClr val="262626"/>
                  </a:solidFill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311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309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310" name="17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Box 1"/>
          <p:cNvSpPr txBox="1"/>
          <p:nvPr/>
        </p:nvSpPr>
        <p:spPr>
          <a:xfrm>
            <a:off x="523875" y="295274"/>
            <a:ext cx="11163300" cy="497048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3200"/>
            </a:lvl1pPr>
          </a:lstStyle>
          <a:p>
            <a:pPr/>
            <a:r>
              <a:t>Рис.17-Динамика выпадения осадков в Республике Дагестан</a:t>
            </a:r>
          </a:p>
        </p:txBody>
      </p:sp>
      <p:graphicFrame>
        <p:nvGraphicFramePr>
          <p:cNvPr id="314" name="Диаграмма 4"/>
          <p:cNvGraphicFramePr/>
          <p:nvPr/>
        </p:nvGraphicFramePr>
        <p:xfrm>
          <a:off x="730249" y="941568"/>
          <a:ext cx="10855327" cy="540977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15" name="TextBox 5"/>
          <p:cNvSpPr txBox="1"/>
          <p:nvPr/>
        </p:nvSpPr>
        <p:spPr>
          <a:xfrm>
            <a:off x="4438650" y="1257299"/>
            <a:ext cx="3333750" cy="1014771"/>
          </a:xfrm>
          <a:prstGeom prst="rect">
            <a:avLst/>
          </a:prstGeom>
          <a:solidFill>
            <a:srgbClr val="DEEBF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/>
            </a:pPr>
            <a:r>
              <a:t>в среднем за год </a:t>
            </a:r>
          </a:p>
          <a:p>
            <a:pPr algn="ctr"/>
            <a:r>
              <a:t>за </a:t>
            </a:r>
            <a:r>
              <a:rPr b="1"/>
              <a:t>2014-2024 гг. </a:t>
            </a:r>
            <a:r>
              <a:t>– </a:t>
            </a:r>
            <a:r>
              <a:rPr b="1" sz="2400">
                <a:solidFill>
                  <a:srgbClr val="0070C0"/>
                </a:solidFill>
              </a:rPr>
              <a:t>363,4</a:t>
            </a:r>
            <a:r>
              <a:rPr b="1" sz="2400">
                <a:solidFill>
                  <a:srgbClr val="C00000"/>
                </a:solidFill>
              </a:rPr>
              <a:t> </a:t>
            </a:r>
            <a:r>
              <a:t>мм </a:t>
            </a:r>
          </a:p>
          <a:p>
            <a:pPr algn="ctr"/>
            <a:r>
              <a:t>за </a:t>
            </a:r>
            <a:r>
              <a:rPr b="1"/>
              <a:t>2025 г. </a:t>
            </a:r>
            <a:r>
              <a:t>– </a:t>
            </a:r>
            <a:r>
              <a:rPr b="1" sz="2400">
                <a:solidFill>
                  <a:srgbClr val="C00000"/>
                </a:solidFill>
              </a:rPr>
              <a:t>434</a:t>
            </a:r>
            <a:r>
              <a:t> мм.</a:t>
            </a:r>
          </a:p>
        </p:txBody>
      </p:sp>
      <p:sp>
        <p:nvSpPr>
          <p:cNvPr id="316" name="TextBox 6"/>
          <p:cNvSpPr txBox="1"/>
          <p:nvPr/>
        </p:nvSpPr>
        <p:spPr>
          <a:xfrm>
            <a:off x="755650" y="1811297"/>
            <a:ext cx="3333750" cy="125458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Вегетационный период </a:t>
            </a:r>
          </a:p>
          <a:p>
            <a:pPr algn="ctr">
              <a:defRPr sz="2000"/>
            </a:pPr>
            <a:r>
              <a:t>–май-август выпало в 2025 году 89 мм или 20,5% от всех осадков</a:t>
            </a:r>
          </a:p>
        </p:txBody>
      </p:sp>
      <p:grpSp>
        <p:nvGrpSpPr>
          <p:cNvPr id="319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317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318" name="18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Номер слайда 1"/>
          <p:cNvSpPr txBox="1"/>
          <p:nvPr>
            <p:ph type="sldNum" sz="quarter" idx="4294967295"/>
          </p:nvPr>
        </p:nvSpPr>
        <p:spPr>
          <a:xfrm>
            <a:off x="11861301" y="6551285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24" name="Заголовок 1"/>
          <p:cNvGrpSpPr/>
          <p:nvPr/>
        </p:nvGrpSpPr>
        <p:grpSpPr>
          <a:xfrm>
            <a:off x="1070112" y="318465"/>
            <a:ext cx="9229726" cy="590551"/>
            <a:chOff x="0" y="0"/>
            <a:chExt cx="9229725" cy="590549"/>
          </a:xfrm>
        </p:grpSpPr>
        <p:sp>
          <p:nvSpPr>
            <p:cNvPr id="322" name="Прямоугольник"/>
            <p:cNvSpPr/>
            <p:nvPr/>
          </p:nvSpPr>
          <p:spPr>
            <a:xfrm>
              <a:off x="0" y="-1"/>
              <a:ext cx="9229725" cy="590551"/>
            </a:xfrm>
            <a:prstGeom prst="rect">
              <a:avLst/>
            </a:prstGeom>
            <a:solidFill>
              <a:srgbClr val="F4B18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lnSpc>
                  <a:spcPct val="90000"/>
                </a:lnSpc>
                <a:defRPr sz="3200">
                  <a:latin typeface="Calibri Light"/>
                  <a:ea typeface="Calibri Light"/>
                  <a:cs typeface="Calibri Light"/>
                  <a:sym typeface="Calibri Light"/>
                </a:defRPr>
              </a:pPr>
            </a:p>
          </p:txBody>
        </p:sp>
        <p:sp>
          <p:nvSpPr>
            <p:cNvPr id="323" name="Опустынивание пастбищ на севере Дагестана"/>
            <p:cNvSpPr txBox="1"/>
            <p:nvPr/>
          </p:nvSpPr>
          <p:spPr>
            <a:xfrm>
              <a:off x="45719" y="-1"/>
              <a:ext cx="9138287" cy="497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90000"/>
                </a:lnSpc>
                <a:defRPr sz="3200">
                  <a:latin typeface="Calibri Light"/>
                  <a:ea typeface="Calibri Light"/>
                  <a:cs typeface="Calibri Light"/>
                  <a:sym typeface="Calibri Light"/>
                </a:defRPr>
              </a:lvl1pPr>
            </a:lstStyle>
            <a:p>
              <a:pPr/>
              <a:r>
                <a:t>Опустынивание пастбищ на севере Дагестана</a:t>
              </a:r>
            </a:p>
          </p:txBody>
        </p:sp>
      </p:grpSp>
      <p:pic>
        <p:nvPicPr>
          <p:cNvPr id="325" name="Рисунок 5" descr="Рисунок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325" y="1079564"/>
            <a:ext cx="6578600" cy="4105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Рисунок 6" descr="Рисунок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79890" y="2854431"/>
            <a:ext cx="6595345" cy="36384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9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327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328" name="20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Номер слайда 1"/>
          <p:cNvSpPr txBox="1"/>
          <p:nvPr>
            <p:ph type="sldNum" sz="quarter" idx="4294967295"/>
          </p:nvPr>
        </p:nvSpPr>
        <p:spPr>
          <a:xfrm>
            <a:off x="11899872" y="6401482"/>
            <a:ext cx="258625" cy="24830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32" name="Рисунок 2" descr="Рисунок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3999" y="1771072"/>
            <a:ext cx="3429001" cy="457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Рисунок 3" descr="Рисунок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83098" y="1189180"/>
            <a:ext cx="3429001" cy="457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Рисунок 4" descr="Рисунок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79245" y="127000"/>
            <a:ext cx="3429001" cy="4572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7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335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336" name="21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21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Подзаголовок 2"/>
          <p:cNvSpPr txBox="1"/>
          <p:nvPr>
            <p:ph type="subTitle" sz="quarter" idx="1"/>
          </p:nvPr>
        </p:nvSpPr>
        <p:spPr>
          <a:xfrm>
            <a:off x="1225062" y="357676"/>
            <a:ext cx="9144001" cy="424841"/>
          </a:xfrm>
          <a:prstGeom prst="rect">
            <a:avLst/>
          </a:prstGeom>
          <a:solidFill>
            <a:schemeClr val="accent4"/>
          </a:solidFill>
        </p:spPr>
        <p:txBody>
          <a:bodyPr/>
          <a:lstStyle/>
          <a:p>
            <a:pPr>
              <a:defRPr b="1"/>
            </a:pPr>
            <a:r>
              <a:t>Приоритетные</a:t>
            </a:r>
            <a:r>
              <a:rPr b="0"/>
              <a:t> направления </a:t>
            </a:r>
          </a:p>
        </p:txBody>
      </p:sp>
      <p:sp>
        <p:nvSpPr>
          <p:cNvPr id="340" name="Прямоугольник 3"/>
          <p:cNvSpPr txBox="1"/>
          <p:nvPr/>
        </p:nvSpPr>
        <p:spPr>
          <a:xfrm>
            <a:off x="280851" y="1024314"/>
            <a:ext cx="11560628" cy="5949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07000"/>
              </a:lnSpc>
              <a:buSzPct val="100000"/>
              <a:buChar char="✓"/>
              <a:defRPr b="1" sz="2100"/>
            </a:pPr>
            <a:r>
              <a:t>Разработка современных Систем земледелия, отвечающих современным вызовам. Активное продвижение севооборотов, мелиоративных практик и агротехнологий; Перевод земледелия на технологическую основу;</a:t>
            </a:r>
          </a:p>
          <a:p>
            <a:pPr marL="342900" indent="-342900">
              <a:lnSpc>
                <a:spcPct val="107000"/>
              </a:lnSpc>
              <a:buSzPct val="100000"/>
              <a:buChar char="✓"/>
              <a:defRPr b="1" sz="2100"/>
            </a:pPr>
          </a:p>
          <a:p>
            <a:pPr marL="342900" indent="-342900">
              <a:lnSpc>
                <a:spcPct val="107000"/>
              </a:lnSpc>
              <a:buSzPct val="100000"/>
              <a:buChar char="✓"/>
              <a:defRPr b="1" sz="2100"/>
            </a:pPr>
            <a:r>
              <a:t>Совершенствование научно-инновационного обеспечения АПК. Расширение агропросветительства среди сельхозтоваропроизводителей с вовлечением агро-образовательных учреждений. Определение маячных хозяйств с закреплением за научными учреждениями для отработки инновационных агротехнологий; </a:t>
            </a:r>
          </a:p>
          <a:p>
            <a:pPr marL="342900" indent="-342900">
              <a:lnSpc>
                <a:spcPct val="107000"/>
              </a:lnSpc>
              <a:buSzPct val="100000"/>
              <a:buChar char="✓"/>
              <a:defRPr b="1" sz="2100"/>
            </a:pPr>
          </a:p>
          <a:p>
            <a:pPr marL="342900" indent="-342900">
              <a:lnSpc>
                <a:spcPct val="107000"/>
              </a:lnSpc>
              <a:buSzPct val="100000"/>
              <a:buChar char="✓"/>
              <a:defRPr b="1" sz="2100"/>
            </a:pPr>
            <a:r>
              <a:t>Стимулирование поддержки тех направлений региональных экономик, для развития которых имеются благоприятные природно-климатические  условия;</a:t>
            </a:r>
          </a:p>
          <a:p>
            <a:pPr>
              <a:lnSpc>
                <a:spcPct val="107000"/>
              </a:lnSpc>
              <a:defRPr b="1" sz="2100"/>
            </a:pPr>
          </a:p>
          <a:p>
            <a:pPr marL="342900" indent="-342900">
              <a:lnSpc>
                <a:spcPct val="107000"/>
              </a:lnSpc>
              <a:buSzPct val="100000"/>
              <a:buChar char="✓"/>
              <a:defRPr b="1" sz="2100"/>
            </a:pPr>
            <a:r>
              <a:t>Расширение направлений и объемов господдержки, в том числе в части повышения технической оснащенности;</a:t>
            </a:r>
          </a:p>
          <a:p>
            <a:pPr>
              <a:lnSpc>
                <a:spcPct val="107000"/>
              </a:lnSpc>
              <a:defRPr b="1" sz="2100"/>
            </a:pPr>
          </a:p>
          <a:p>
            <a:pPr marL="342900" indent="-342900">
              <a:lnSpc>
                <a:spcPct val="107000"/>
              </a:lnSpc>
              <a:buSzPct val="100000"/>
              <a:buChar char="✓"/>
              <a:defRPr b="1" sz="2100"/>
            </a:pPr>
            <a:r>
              <a:t>Системный формат борьбы с опустыниванием.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b="1" sz="2100"/>
            </a:pPr>
            <a:r>
              <a:t> </a:t>
            </a:r>
          </a:p>
        </p:txBody>
      </p:sp>
      <p:grpSp>
        <p:nvGrpSpPr>
          <p:cNvPr id="343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341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342" name="22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22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Заголовок 1"/>
          <p:cNvSpPr txBox="1"/>
          <p:nvPr/>
        </p:nvSpPr>
        <p:spPr>
          <a:xfrm>
            <a:off x="802639" y="2580004"/>
            <a:ext cx="10424161" cy="653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СПАСИБО за ВНИМАНИЕ!</a:t>
            </a:r>
          </a:p>
        </p:txBody>
      </p:sp>
      <p:grpSp>
        <p:nvGrpSpPr>
          <p:cNvPr id="348" name="Номер слайда 1"/>
          <p:cNvGrpSpPr/>
          <p:nvPr/>
        </p:nvGrpSpPr>
        <p:grpSpPr>
          <a:xfrm>
            <a:off x="11443061" y="6478042"/>
            <a:ext cx="748938" cy="444759"/>
            <a:chOff x="0" y="0"/>
            <a:chExt cx="748936" cy="444757"/>
          </a:xfrm>
        </p:grpSpPr>
        <p:sp>
          <p:nvSpPr>
            <p:cNvPr id="346" name="Прямоугольник"/>
            <p:cNvSpPr/>
            <p:nvPr/>
          </p:nvSpPr>
          <p:spPr>
            <a:xfrm>
              <a:off x="0" y="64800"/>
              <a:ext cx="748937" cy="315158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r">
                <a:defRPr b="1" sz="2800">
                  <a:solidFill>
                    <a:srgbClr val="888888"/>
                  </a:solidFill>
                </a:defRPr>
              </a:pPr>
            </a:p>
          </p:txBody>
        </p:sp>
        <p:sp>
          <p:nvSpPr>
            <p:cNvPr id="347" name="23"/>
            <p:cNvSpPr txBox="1"/>
            <p:nvPr/>
          </p:nvSpPr>
          <p:spPr>
            <a:xfrm>
              <a:off x="45719" y="0"/>
              <a:ext cx="657498" cy="444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r">
                <a:defRPr b="1" sz="2800">
                  <a:solidFill>
                    <a:srgbClr val="888888"/>
                  </a:solidFill>
                </a:defRPr>
              </a:lvl1pPr>
            </a:lstStyle>
            <a:p>
              <a:pPr/>
              <a:r>
                <a:t>23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E2F0D9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