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9" r:id="rId4"/>
    <p:sldId id="281" r:id="rId5"/>
    <p:sldId id="280" r:id="rId6"/>
    <p:sldId id="286" r:id="rId7"/>
    <p:sldId id="272" r:id="rId8"/>
    <p:sldId id="283" r:id="rId9"/>
    <p:sldId id="284" r:id="rId10"/>
    <p:sldId id="28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3670" y="526774"/>
            <a:ext cx="8955156" cy="2792896"/>
          </a:xfrm>
        </p:spPr>
        <p:txBody>
          <a:bodyPr/>
          <a:lstStyle/>
          <a:p>
            <a:pPr algn="ctr"/>
            <a:r>
              <a:rPr lang="ru-RU" sz="3600" b="1" dirty="0"/>
              <a:t>О РОЛИ УЧЕНЫХ-СПЕЦИАЛИСТОВ В ФОРМИРОВАНИИ АГРАРНОЙ ПОЛИТИКИ НАРКОМЗЕМА РСФСР В НАЧАЛЬНЫЙ ПЕРИОД НЭПА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902706"/>
          </a:xfrm>
        </p:spPr>
        <p:txBody>
          <a:bodyPr/>
          <a:lstStyle/>
          <a:p>
            <a:pPr algn="ctr"/>
            <a:r>
              <a:rPr lang="ru-RU" sz="2800" b="1" dirty="0" err="1">
                <a:solidFill>
                  <a:schemeClr val="tx1"/>
                </a:solidFill>
              </a:rPr>
              <a:t>Никоновские</a:t>
            </a:r>
            <a:r>
              <a:rPr lang="ru-RU" sz="2800" b="1" dirty="0">
                <a:solidFill>
                  <a:schemeClr val="tx1"/>
                </a:solidFill>
              </a:rPr>
              <a:t> чтения - 2025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27 октября 2025 года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В.В. </a:t>
            </a:r>
            <a:r>
              <a:rPr lang="ru-RU" b="1" dirty="0" err="1">
                <a:solidFill>
                  <a:schemeClr val="tx1"/>
                </a:solidFill>
              </a:rPr>
              <a:t>Шайкин</a:t>
            </a:r>
            <a:r>
              <a:rPr lang="ru-RU" b="1" dirty="0">
                <a:solidFill>
                  <a:schemeClr val="tx1"/>
                </a:solidFill>
              </a:rPr>
              <a:t>, к.э.н., науч. сотр.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Почвенный институт им. В.В. Докучаева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6022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/>
              <a:t>Тюрина Е.А. Источники по истории планирования сельского хозяйства. 1921-1925 гг. (По материалам Госплана СССР и </a:t>
            </a:r>
            <a:r>
              <a:rPr lang="ru-RU" sz="2400" b="1" dirty="0" err="1"/>
              <a:t>Наркомзема</a:t>
            </a:r>
            <a:r>
              <a:rPr lang="ru-RU" sz="2400" b="1" dirty="0"/>
              <a:t> РСФСР). </a:t>
            </a:r>
            <a:r>
              <a:rPr lang="ru-RU" sz="2400" b="1" dirty="0" err="1"/>
              <a:t>Дисс</a:t>
            </a:r>
            <a:r>
              <a:rPr lang="ru-RU" sz="2400" b="1" dirty="0"/>
              <a:t>. на </a:t>
            </a:r>
            <a:r>
              <a:rPr lang="ru-RU" sz="2400" b="1" dirty="0" err="1"/>
              <a:t>соиск</a:t>
            </a:r>
            <a:r>
              <a:rPr lang="ru-RU" sz="2400" b="1" dirty="0"/>
              <a:t>. уч. степ. канд. ист. наук., М. 1991.</a:t>
            </a:r>
          </a:p>
          <a:p>
            <a:pPr marL="0" indent="0" algn="just">
              <a:buNone/>
            </a:pPr>
            <a:r>
              <a:rPr lang="ru-RU" sz="2400" b="1" dirty="0" err="1"/>
              <a:t>Лунден</a:t>
            </a:r>
            <a:r>
              <a:rPr lang="ru-RU" sz="2400" b="1" dirty="0"/>
              <a:t> И.Л. Становление теории перспективного планирования сельского хозяйства в СССР /20-е годы/. </a:t>
            </a:r>
            <a:r>
              <a:rPr lang="ru-RU" sz="2400" b="1" dirty="0" err="1"/>
              <a:t>Дисс</a:t>
            </a:r>
            <a:r>
              <a:rPr lang="ru-RU" sz="2400" b="1" dirty="0"/>
              <a:t>. на </a:t>
            </a:r>
            <a:r>
              <a:rPr lang="ru-RU" sz="2400" b="1" dirty="0" err="1"/>
              <a:t>соиск</a:t>
            </a:r>
            <a:r>
              <a:rPr lang="ru-RU" sz="2400" b="1" dirty="0"/>
              <a:t>. уч. степ. канд. </a:t>
            </a:r>
            <a:r>
              <a:rPr lang="ru-RU" sz="2400" b="1" dirty="0" err="1"/>
              <a:t>экон</a:t>
            </a:r>
            <a:r>
              <a:rPr lang="ru-RU" sz="2400" b="1" dirty="0"/>
              <a:t>. наук., М. 1990.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9797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3008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57739"/>
            <a:ext cx="8596668" cy="45836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/>
              <a:t>В 1921 году работа по разработке плана восстановления сельского хозяйства страны сосредоточилась в Экономическом совещании при Плановой Комиссии Наркомзема РСФСР под фактическим руководством проф. А.В. Чаянова в качестве консультанта на должности «на правах члена коллегии Наркомзема».</a:t>
            </a:r>
          </a:p>
          <a:p>
            <a:pPr marL="0" indent="0" algn="just">
              <a:buNone/>
            </a:pPr>
            <a:r>
              <a:rPr lang="ru-RU" sz="2400" b="1" dirty="0"/>
              <a:t>Особое Экономическое совещание было учреждено «при плановой Комиссии НКЗ в качестве вспомогательного органа, подготовляющего материалы для работы комиссии и Коллегии НКЗ». </a:t>
            </a:r>
          </a:p>
          <a:p>
            <a:pPr marL="0" indent="0" algn="just">
              <a:buNone/>
            </a:pP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9669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8C038-66C7-C794-9E2D-610004149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94F560-4D87-7DEF-FE98-4D21A0AC6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Первоначальные формы и содержание плана определялись инструкциями Госплана в лице его сельскохозяйственной секции и Наркомзема, и базировались на общих методологических принципах. </a:t>
            </a:r>
            <a:endParaRPr lang="ru-RU" sz="2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2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DD2BB-3935-320F-BA94-4BF31663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AB05B-0EEE-5283-6C5C-B185B2591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442" y="397566"/>
            <a:ext cx="9369288" cy="768626"/>
          </a:xfrm>
        </p:spPr>
        <p:txBody>
          <a:bodyPr>
            <a:normAutofit fontScale="90000"/>
          </a:bodyPr>
          <a:lstStyle/>
          <a:p>
            <a:pPr lvl="0" algn="ctr" defTabSz="914400" eaLnBrk="0" fontAlgn="base" hangingPunct="0">
              <a:spcAft>
                <a:spcPct val="0"/>
              </a:spcAft>
              <a:defRPr/>
            </a:pP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Таблица - Список комиссий при Экономическом совещании Плановой комиссии Наркомзема РСФСР </a:t>
            </a:r>
            <a:r>
              <a:rPr lang="ru-RU" altLang="ru-RU" sz="2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 числа докладчиков в них </a:t>
            </a:r>
            <a:r>
              <a:rPr kumimoji="0" lang="ru-RU" alt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(июнь 1921 г.)</a:t>
            </a:r>
            <a:br>
              <a:rPr kumimoji="0" lang="ru-RU" alt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lang="ru-RU" dirty="0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6B3BDFE8-C20A-2424-6427-A79A9DB649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9453973"/>
              </p:ext>
            </p:extLst>
          </p:nvPr>
        </p:nvGraphicFramePr>
        <p:xfrm>
          <a:off x="1179443" y="1497496"/>
          <a:ext cx="9369287" cy="5184110"/>
        </p:xfrm>
        <a:graphic>
          <a:graphicData uri="http://schemas.openxmlformats.org/drawingml/2006/table">
            <a:tbl>
              <a:tblPr firstRow="1" firstCol="1" bandRow="1"/>
              <a:tblGrid>
                <a:gridCol w="450574">
                  <a:extLst>
                    <a:ext uri="{9D8B030D-6E8A-4147-A177-3AD203B41FA5}">
                      <a16:colId xmlns:a16="http://schemas.microsoft.com/office/drawing/2014/main" val="456146001"/>
                    </a:ext>
                  </a:extLst>
                </a:gridCol>
                <a:gridCol w="5194853">
                  <a:extLst>
                    <a:ext uri="{9D8B030D-6E8A-4147-A177-3AD203B41FA5}">
                      <a16:colId xmlns:a16="http://schemas.microsoft.com/office/drawing/2014/main" val="174436953"/>
                    </a:ext>
                  </a:extLst>
                </a:gridCol>
                <a:gridCol w="3723860">
                  <a:extLst>
                    <a:ext uri="{9D8B030D-6E8A-4147-A177-3AD203B41FA5}">
                      <a16:colId xmlns:a16="http://schemas.microsoft.com/office/drawing/2014/main" val="966791027"/>
                    </a:ext>
                  </a:extLst>
                </a:gridCol>
              </a:tblGrid>
              <a:tr h="3313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комиссии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докладчиков, чел.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061868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мелиорации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(в т.ч. А.В. Чаянов)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8535583"/>
                  </a:ext>
                </a:extLst>
              </a:tr>
              <a:tr h="1754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совхозам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(в т.ч. Наркомзем С.П. Середа)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041926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с.-х. производству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669726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борьбе с вредителями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6545079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районированию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(в т.ч. Н.Д. Кондратьев)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802706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мелкому животноводству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087878"/>
                  </a:ext>
                </a:extLst>
              </a:tr>
              <a:tr h="283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народно-хозяйственному балансу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(в т.ч. Н.Д. Кондратьев)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990868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земельному делу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132833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лесному делу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(в т.ч. Н.Д. Кондратьев)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887570"/>
                  </a:ext>
                </a:extLst>
              </a:tr>
              <a:tr h="283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научному исследованию сельского хозяйства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(в т.ч. А.В. Чаянов)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268124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сельскохозяйственным машинам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967035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шелководству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965778"/>
                  </a:ext>
                </a:extLst>
              </a:tr>
              <a:tr h="207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удобрениям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(в т.ч. Д.Н. Прянишников и </a:t>
                      </a:r>
                      <a:b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Н.И. Вавилов)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313475"/>
                  </a:ext>
                </a:extLst>
              </a:tr>
              <a:tr h="1703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семенному делу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(в т.ч. Н.Д. Кондратьев и </a:t>
                      </a:r>
                      <a:b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Н.И. Вавилов)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793853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техническим растениям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7706710"/>
                  </a:ext>
                </a:extLst>
              </a:tr>
              <a:tr h="1495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 сельскохозяйственной экономии и статистики 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43887"/>
                  </a:ext>
                </a:extLst>
              </a:tr>
              <a:tr h="287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Комиссия по животноводству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8059" marR="58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9199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87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A938D-3DFE-93B5-9E9F-1CCB80CB0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70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28C718-0191-112B-4D62-047D049E8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67409"/>
            <a:ext cx="8596668" cy="5073953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Первые перспективные и годовые планы развития сельского хозяйства по форме и содержанию напоминали научные доклады, которые включали в себя четыре части: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исторический обзор состояния сельского хозяйства в целом или его отрасли;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изложение экономической политики, положенной в основу плана;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количественные и качественные перспективы;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- план мероприятий государства по их осуществлению.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92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7707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91479"/>
            <a:ext cx="8596668" cy="46498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000" b="1" dirty="0"/>
              <a:t>Основные положения «Генерального плана НКЗ на 1921-1922 гг.» были доложены 23 ноября 1921 г. на расширенном заседании Президиума Госплана и сельскохозяйственной секции Госплана. Докладчиком выступил А.В. Чаянов, которому принадлежал приоритет в разработке основных направлений экономической деятельности наркомата.</a:t>
            </a:r>
          </a:p>
        </p:txBody>
      </p:sp>
    </p:spTree>
    <p:extLst>
      <p:ext uri="{BB962C8B-B14F-4D97-AF65-F5344CB8AC3E}">
        <p14:creationId xmlns:p14="http://schemas.microsoft.com/office/powerpoint/2010/main" val="3675168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E96F6-91A7-C0E8-0A69-9C40D668A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0703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CF61CD-8205-ED81-6210-0C3E15D18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2696"/>
            <a:ext cx="8596668" cy="48486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/>
              <a:t>Главные направления и средства воздействия на сельское хозяйство согласно плана : </a:t>
            </a:r>
          </a:p>
          <a:p>
            <a:pPr marL="0" indent="0" algn="just">
              <a:buNone/>
            </a:pPr>
            <a:r>
              <a:rPr lang="ru-RU" sz="2800" b="1" dirty="0"/>
              <a:t>- основные положения аграрной политики; </a:t>
            </a:r>
          </a:p>
          <a:p>
            <a:pPr marL="0" indent="0" algn="just">
              <a:buNone/>
            </a:pPr>
            <a:r>
              <a:rPr lang="ru-RU" sz="2800" b="1" dirty="0"/>
              <a:t>- конкретные мероприятия по развитию сельскохозяйственного производства; </a:t>
            </a:r>
          </a:p>
          <a:p>
            <a:pPr marL="0" indent="0" algn="just">
              <a:buNone/>
            </a:pPr>
            <a:r>
              <a:rPr lang="ru-RU" sz="2800" b="1" dirty="0"/>
              <a:t>- землеустройство; </a:t>
            </a:r>
          </a:p>
          <a:p>
            <a:pPr marL="0" indent="0" algn="just">
              <a:buNone/>
            </a:pPr>
            <a:r>
              <a:rPr lang="ru-RU" sz="2800" b="1" dirty="0"/>
              <a:t>- ветеринария и коннозаводство; </a:t>
            </a:r>
          </a:p>
          <a:p>
            <a:pPr marL="0" indent="0" algn="just">
              <a:buNone/>
            </a:pPr>
            <a:r>
              <a:rPr lang="ru-RU" sz="2800" b="1" dirty="0"/>
              <a:t>- сельскохозяйственный кредит; </a:t>
            </a:r>
          </a:p>
          <a:p>
            <a:pPr marL="0" indent="0" algn="just">
              <a:buNone/>
            </a:pPr>
            <a:r>
              <a:rPr lang="ru-RU" sz="2800" b="1" dirty="0"/>
              <a:t>- налоговая и тарифная политика. </a:t>
            </a:r>
          </a:p>
        </p:txBody>
      </p:sp>
    </p:spTree>
    <p:extLst>
      <p:ext uri="{BB962C8B-B14F-4D97-AF65-F5344CB8AC3E}">
        <p14:creationId xmlns:p14="http://schemas.microsoft.com/office/powerpoint/2010/main" val="1806933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335C2-A001-4BD3-ADDB-BBE091C63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70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C41F28-BAD1-04B0-80E4-09A15C6A0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60175"/>
            <a:ext cx="8596668" cy="49811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Сферы непосредственной хозяйственной деятельности Наркомзема РСФСР: </a:t>
            </a:r>
          </a:p>
          <a:p>
            <a:pPr marL="0" indent="0">
              <a:buNone/>
            </a:pPr>
            <a:r>
              <a:rPr lang="ru-RU" sz="2400" b="1" dirty="0"/>
              <a:t>- определение основных направлений сельскохозяйственной политики; </a:t>
            </a:r>
          </a:p>
          <a:p>
            <a:pPr marL="0" indent="0">
              <a:buNone/>
            </a:pPr>
            <a:r>
              <a:rPr lang="ru-RU" sz="2400" b="1" dirty="0"/>
              <a:t>- законодательные и финансовые вопросы; </a:t>
            </a:r>
          </a:p>
          <a:p>
            <a:pPr marL="0" indent="0">
              <a:buNone/>
            </a:pPr>
            <a:r>
              <a:rPr lang="ru-RU" sz="2400" b="1" dirty="0"/>
              <a:t>- управление государственным хозяйством (совхозами); </a:t>
            </a:r>
          </a:p>
          <a:p>
            <a:pPr marL="0" indent="0">
              <a:buNone/>
            </a:pPr>
            <a:r>
              <a:rPr lang="ru-RU" sz="2400" b="1" dirty="0"/>
              <a:t>- проведение работ общегосударственного значения (мелиорация, переселение и пр.); </a:t>
            </a:r>
          </a:p>
          <a:p>
            <a:pPr marL="0" indent="0">
              <a:buNone/>
            </a:pPr>
            <a:r>
              <a:rPr lang="ru-RU" sz="2400" b="1" dirty="0"/>
              <a:t>- координация работы центрального аппарата и местных земельных органов.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65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F5F412-43F7-1080-35D0-D2E80CC5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70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60FEF8-AEBB-C555-3559-7C74A792E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86679"/>
            <a:ext cx="8596668" cy="49546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/>
              <a:t>Основным итогом работы плановых органов Наркомзема РСФСР в области сельского хозяйства к 1925 г. можно считать разработку первого пятилетнего плана развития сельского и лесного хозяйства Наркомзема РСФСР на 1923/24-1927/28 гг. Однако он не был утвержден правительством. Его реализация происходила через использование общей концепции при разработке годовых планов Наркомзема РСФСР и включения в их состав мероприятий, предлагаемых перспективным планом. </a:t>
            </a:r>
          </a:p>
        </p:txBody>
      </p:sp>
    </p:spTree>
    <p:extLst>
      <p:ext uri="{BB962C8B-B14F-4D97-AF65-F5344CB8AC3E}">
        <p14:creationId xmlns:p14="http://schemas.microsoft.com/office/powerpoint/2010/main" val="2099710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070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99931"/>
            <a:ext cx="8596668" cy="4941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u="sng" dirty="0">
                <a:solidFill>
                  <a:schemeClr val="tx1"/>
                </a:solidFill>
              </a:rPr>
              <a:t>Выводы: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1.	А.В. Чаянов в силу своего авторитета привлек к сотрудничеству с Наркомземом РСФСР большое количество ученых-специалистов, что в условиях перехода к нэпу имело важное значение для разработки направлений аграрной политики. 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2.	Благодаря знаниям ученых-специалистов и при идейном руководстве А.В. Чаянова был разработан первый Генеральный план НКЗ на 1921-1922 год.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3.	Усилиями А.В. Чаянова в </a:t>
            </a:r>
            <a:r>
              <a:rPr lang="ru-RU" sz="2000" b="1" dirty="0" err="1">
                <a:solidFill>
                  <a:schemeClr val="tx1"/>
                </a:solidFill>
              </a:rPr>
              <a:t>Наркомземе</a:t>
            </a:r>
            <a:r>
              <a:rPr lang="ru-RU" sz="2000" b="1" dirty="0">
                <a:solidFill>
                  <a:schemeClr val="tx1"/>
                </a:solidFill>
              </a:rPr>
              <a:t> в начале 20-х годов была создана сильная планово-экономическая служба, без компетентного заключения которой в наркомате не принималось ни одно важное решение. </a:t>
            </a:r>
          </a:p>
        </p:txBody>
      </p:sp>
    </p:spTree>
    <p:extLst>
      <p:ext uri="{BB962C8B-B14F-4D97-AF65-F5344CB8AC3E}">
        <p14:creationId xmlns:p14="http://schemas.microsoft.com/office/powerpoint/2010/main" val="1261562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/>
          </a:p>
          <a:p>
            <a:pPr marL="0" indent="0" algn="ctr">
              <a:buNone/>
            </a:pPr>
            <a:r>
              <a:rPr lang="ru-RU" sz="4000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63670650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795</TotalTime>
  <Words>840</Words>
  <Application>Microsoft Office PowerPoint</Application>
  <PresentationFormat>Широкоэкранный</PresentationFormat>
  <Paragraphs>91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 3</vt:lpstr>
      <vt:lpstr>Аспект</vt:lpstr>
      <vt:lpstr>О РОЛИ УЧЕНЫХ-СПЕЦИАЛИСТОВ В ФОРМИРОВАНИИ АГРАРНОЙ ПОЛИТИКИ НАРКОМЗЕМА РСФСР В НАЧАЛЬНЫЙ ПЕРИОД НЭПА</vt:lpstr>
      <vt:lpstr>Презентация PowerPoint</vt:lpstr>
      <vt:lpstr>Презентация PowerPoint</vt:lpstr>
      <vt:lpstr>Презентация PowerPoint</vt:lpstr>
      <vt:lpstr>Таблица - Список комиссий при Экономическом совещании Плановой комиссии Наркомзема РСФСР и числа докладчиков в них (июнь 1921 г.)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РОЛИ УЧЕНЫХ-СПЕЦИАЛИСТОВ В ФОРМИРОВАНИИ АГРАРНОЙ ПОЛИТИКИ НАРКОМЗЕМА РСФСР В НАЧАЛЬНЫЙ ПЕРИОД НЭПА</dc:title>
  <dc:creator>admin</dc:creator>
  <cp:lastModifiedBy>Владимир Шайкин</cp:lastModifiedBy>
  <cp:revision>30</cp:revision>
  <cp:lastPrinted>2025-10-26T17:56:39Z</cp:lastPrinted>
  <dcterms:created xsi:type="dcterms:W3CDTF">2025-10-20T09:01:17Z</dcterms:created>
  <dcterms:modified xsi:type="dcterms:W3CDTF">2025-10-26T17:57:02Z</dcterms:modified>
</cp:coreProperties>
</file>