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9" autoAdjust="0"/>
    <p:restoredTop sz="94660"/>
  </p:normalViewPr>
  <p:slideViewPr>
    <p:cSldViewPr snapToGrid="0">
      <p:cViewPr varScale="1">
        <p:scale>
          <a:sx n="84" d="100"/>
          <a:sy n="84" d="100"/>
        </p:scale>
        <p:origin x="28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1236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083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147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848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1171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59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0597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240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052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648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0693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84465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3897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846081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9244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4493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997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10/21/2025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8644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91796A-94C2-EB77-D366-7F61AF5BB4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1748" y="802029"/>
            <a:ext cx="6108474" cy="3995600"/>
          </a:xfrm>
        </p:spPr>
        <p:txBody>
          <a:bodyPr>
            <a:noAutofit/>
          </a:bodyPr>
          <a:lstStyle/>
          <a:p>
            <a:r>
              <a:rPr lang="ru-RU" b="1" i="0" u="none" strike="noStrike" baseline="30000" dirty="0">
                <a:solidFill>
                  <a:schemeClr val="accent2">
                    <a:lumMod val="50000"/>
                  </a:schemeClr>
                </a:solidFill>
              </a:rPr>
              <a:t>Агротехнологические классы </a:t>
            </a:r>
            <a:br>
              <a:rPr lang="ru-RU" b="1" i="0" u="none" strike="noStrike" baseline="30000" dirty="0"/>
            </a:br>
            <a:r>
              <a:rPr lang="ru-RU" b="1" i="0" u="none" strike="noStrike" cap="none" baseline="30000" dirty="0"/>
              <a:t>как важнейшее базовое звено системы непрерывного кадрового обеспечения сельского хозяйства</a:t>
            </a:r>
            <a:br>
              <a:rPr lang="ru-RU" b="1" i="0" u="none" strike="noStrike" baseline="30000" dirty="0"/>
            </a:br>
            <a:endParaRPr lang="ru-RU" b="1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88F0C5D-138D-A12C-DF52-22D77B18D8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1748" y="5082304"/>
            <a:ext cx="6400800" cy="1947333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tx1"/>
                </a:solidFill>
              </a:rPr>
              <a:t>Анатолий  Сергеевич ТРУБА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FF984582-239C-2642-34DC-3E01D8ACD7E8}"/>
              </a:ext>
            </a:extLst>
          </p:cNvPr>
          <p:cNvCxnSpPr/>
          <p:nvPr/>
        </p:nvCxnSpPr>
        <p:spPr>
          <a:xfrm>
            <a:off x="542251" y="4603172"/>
            <a:ext cx="6230938" cy="0"/>
          </a:xfrm>
          <a:prstGeom prst="line">
            <a:avLst/>
          </a:prstGeom>
          <a:ln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 descr="Изображение выглядит как стол, в помещении, стул, мебель&#10;&#10;AI-generated content may be incorrect.">
            <a:extLst>
              <a:ext uri="{FF2B5EF4-FFF2-40B4-BE49-F238E27FC236}">
                <a16:creationId xmlns:a16="http://schemas.microsoft.com/office/drawing/2014/main" id="{6A488B59-1C46-FE20-F146-77252FAAEA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9719" y="0"/>
            <a:ext cx="107436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824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5DCA20-160A-7D1F-1A46-244E9BED6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0" u="none" strike="noStrike" baseline="30000" dirty="0"/>
              <a:t>отдельные приоритетные направления </a:t>
            </a:r>
            <a:br>
              <a:rPr lang="ru-RU" b="1" i="0" u="none" strike="noStrike" baseline="30000" dirty="0"/>
            </a:br>
            <a:r>
              <a:rPr lang="ru-RU" b="1" i="0" u="none" strike="noStrike" baseline="30000" dirty="0"/>
              <a:t>в развитии отечественного АПК</a:t>
            </a:r>
            <a:endParaRPr lang="ru-RU" b="1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8A3D984-D859-130D-916A-BC76CA22D2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4213" y="1538240"/>
            <a:ext cx="4870768" cy="20971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4C63752-3DF1-226E-21AC-57AE85B09B5F}"/>
              </a:ext>
            </a:extLst>
          </p:cNvPr>
          <p:cNvSpPr txBox="1"/>
          <p:nvPr/>
        </p:nvSpPr>
        <p:spPr>
          <a:xfrm>
            <a:off x="585788" y="455451"/>
            <a:ext cx="466058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 rtl="0"/>
            <a:r>
              <a:rPr lang="ru-RU" sz="2800" b="1" i="0" u="none" strike="noStrike" baseline="30000" dirty="0">
                <a:latin typeface="+mj-lt"/>
              </a:rPr>
              <a:t>Увеличение объемов производства сельскохозяйственной продукции к уровню 2021 года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8819B80-B170-8601-6B41-C0E0009316CC}"/>
              </a:ext>
            </a:extLst>
          </p:cNvPr>
          <p:cNvSpPr txBox="1"/>
          <p:nvPr/>
        </p:nvSpPr>
        <p:spPr>
          <a:xfrm>
            <a:off x="6304598" y="455450"/>
            <a:ext cx="4660583" cy="6668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 rtl="0"/>
            <a:r>
              <a:rPr lang="ru-RU" sz="2800" b="1" i="0" u="none" strike="noStrike" baseline="30000" dirty="0">
                <a:latin typeface="+mj-lt"/>
              </a:rPr>
              <a:t>Увеличение экспорта продукции АПК в 1,5 </a:t>
            </a:r>
            <a:r>
              <a:rPr lang="ru-RU" sz="2800" b="1" i="0" u="none" strike="noStrike" baseline="30000" dirty="0" err="1">
                <a:latin typeface="+mj-lt"/>
              </a:rPr>
              <a:t>рв</a:t>
            </a:r>
            <a:r>
              <a:rPr lang="ru-RU" sz="2800" b="1" i="0" u="none" strike="noStrike" baseline="30000" dirty="0">
                <a:latin typeface="+mj-lt"/>
              </a:rPr>
              <a:t> 1, 5 </a:t>
            </a:r>
            <a:r>
              <a:rPr lang="ru-RU" sz="2800" b="1" i="0" u="none" strike="noStrike" baseline="30000" dirty="0" err="1">
                <a:latin typeface="+mj-lt"/>
              </a:rPr>
              <a:t>разааза</a:t>
            </a:r>
            <a:r>
              <a:rPr lang="ru-RU" sz="2800" b="1" i="0" u="none" strike="noStrike" baseline="30000" dirty="0">
                <a:latin typeface="+mj-lt"/>
              </a:rPr>
              <a:t> к 2030 году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341FA0F3-7501-1B9A-29DF-036CEB10B1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77489" y="1409558"/>
            <a:ext cx="5169642" cy="2225818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F7B3041C-1695-F7E0-06A8-1C650F0024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76522" y="1739083"/>
            <a:ext cx="3486150" cy="847725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188F7ED2-DA91-BBB6-1677-1881780B70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86772" y="1674742"/>
            <a:ext cx="3486150" cy="84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269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ACF04B-CC8E-2E1F-41B8-C7B8414B0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052" y="543982"/>
            <a:ext cx="8534400" cy="1507067"/>
          </a:xfrm>
        </p:spPr>
        <p:txBody>
          <a:bodyPr>
            <a:noAutofit/>
          </a:bodyPr>
          <a:lstStyle/>
          <a:p>
            <a:r>
              <a:rPr lang="ru-RU" b="1" i="0" u="none" strike="noStrike" baseline="30000" dirty="0"/>
              <a:t>амбициозная задача – </a:t>
            </a:r>
            <a:br>
              <a:rPr lang="ru-RU" b="1" i="0" u="none" strike="noStrike" baseline="30000" dirty="0"/>
            </a:br>
            <a:r>
              <a:rPr lang="ru-RU" b="1" i="0" u="none" strike="noStrike" baseline="30000" dirty="0"/>
              <a:t>сформировать к 2030 году 18 тысяч </a:t>
            </a:r>
            <a:br>
              <a:rPr lang="ru-RU" b="1" i="0" u="none" strike="noStrike" baseline="30000" dirty="0"/>
            </a:br>
            <a:r>
              <a:rPr lang="ru-RU" b="1" i="0" u="none" strike="noStrike" baseline="30000" dirty="0"/>
              <a:t>агротехнологических классов</a:t>
            </a:r>
            <a:br>
              <a:rPr lang="ru-RU" sz="2800" b="1" i="0" u="none" strike="noStrike" baseline="30000" dirty="0"/>
            </a:br>
            <a:endParaRPr lang="ru-RU" sz="2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9DB3D4-0414-998C-BA79-2FC0D7FB8885}"/>
              </a:ext>
            </a:extLst>
          </p:cNvPr>
          <p:cNvSpPr txBox="1"/>
          <p:nvPr/>
        </p:nvSpPr>
        <p:spPr>
          <a:xfrm>
            <a:off x="7235190" y="125730"/>
            <a:ext cx="40690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/>
              <a:t>18000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D8A57F-C707-A111-C6D9-8F2F443684E9}"/>
              </a:ext>
            </a:extLst>
          </p:cNvPr>
          <p:cNvSpPr txBox="1"/>
          <p:nvPr/>
        </p:nvSpPr>
        <p:spPr>
          <a:xfrm>
            <a:off x="577216" y="3290500"/>
            <a:ext cx="61093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 rtl="0"/>
            <a:r>
              <a:rPr lang="ru-RU" sz="3600" b="1" i="0" u="none" strike="noStrike" baseline="30000">
                <a:latin typeface="+mj-lt"/>
              </a:rPr>
              <a:t>В настоящее время их насчитывается не более 450 единиц</a:t>
            </a:r>
            <a:endParaRPr lang="ru-RU" sz="3600" b="1" i="0" u="none" strike="noStrike" baseline="30000" dirty="0"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FDBD5B-D9AC-E14B-57D7-E5D3A7D086CB}"/>
              </a:ext>
            </a:extLst>
          </p:cNvPr>
          <p:cNvSpPr txBox="1"/>
          <p:nvPr/>
        </p:nvSpPr>
        <p:spPr>
          <a:xfrm>
            <a:off x="4526702" y="2551837"/>
            <a:ext cx="610933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600" b="1" i="0" u="none" strike="noStrike" baseline="30000" dirty="0">
                <a:latin typeface="+mj-lt"/>
              </a:rPr>
              <a:t>450</a:t>
            </a:r>
            <a:endParaRPr lang="ru-RU" sz="9600" dirty="0"/>
          </a:p>
        </p:txBody>
      </p:sp>
      <p:pic>
        <p:nvPicPr>
          <p:cNvPr id="10" name="Рисунок 9" descr="Изображение выглядит как человек, одежда, Человеческое лицо, культура&#10;&#10;AI-generated content may be incorrect.">
            <a:extLst>
              <a:ext uri="{FF2B5EF4-FFF2-40B4-BE49-F238E27FC236}">
                <a16:creationId xmlns:a16="http://schemas.microsoft.com/office/drawing/2014/main" id="{64F08720-7D23-F42D-3ADE-FB321C6F8E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5299" y="1888177"/>
            <a:ext cx="3865418" cy="4969823"/>
          </a:xfrm>
          <a:prstGeom prst="rect">
            <a:avLst/>
          </a:prstGeom>
        </p:spPr>
      </p:pic>
      <p:sp>
        <p:nvSpPr>
          <p:cNvPr id="11" name="Стрелка: вправо 10">
            <a:extLst>
              <a:ext uri="{FF2B5EF4-FFF2-40B4-BE49-F238E27FC236}">
                <a16:creationId xmlns:a16="http://schemas.microsoft.com/office/drawing/2014/main" id="{D401D84B-4C8A-16CB-8F94-17C8247C333C}"/>
              </a:ext>
            </a:extLst>
          </p:cNvPr>
          <p:cNvSpPr/>
          <p:nvPr/>
        </p:nvSpPr>
        <p:spPr>
          <a:xfrm rot="19719105">
            <a:off x="6048202" y="1725518"/>
            <a:ext cx="1444831" cy="683629"/>
          </a:xfrm>
          <a:prstGeom prst="rightArrow">
            <a:avLst/>
          </a:prstGeom>
          <a:solidFill>
            <a:schemeClr val="tx1"/>
          </a:solidFill>
          <a:ln>
            <a:solidFill>
              <a:schemeClr val="accent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4863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93216B-368A-59E4-47FF-145168D3A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372" y="5021722"/>
            <a:ext cx="8534400" cy="1507067"/>
          </a:xfrm>
        </p:spPr>
        <p:txBody>
          <a:bodyPr/>
          <a:lstStyle/>
          <a:p>
            <a:r>
              <a:rPr lang="ru-RU" b="1" dirty="0">
                <a:solidFill>
                  <a:schemeClr val="tx1"/>
                </a:solidFill>
              </a:rPr>
              <a:t>Кадры АПК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456A9A-ED29-7EC9-E71F-DA1C009B1A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4385" y="558141"/>
            <a:ext cx="4327176" cy="4821382"/>
          </a:xfrm>
        </p:spPr>
        <p:txBody>
          <a:bodyPr/>
          <a:lstStyle/>
          <a:p>
            <a:r>
              <a:rPr lang="ru-RU" b="1" dirty="0">
                <a:solidFill>
                  <a:schemeClr val="tx1"/>
                </a:solidFill>
              </a:rPr>
              <a:t> До 2027 года на это направление в рамках федерального проекта «Кадры АПК» власти планируют направить </a:t>
            </a:r>
          </a:p>
          <a:p>
            <a:r>
              <a:rPr lang="ru-RU" b="1" dirty="0">
                <a:solidFill>
                  <a:schemeClr val="tx1"/>
                </a:solidFill>
              </a:rPr>
              <a:t>28,1 млрд рублей, из которых около 7,4 млрд были распределены на 2025 год.</a:t>
            </a:r>
          </a:p>
          <a:p>
            <a:r>
              <a:rPr lang="ru-RU" b="1" dirty="0">
                <a:solidFill>
                  <a:schemeClr val="tx1"/>
                </a:solidFill>
              </a:rPr>
              <a:t> Однако 4 сентября этого года Правительство выделило ещё более 1,3 млрд рублей 24 регионам</a:t>
            </a: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3DAD30B8-6EE9-8756-B377-1675FDAD72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08"/>
          <a:stretch/>
        </p:blipFill>
        <p:spPr bwMode="auto">
          <a:xfrm>
            <a:off x="5520647" y="0"/>
            <a:ext cx="809425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30D99C0-F91B-86C8-A071-A94DCF26F558}"/>
              </a:ext>
            </a:extLst>
          </p:cNvPr>
          <p:cNvSpPr/>
          <p:nvPr/>
        </p:nvSpPr>
        <p:spPr>
          <a:xfrm>
            <a:off x="4124099" y="415636"/>
            <a:ext cx="5756171" cy="72939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A1E75E-B3B3-3901-05FD-11C4257FCAA7}"/>
              </a:ext>
            </a:extLst>
          </p:cNvPr>
          <p:cNvSpPr txBox="1"/>
          <p:nvPr/>
        </p:nvSpPr>
        <p:spPr>
          <a:xfrm>
            <a:off x="4124099" y="314038"/>
            <a:ext cx="61039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800" b="1" dirty="0">
                <a:solidFill>
                  <a:schemeClr val="tx1"/>
                </a:solidFill>
              </a:rPr>
              <a:t>28,1 млрд рублей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21491720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3E52154-5882-7ECA-0B98-7E92CC4E1E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329540"/>
            <a:ext cx="10494328" cy="361526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3600" b="1" dirty="0">
                <a:solidFill>
                  <a:schemeClr val="tx1"/>
                </a:solidFill>
              </a:rPr>
              <a:t>НЕОБХОДИМОСТЬ СОЗДАНИЯ АГРОКЛАССОВ:</a:t>
            </a:r>
          </a:p>
          <a:p>
            <a:pPr marL="457200" indent="-457200">
              <a:buAutoNum type="arabicPeriod"/>
            </a:pPr>
            <a:r>
              <a:rPr lang="ru-RU" b="1" dirty="0">
                <a:solidFill>
                  <a:schemeClr val="tx1"/>
                </a:solidFill>
              </a:rPr>
              <a:t>Популяризация аграрных профессий. Прививание у школьников любви 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к родной земле. Созидательному труду.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2.	Помощь к выбору аграрных профессий – профессиональных сельхозработников.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3.	Выполнение нормативов приёма абитуриентов в аграрных ВУЗах.</a:t>
            </a:r>
          </a:p>
          <a:p>
            <a:r>
              <a:rPr lang="ru-RU" b="1" dirty="0">
                <a:solidFill>
                  <a:srgbClr val="FFFF00"/>
                </a:solidFill>
              </a:rPr>
              <a:t>Не изданы современные учебники для 7-11 </a:t>
            </a:r>
            <a:r>
              <a:rPr lang="ru-RU" b="1" dirty="0" err="1">
                <a:solidFill>
                  <a:srgbClr val="FFFF00"/>
                </a:solidFill>
              </a:rPr>
              <a:t>агроклассов</a:t>
            </a:r>
            <a:r>
              <a:rPr lang="ru-RU" b="1" dirty="0">
                <a:solidFill>
                  <a:srgbClr val="FFFF00"/>
                </a:solidFill>
              </a:rPr>
              <a:t> </a:t>
            </a:r>
          </a:p>
          <a:p>
            <a:pPr marL="0" indent="0">
              <a:buNone/>
            </a:pPr>
            <a:r>
              <a:rPr lang="ru-RU" b="1" dirty="0">
                <a:solidFill>
                  <a:srgbClr val="FFFF00"/>
                </a:solidFill>
              </a:rPr>
              <a:t>средних общеобразовательных школ!</a:t>
            </a:r>
          </a:p>
          <a:p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5A0A43F1-08AA-5909-B62E-E584606A35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" y="3696652"/>
            <a:ext cx="2806111" cy="2831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Изображение выглядит как в помещении, человек, одежда, стол&#10;&#10;AI-generated content may be incorrect.">
            <a:extLst>
              <a:ext uri="{FF2B5EF4-FFF2-40B4-BE49-F238E27FC236}">
                <a16:creationId xmlns:a16="http://schemas.microsoft.com/office/drawing/2014/main" id="{048B5B8E-81E9-7A46-AF2C-952D4EE607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6306" y="3663841"/>
            <a:ext cx="5063490" cy="2848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8244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CC6CEA-1ED9-7507-41C8-4756DDF30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1552" y="909742"/>
            <a:ext cx="8534400" cy="1507067"/>
          </a:xfrm>
        </p:spPr>
        <p:txBody>
          <a:bodyPr/>
          <a:lstStyle/>
          <a:p>
            <a:r>
              <a:rPr lang="ru-RU" dirty="0"/>
              <a:t>Благодарю за внимание</a:t>
            </a:r>
          </a:p>
        </p:txBody>
      </p:sp>
      <p:pic>
        <p:nvPicPr>
          <p:cNvPr id="3076" name="Picture 4" descr="Picture background">
            <a:extLst>
              <a:ext uri="{FF2B5EF4-FFF2-40B4-BE49-F238E27FC236}">
                <a16:creationId xmlns:a16="http://schemas.microsoft.com/office/drawing/2014/main" id="{3B327781-07AA-32B5-BC25-2730BD4F99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8029" y="3793975"/>
            <a:ext cx="3095942" cy="306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5636445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537D0B"/>
      </a:dk2>
      <a:lt2>
        <a:srgbClr val="A9E257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9759155-7935-4C61-A06C-C04380D1B16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90</TotalTime>
  <Words>182</Words>
  <Application>Microsoft Office PowerPoint</Application>
  <PresentationFormat>Широкоэкранный</PresentationFormat>
  <Paragraphs>22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Wingdings 3</vt:lpstr>
      <vt:lpstr>Сектор</vt:lpstr>
      <vt:lpstr>Агротехнологические классы  как важнейшее базовое звено системы непрерывного кадрового обеспечения сельского хозяйства </vt:lpstr>
      <vt:lpstr>отдельные приоритетные направления  в развитии отечественного АПК</vt:lpstr>
      <vt:lpstr>амбициозная задача –  сформировать к 2030 году 18 тысяч  агротехнологических классов </vt:lpstr>
      <vt:lpstr>Кадры АПК</vt:lpstr>
      <vt:lpstr>Презентация PowerPoint</vt:lpstr>
      <vt:lpstr>Благодарю за внимание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Елена</dc:creator>
  <cp:lastModifiedBy>Елена</cp:lastModifiedBy>
  <cp:revision>1</cp:revision>
  <dcterms:created xsi:type="dcterms:W3CDTF">2025-10-21T18:23:39Z</dcterms:created>
  <dcterms:modified xsi:type="dcterms:W3CDTF">2025-10-21T19:53:43Z</dcterms:modified>
</cp:coreProperties>
</file>