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Override PartName="/ppt/charts/style11.xml" ContentType="application/vnd.ms-office.chart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style8.xml" ContentType="application/vnd.ms-office.chartstyle+xml"/>
  <Override PartName="/ppt/charts/style7.xml" ContentType="application/vnd.ms-office.chartstyle+xml"/>
  <Override PartName="/ppt/charts/colors10.xml" ContentType="application/vnd.ms-office.chartcolor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6.xml" ContentType="application/vnd.ms-office.chartstyle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charts/style4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colors9.xml" ContentType="application/vnd.ms-office.chartcolorstyl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olors5.xml" ContentType="application/vnd.ms-office.chartcolorstyle+xml"/>
  <Override PartName="/ppt/charts/style10.xml" ContentType="application/vnd.ms-office.chart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olors1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8" r:id="rId1"/>
  </p:sldMasterIdLst>
  <p:sldIdLst>
    <p:sldId id="256" r:id="rId2"/>
    <p:sldId id="324" r:id="rId3"/>
    <p:sldId id="323" r:id="rId4"/>
    <p:sldId id="331" r:id="rId5"/>
    <p:sldId id="262" r:id="rId6"/>
    <p:sldId id="330" r:id="rId7"/>
    <p:sldId id="257" r:id="rId8"/>
    <p:sldId id="258" r:id="rId9"/>
    <p:sldId id="259" r:id="rId10"/>
    <p:sldId id="260" r:id="rId11"/>
    <p:sldId id="261" r:id="rId12"/>
    <p:sldId id="327" r:id="rId13"/>
    <p:sldId id="263" r:id="rId14"/>
    <p:sldId id="328" r:id="rId15"/>
    <p:sldId id="329" r:id="rId16"/>
    <p:sldId id="264" r:id="rId17"/>
    <p:sldId id="325" r:id="rId18"/>
    <p:sldId id="31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olga2\YandexDisk\2024%20&#1075;&#1086;&#1076;\&#1040;&#1045;%20-%20&#1087;&#1088;&#1077;&#1079;&#1077;&#1085;&#1090;&#1072;&#1094;&#1080;&#1103;\&#1050;&#1085;&#1080;&#1075;&#1072;1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olga2\YandexDisk\2024%20&#1075;&#1086;&#1076;\&#1040;&#1045;%20-%20&#1087;&#1088;&#1077;&#1079;&#1077;&#1085;&#1090;&#1072;&#1094;&#1080;&#1103;\&#1050;&#1085;&#1080;&#1075;&#1072;1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C:\Users\olga2\YandexDisk\2024%20&#1075;&#1086;&#1076;\&#1040;&#1045;%20-%20&#1087;&#1088;&#1077;&#1079;&#1077;&#1085;&#1090;&#1072;&#1094;&#1080;&#1103;\&#1050;&#1085;&#1080;&#1075;&#1072;1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C:\Users\olga2\YandexDisk\2024%20&#1075;&#1086;&#1076;\&#1040;&#1045;%20-%20&#1087;&#1088;&#1077;&#1079;&#1077;&#1085;&#1090;&#1072;&#1094;&#1080;&#1103;\&#1050;&#1085;&#1080;&#1075;&#1072;1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C:\Users\olga2\YandexDisk\2024%20&#1075;&#1086;&#1076;\&#1040;&#1045;%20-%20&#1087;&#1088;&#1077;&#1079;&#1077;&#1085;&#1090;&#1072;&#1094;&#1080;&#1103;\&#1050;&#1085;&#1080;&#1075;&#1072;1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oleObject" Target="file:///C:\Users\olga2\YandexDisk\2024%20&#1075;&#1086;&#1076;\&#1040;&#1045;%20-%20&#1087;&#1088;&#1077;&#1079;&#1077;&#1085;&#1090;&#1072;&#1094;&#1080;&#1103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2861482509771976"/>
          <c:y val="5.6359787184140038E-2"/>
          <c:w val="0.85978777919052762"/>
          <c:h val="0.70277685195472117"/>
        </c:manualLayout>
      </c:layout>
      <c:barChart>
        <c:barDir val="col"/>
        <c:grouping val="clustered"/>
        <c:ser>
          <c:idx val="0"/>
          <c:order val="0"/>
          <c:tx>
            <c:strRef>
              <c:f>Лист1!$F$11</c:f>
              <c:strCache>
                <c:ptCount val="1"/>
                <c:pt idx="0">
                  <c:v>Всего</c:v>
                </c:pt>
              </c:strCache>
            </c:strRef>
          </c:tx>
          <c:spPr>
            <a:ln w="3175">
              <a:solidFill>
                <a:schemeClr val="tx1"/>
              </a:solidFill>
            </a:ln>
          </c:spPr>
          <c:cat>
            <c:strRef>
              <c:f>Лист1!$E$12:$E$15</c:f>
              <c:strCache>
                <c:ptCount val="4"/>
                <c:pt idx="0">
                  <c:v>Фрукты и ягоды, всего</c:v>
                </c:pt>
                <c:pt idx="1">
                  <c:v>Семечковые</c:v>
                </c:pt>
                <c:pt idx="2">
                  <c:v>Косточковые</c:v>
                </c:pt>
                <c:pt idx="3">
                  <c:v>Ягоды</c:v>
                </c:pt>
              </c:strCache>
            </c:strRef>
          </c:cat>
          <c:val>
            <c:numRef>
              <c:f>Лист1!$F$12:$F$15</c:f>
              <c:numCache>
                <c:formatCode>General</c:formatCode>
                <c:ptCount val="4"/>
                <c:pt idx="0">
                  <c:v>8770.2999999999975</c:v>
                </c:pt>
                <c:pt idx="1">
                  <c:v>5086.7</c:v>
                </c:pt>
                <c:pt idx="2">
                  <c:v>701.6</c:v>
                </c:pt>
                <c:pt idx="3">
                  <c:v>613.9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43-4FF8-B830-5641BA3CA06E}"/>
            </c:ext>
          </c:extLst>
        </c:ser>
        <c:ser>
          <c:idx val="1"/>
          <c:order val="1"/>
          <c:tx>
            <c:strRef>
              <c:f>Лист1!$G$11</c:f>
              <c:strCache>
                <c:ptCount val="1"/>
                <c:pt idx="0">
                  <c:v>Дополнительно к факту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3175">
              <a:solidFill>
                <a:schemeClr val="tx1"/>
              </a:solidFill>
            </a:ln>
          </c:spPr>
          <c:cat>
            <c:strRef>
              <c:f>Лист1!$E$12:$E$15</c:f>
              <c:strCache>
                <c:ptCount val="4"/>
                <c:pt idx="0">
                  <c:v>Фрукты и ягоды, всего</c:v>
                </c:pt>
                <c:pt idx="1">
                  <c:v>Семечковые</c:v>
                </c:pt>
                <c:pt idx="2">
                  <c:v>Косточковые</c:v>
                </c:pt>
                <c:pt idx="3">
                  <c:v>Ягоды</c:v>
                </c:pt>
              </c:strCache>
            </c:strRef>
          </c:cat>
          <c:val>
            <c:numRef>
              <c:f>Лист1!$G$12:$G$15</c:f>
              <c:numCache>
                <c:formatCode>General</c:formatCode>
                <c:ptCount val="4"/>
                <c:pt idx="0">
                  <c:v>4033.5</c:v>
                </c:pt>
                <c:pt idx="1">
                  <c:v>2479.5</c:v>
                </c:pt>
                <c:pt idx="2">
                  <c:v>60.5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543-4FF8-B830-5641BA3CA06E}"/>
            </c:ext>
          </c:extLst>
        </c:ser>
        <c:dLbls/>
        <c:axId val="112013312"/>
        <c:axId val="112014848"/>
      </c:barChart>
      <c:catAx>
        <c:axId val="112013312"/>
        <c:scaling>
          <c:orientation val="minMax"/>
        </c:scaling>
        <c:axPos val="b"/>
        <c:numFmt formatCode="General" sourceLinked="0"/>
        <c:tickLblPos val="nextTo"/>
        <c:crossAx val="112014848"/>
        <c:crosses val="autoZero"/>
        <c:auto val="1"/>
        <c:lblAlgn val="ctr"/>
        <c:lblOffset val="100"/>
      </c:catAx>
      <c:valAx>
        <c:axId val="112014848"/>
        <c:scaling>
          <c:orientation val="minMax"/>
        </c:scaling>
        <c:axPos val="l"/>
        <c:numFmt formatCode="General" sourceLinked="1"/>
        <c:tickLblPos val="nextTo"/>
        <c:crossAx val="112013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1417793693286525"/>
          <c:y val="5.6126493148979446E-2"/>
          <c:w val="0.34524431321084881"/>
          <c:h val="0.31172582039961777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600">
          <a:latin typeface="Cambria" pitchFamily="18" charset="0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FF0000"/>
                </a:solidFill>
              </a:rPr>
              <a:t>Рекомендация</a:t>
            </a:r>
            <a:r>
              <a:rPr lang="ru-RU" b="1" baseline="0" dirty="0">
                <a:solidFill>
                  <a:srgbClr val="FF0000"/>
                </a:solidFill>
              </a:rPr>
              <a:t> Минздрава России – </a:t>
            </a:r>
          </a:p>
          <a:p>
            <a:pPr>
              <a:defRPr sz="168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baseline="0" dirty="0">
                <a:solidFill>
                  <a:srgbClr val="FF0000"/>
                </a:solidFill>
              </a:rPr>
              <a:t>норма 100 кг</a:t>
            </a:r>
            <a:endParaRPr lang="ru-RU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7.4048975269063427E-2"/>
          <c:y val="3.369542041368425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7.6110423345546158E-2"/>
          <c:y val="2.7959480593656869E-2"/>
          <c:w val="0.89889744819097783"/>
          <c:h val="0.78086978082781222"/>
        </c:manualLayout>
      </c:layout>
      <c:lineChart>
        <c:grouping val="standard"/>
        <c:ser>
          <c:idx val="0"/>
          <c:order val="0"/>
          <c:tx>
            <c:strRef>
              <c:f>Лист1!$A$2</c:f>
              <c:strCache>
                <c:ptCount val="1"/>
                <c:pt idx="0">
                  <c:v>Потребление фруктов и ягод в расчете на душу населения, кг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 </c:v>
                </c:pt>
                <c:pt idx="4">
                  <c:v>2024 г.</c:v>
                </c:pt>
              </c:strCache>
            </c:strRef>
          </c:cat>
          <c:val>
            <c:numRef>
              <c:f>Лист1!$B$2:$F$2</c:f>
              <c:numCache>
                <c:formatCode>General</c:formatCode>
                <c:ptCount val="5"/>
                <c:pt idx="0">
                  <c:v>61</c:v>
                </c:pt>
                <c:pt idx="1">
                  <c:v>62</c:v>
                </c:pt>
                <c:pt idx="2">
                  <c:v>63</c:v>
                </c:pt>
                <c:pt idx="3">
                  <c:v>66</c:v>
                </c:pt>
                <c:pt idx="4">
                  <c:v>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64-4848-98E2-947AA1C5894F}"/>
            </c:ext>
          </c:extLst>
        </c:ser>
        <c:dLbls>
          <c:showVal val="1"/>
        </c:dLbls>
        <c:marker val="1"/>
        <c:axId val="156093440"/>
        <c:axId val="157758208"/>
      </c:lineChart>
      <c:catAx>
        <c:axId val="1560934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endParaRPr lang="ru-RU"/>
          </a:p>
        </c:txPr>
        <c:crossAx val="157758208"/>
        <c:crosses val="autoZero"/>
        <c:auto val="1"/>
        <c:lblAlgn val="ctr"/>
        <c:lblOffset val="100"/>
      </c:catAx>
      <c:valAx>
        <c:axId val="15775820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09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FF0000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r>
              <a:rPr lang="ru-RU" sz="1600" b="1" dirty="0">
                <a:solidFill>
                  <a:srgbClr val="FF0000"/>
                </a:solidFill>
              </a:rPr>
              <a:t>Пороговое значение Доктрины продовольственной безопасности – 60%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Уровень самообеспеченности,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</c:strCache>
            </c:strRef>
          </c:cat>
          <c:val>
            <c:numRef>
              <c:f>Лист1!$B$2:$F$2</c:f>
              <c:numCache>
                <c:formatCode>General</c:formatCode>
                <c:ptCount val="5"/>
                <c:pt idx="0">
                  <c:v>42.4</c:v>
                </c:pt>
                <c:pt idx="1">
                  <c:v>44.4</c:v>
                </c:pt>
                <c:pt idx="2">
                  <c:v>47.3</c:v>
                </c:pt>
                <c:pt idx="3">
                  <c:v>46.7</c:v>
                </c:pt>
                <c:pt idx="4">
                  <c:v>42.8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42-41FA-8B6B-8A6C6A39C5CF}"/>
            </c:ext>
          </c:extLst>
        </c:ser>
        <c:dLbls/>
        <c:gapWidth val="219"/>
        <c:overlap val="-27"/>
        <c:axId val="157799936"/>
        <c:axId val="157801472"/>
      </c:barChart>
      <c:catAx>
        <c:axId val="1577999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endParaRPr lang="ru-RU"/>
          </a:p>
        </c:txPr>
        <c:crossAx val="157801472"/>
        <c:crosses val="autoZero"/>
        <c:auto val="1"/>
        <c:lblAlgn val="ctr"/>
        <c:lblOffset val="100"/>
      </c:catAx>
      <c:valAx>
        <c:axId val="15780147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79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/>
              <a:t>Валовой сбор, тыс. т</a:t>
            </a:r>
          </a:p>
        </c:rich>
      </c:tx>
      <c:layout>
        <c:manualLayout>
          <c:xMode val="edge"/>
          <c:yMode val="edge"/>
          <c:x val="6.3341125328083989E-2"/>
          <c:y val="1.5336463286781199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1.1458333333333334E-2"/>
          <c:y val="7.26310346819425E-2"/>
          <c:w val="0.97708333333333341"/>
          <c:h val="0.76374802231073036"/>
        </c:manualLayout>
      </c:layout>
      <c:lineChart>
        <c:grouping val="standard"/>
        <c:ser>
          <c:idx val="0"/>
          <c:order val="0"/>
          <c:tx>
            <c:strRef>
              <c:f>Лист1!$A$2</c:f>
              <c:strCache>
                <c:ptCount val="1"/>
                <c:pt idx="0">
                  <c:v>Виноградные насаждения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681.90800000000002</c:v>
                </c:pt>
                <c:pt idx="1">
                  <c:v>751.50300000000004</c:v>
                </c:pt>
                <c:pt idx="2">
                  <c:v>889.56899999999996</c:v>
                </c:pt>
                <c:pt idx="3">
                  <c:v>882.14099999999996</c:v>
                </c:pt>
                <c:pt idx="4">
                  <c:v>907.89699999999993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AB-4F5B-841C-28FDF00BC546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Косточковые </c:v>
                </c:pt>
              </c:strCache>
            </c:strRef>
          </c:tx>
          <c:spPr>
            <a:ln w="38100" cap="rnd" cmpd="tri">
              <a:solidFill>
                <a:schemeClr val="accent3"/>
              </a:solidFill>
              <a:prstDash val="lgDash"/>
              <a:round/>
            </a:ln>
            <a:effectLst/>
          </c:spPr>
          <c:marker>
            <c:symbol val="x"/>
            <c:size val="17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</c:strCache>
            </c:strRef>
          </c:cat>
          <c:val>
            <c:numRef>
              <c:f>Лист1!$B$3:$F$3</c:f>
              <c:numCache>
                <c:formatCode>#,##0</c:formatCode>
                <c:ptCount val="5"/>
                <c:pt idx="0">
                  <c:v>601.74900000000002</c:v>
                </c:pt>
                <c:pt idx="1">
                  <c:v>641.08699999999999</c:v>
                </c:pt>
                <c:pt idx="2">
                  <c:v>650.16899999999998</c:v>
                </c:pt>
                <c:pt idx="3">
                  <c:v>585.32999999999993</c:v>
                </c:pt>
                <c:pt idx="4">
                  <c:v>527.08000000000004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AB-4F5B-841C-28FDF00BC546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Плодово-ягодные насаждения (включая цитрусовые)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</c:strCache>
            </c:strRef>
          </c:cat>
          <c:val>
            <c:numRef>
              <c:f>Лист1!$B$4:$F$4</c:f>
              <c:numCache>
                <c:formatCode>#,##0</c:formatCode>
                <c:ptCount val="5"/>
                <c:pt idx="0">
                  <c:v>3661.3720000000003</c:v>
                </c:pt>
                <c:pt idx="1">
                  <c:v>3985.529</c:v>
                </c:pt>
                <c:pt idx="2">
                  <c:v>4244.0060000000003</c:v>
                </c:pt>
                <c:pt idx="3">
                  <c:v>4198.9409999999998</c:v>
                </c:pt>
                <c:pt idx="4">
                  <c:v>3998.62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AB-4F5B-841C-28FDF00BC546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Семечковые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7"/>
            <c:spPr>
              <a:solidFill>
                <a:schemeClr val="accent4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</c:strCache>
            </c:strRef>
          </c:cat>
          <c:val>
            <c:numRef>
              <c:f>Лист1!$B$5:$F$5</c:f>
              <c:numCache>
                <c:formatCode>#,##0</c:formatCode>
                <c:ptCount val="5"/>
                <c:pt idx="0">
                  <c:v>2341.6489999999994</c:v>
                </c:pt>
                <c:pt idx="1">
                  <c:v>2607.1819999999998</c:v>
                </c:pt>
                <c:pt idx="2">
                  <c:v>2870.259</c:v>
                </c:pt>
                <c:pt idx="3">
                  <c:v>2896.3870000000002</c:v>
                </c:pt>
                <c:pt idx="4">
                  <c:v>2815.4409999999998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3AB-4F5B-841C-28FDF00BC546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Ягодники </c:v>
                </c:pt>
              </c:strCache>
            </c:strRef>
          </c:tx>
          <c:spPr>
            <a:ln w="41275" cap="rnd">
              <a:solidFill>
                <a:schemeClr val="accent5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diamond"/>
            <c:size val="17"/>
            <c:spPr>
              <a:solidFill>
                <a:schemeClr val="accent5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</c:strCache>
            </c:strRef>
          </c:cat>
          <c:val>
            <c:numRef>
              <c:f>Лист1!$B$6:$F$6</c:f>
              <c:numCache>
                <c:formatCode>#,##0</c:formatCode>
                <c:ptCount val="5"/>
                <c:pt idx="0">
                  <c:v>695.26099999999997</c:v>
                </c:pt>
                <c:pt idx="1">
                  <c:v>703.44699999999989</c:v>
                </c:pt>
                <c:pt idx="2">
                  <c:v>699.27900000000011</c:v>
                </c:pt>
                <c:pt idx="3">
                  <c:v>684.68100000000004</c:v>
                </c:pt>
                <c:pt idx="4">
                  <c:v>625.74099999999999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3AB-4F5B-841C-28FDF00BC546}"/>
            </c:ext>
          </c:extLst>
        </c:ser>
        <c:dLbls>
          <c:showVal val="1"/>
        </c:dLbls>
        <c:marker val="1"/>
        <c:axId val="158012160"/>
        <c:axId val="158014080"/>
      </c:lineChart>
      <c:catAx>
        <c:axId val="1580121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014080"/>
        <c:crosses val="autoZero"/>
        <c:auto val="1"/>
        <c:lblAlgn val="ctr"/>
        <c:lblOffset val="100"/>
      </c:catAx>
      <c:valAx>
        <c:axId val="158014080"/>
        <c:scaling>
          <c:orientation val="minMax"/>
        </c:scaling>
        <c:delete val="1"/>
        <c:axPos val="l"/>
        <c:numFmt formatCode="#,##0" sourceLinked="1"/>
        <c:majorTickMark val="none"/>
        <c:tickLblPos val="nextTo"/>
        <c:crossAx val="15801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3723917322834642E-2"/>
          <c:y val="0.92659509784643457"/>
          <c:w val="0.96505216535433058"/>
          <c:h val="5.8068438866784297E-2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Выращивание винограда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1.2278874780439306E-2"/>
          <c:y val="0.13563151197009465"/>
          <c:w val="0.97544225043912158"/>
          <c:h val="0.6325479201463453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1"/>
              <c:layout>
                <c:manualLayout>
                  <c:x val="-4.0929109784895516E-17"/>
                  <c:y val="0.17588324186749391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82A-462B-A0AD-92F75C26B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Коэффициент автономии</c:v>
                </c:pt>
                <c:pt idx="1">
                  <c:v>Коэффициент обеспеченности СОС</c:v>
                </c:pt>
                <c:pt idx="2">
                  <c:v>Коэффициент покрытия инвестиций</c:v>
                </c:pt>
                <c:pt idx="3">
                  <c:v>Коэффициент текущей ликвидности</c:v>
                </c:pt>
                <c:pt idx="4">
                  <c:v>Коэффициент быстрой ликвидности </c:v>
                </c:pt>
                <c:pt idx="5">
                  <c:v>Коэффициент абсолютной ликвидности 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0.45</c:v>
                </c:pt>
                <c:pt idx="1">
                  <c:v>-0.05</c:v>
                </c:pt>
                <c:pt idx="2">
                  <c:v>0.8</c:v>
                </c:pt>
                <c:pt idx="3">
                  <c:v>1.9000000000000001</c:v>
                </c:pt>
                <c:pt idx="4" formatCode="0.00">
                  <c:v>1</c:v>
                </c:pt>
                <c:pt idx="5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2A-462B-A0AD-92F75C26BD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1"/>
              <c:layout>
                <c:manualLayout>
                  <c:x val="4.4650453747052017E-3"/>
                  <c:y val="0.23438996261830908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82A-462B-A0AD-92F75C26B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Коэффициент автономии</c:v>
                </c:pt>
                <c:pt idx="1">
                  <c:v>Коэффициент обеспеченности СОС</c:v>
                </c:pt>
                <c:pt idx="2">
                  <c:v>Коэффициент покрытия инвестиций</c:v>
                </c:pt>
                <c:pt idx="3">
                  <c:v>Коэффициент текущей ликвидности</c:v>
                </c:pt>
                <c:pt idx="4">
                  <c:v>Коэффициент быстрой ликвидности </c:v>
                </c:pt>
                <c:pt idx="5">
                  <c:v>Коэффициент абсолютной ликвидности 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0.39000000000000007</c:v>
                </c:pt>
                <c:pt idx="1">
                  <c:v>-0.34</c:v>
                </c:pt>
                <c:pt idx="2">
                  <c:v>0.77000000000000013</c:v>
                </c:pt>
                <c:pt idx="3">
                  <c:v>1.6300000000000001</c:v>
                </c:pt>
                <c:pt idx="4">
                  <c:v>0.87000000000000011</c:v>
                </c:pt>
                <c:pt idx="5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2A-462B-A0AD-92F75C26BD3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1"/>
              <c:layout>
                <c:manualLayout>
                  <c:x val="0"/>
                  <c:y val="0.18484411039529156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2A-462B-A0AD-92F75C26B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Коэффициент автономии</c:v>
                </c:pt>
                <c:pt idx="1">
                  <c:v>Коэффициент обеспеченности СОС</c:v>
                </c:pt>
                <c:pt idx="2">
                  <c:v>Коэффициент покрытия инвестиций</c:v>
                </c:pt>
                <c:pt idx="3">
                  <c:v>Коэффициент текущей ликвидности</c:v>
                </c:pt>
                <c:pt idx="4">
                  <c:v>Коэффициент быстрой ликвидности </c:v>
                </c:pt>
                <c:pt idx="5">
                  <c:v>Коэффициент абсолютной ликвидности 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0.38000000000000006</c:v>
                </c:pt>
                <c:pt idx="1">
                  <c:v>-0.4</c:v>
                </c:pt>
                <c:pt idx="2">
                  <c:v>0.8</c:v>
                </c:pt>
                <c:pt idx="3">
                  <c:v>1.6</c:v>
                </c:pt>
                <c:pt idx="4">
                  <c:v>0.9</c:v>
                </c:pt>
                <c:pt idx="5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82A-462B-A0AD-92F75C26BD34}"/>
            </c:ext>
          </c:extLst>
        </c:ser>
        <c:dLbls>
          <c:showVal val="1"/>
        </c:dLbls>
        <c:gapWidth val="65"/>
        <c:axId val="162633984"/>
        <c:axId val="162643968"/>
      </c:barChart>
      <c:catAx>
        <c:axId val="1626339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643968"/>
        <c:crosses val="autoZero"/>
        <c:auto val="1"/>
        <c:lblAlgn val="ctr"/>
        <c:lblOffset val="100"/>
      </c:catAx>
      <c:valAx>
        <c:axId val="162643968"/>
        <c:scaling>
          <c:orientation val="minMax"/>
          <c:max val="2"/>
          <c:min val="-0.5"/>
        </c:scaling>
        <c:delete val="1"/>
        <c:axPos val="l"/>
        <c:numFmt formatCode="General" sourceLinked="1"/>
        <c:majorTickMark val="none"/>
        <c:tickLblPos val="nextTo"/>
        <c:crossAx val="16263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Производства вина из винограда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1.2357084173945286E-2"/>
          <c:y val="6.3560942958461555E-2"/>
          <c:w val="0.97528583165210969"/>
          <c:h val="0.7176831984094503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г.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1"/>
              <c:layout>
                <c:manualLayout>
                  <c:x val="-2.2467425770809615E-3"/>
                  <c:y val="0.15978650143318299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7FD-4E1C-A940-440FB8CE61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Коэффициент автономии</c:v>
                </c:pt>
                <c:pt idx="1">
                  <c:v>Коэффициент обеспеченности СОС</c:v>
                </c:pt>
                <c:pt idx="2">
                  <c:v>Коэффициент покрытия инвестиций</c:v>
                </c:pt>
                <c:pt idx="3">
                  <c:v>Коэффициент текущей ликвидности</c:v>
                </c:pt>
                <c:pt idx="4">
                  <c:v>Коэффициент быстрой ликвидности </c:v>
                </c:pt>
                <c:pt idx="5">
                  <c:v>Коэффициент абсолютной ликвидности 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0.18000000000000002</c:v>
                </c:pt>
                <c:pt idx="1">
                  <c:v>-7.0000000000000021E-2</c:v>
                </c:pt>
                <c:pt idx="2">
                  <c:v>0.6100000000000001</c:v>
                </c:pt>
                <c:pt idx="3">
                  <c:v>1.54</c:v>
                </c:pt>
                <c:pt idx="4">
                  <c:v>0.60000000000000009</c:v>
                </c:pt>
                <c:pt idx="5">
                  <c:v>4.0000000000000008E-2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7FD-4E1C-A940-440FB8CE61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г.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1"/>
              <c:layout>
                <c:manualLayout>
                  <c:x val="3.3701138656214427E-3"/>
                  <c:y val="0.15427396257643616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FD-4E1C-A940-440FB8CE61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Коэффициент автономии</c:v>
                </c:pt>
                <c:pt idx="1">
                  <c:v>Коэффициент обеспеченности СОС</c:v>
                </c:pt>
                <c:pt idx="2">
                  <c:v>Коэффициент покрытия инвестиций</c:v>
                </c:pt>
                <c:pt idx="3">
                  <c:v>Коэффициент текущей ликвидности</c:v>
                </c:pt>
                <c:pt idx="4">
                  <c:v>Коэффициент быстрой ликвидности </c:v>
                </c:pt>
                <c:pt idx="5">
                  <c:v>Коэффициент абсолютной ликвидности 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0.2</c:v>
                </c:pt>
                <c:pt idx="1">
                  <c:v>-4.0000000000000008E-2</c:v>
                </c:pt>
                <c:pt idx="2">
                  <c:v>0.58000000000000007</c:v>
                </c:pt>
                <c:pt idx="3">
                  <c:v>1.53</c:v>
                </c:pt>
                <c:pt idx="4">
                  <c:v>0.59</c:v>
                </c:pt>
                <c:pt idx="5">
                  <c:v>4.0000000000000008E-2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7FD-4E1C-A940-440FB8CE615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г.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1"/>
              <c:layout>
                <c:manualLayout>
                  <c:x val="-2.2467425770809615E-3"/>
                  <c:y val="0.13529918297194296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7FD-4E1C-A940-440FB8CE61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Коэффициент автономии</c:v>
                </c:pt>
                <c:pt idx="1">
                  <c:v>Коэффициент обеспеченности СОС</c:v>
                </c:pt>
                <c:pt idx="2">
                  <c:v>Коэффициент покрытия инвестиций</c:v>
                </c:pt>
                <c:pt idx="3">
                  <c:v>Коэффициент текущей ликвидности</c:v>
                </c:pt>
                <c:pt idx="4">
                  <c:v>Коэффициент быстрой ликвидности </c:v>
                </c:pt>
                <c:pt idx="5">
                  <c:v>Коэффициент абсолютной ликвидности 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0.22</c:v>
                </c:pt>
                <c:pt idx="1">
                  <c:v>-7.0000000000000021E-2</c:v>
                </c:pt>
                <c:pt idx="2">
                  <c:v>0.60000000000000009</c:v>
                </c:pt>
                <c:pt idx="3">
                  <c:v>1.5</c:v>
                </c:pt>
                <c:pt idx="4">
                  <c:v>0.60000000000000009</c:v>
                </c:pt>
                <c:pt idx="5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7FD-4E1C-A940-440FB8CE6153}"/>
            </c:ext>
          </c:extLst>
        </c:ser>
        <c:dLbls>
          <c:showVal val="1"/>
        </c:dLbls>
        <c:gapWidth val="65"/>
        <c:axId val="162875648"/>
        <c:axId val="162902016"/>
      </c:barChart>
      <c:catAx>
        <c:axId val="1628756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902016"/>
        <c:crosses val="autoZero"/>
        <c:auto val="1"/>
        <c:lblAlgn val="ctr"/>
        <c:lblOffset val="100"/>
      </c:catAx>
      <c:valAx>
        <c:axId val="16290201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6287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Выращивание винограда</a:t>
            </a:r>
          </a:p>
        </c:rich>
      </c:tx>
      <c:spPr>
        <a:noFill/>
        <a:ln>
          <a:noFill/>
        </a:ln>
        <a:effectLst/>
      </c:spPr>
    </c:title>
    <c:view3D>
      <c:rotX val="0"/>
      <c:rotY val="0"/>
      <c:depthPercent val="60"/>
      <c:perspective val="100"/>
    </c:view3D>
    <c:floor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539545785235319E-2"/>
          <c:y val="0.13663022654815088"/>
          <c:w val="0.93060421601900889"/>
          <c:h val="0.60102563088789773"/>
        </c:manualLayout>
      </c:layout>
      <c:bar3DChart>
        <c:barDir val="col"/>
        <c:grouping val="clustered"/>
        <c:ser>
          <c:idx val="0"/>
          <c:order val="0"/>
          <c:tx>
            <c:strRef>
              <c:f>'01.21'!$K$2</c:f>
              <c:strCache>
                <c:ptCount val="1"/>
                <c:pt idx="0">
                  <c:v>Выручка, млн руб.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'01.21'!$J$3:$J$7</c:f>
              <c:strCache>
                <c:ptCount val="5"/>
                <c:pt idx="0">
                  <c:v>ООО АГРОФИРМА "ЮЖНАЯ" </c:v>
                </c:pt>
                <c:pt idx="1">
                  <c:v>ООО "РУСЬ"</c:v>
                </c:pt>
                <c:pt idx="2">
                  <c:v>АО "Старокрымский"</c:v>
                </c:pt>
                <c:pt idx="3">
                  <c:v>АО "ИМ. Н. АЛИЕВА"</c:v>
                </c:pt>
                <c:pt idx="4">
                  <c:v>ООО "ФАНАГОРИЯ-АГРО"</c:v>
                </c:pt>
              </c:strCache>
            </c:strRef>
          </c:cat>
          <c:val>
            <c:numRef>
              <c:f>'01.21'!$K$3:$K$7</c:f>
              <c:numCache>
                <c:formatCode>#,##0</c:formatCode>
                <c:ptCount val="5"/>
                <c:pt idx="0">
                  <c:v>5198</c:v>
                </c:pt>
                <c:pt idx="1">
                  <c:v>1659</c:v>
                </c:pt>
                <c:pt idx="2">
                  <c:v>1615</c:v>
                </c:pt>
                <c:pt idx="3">
                  <c:v>1238</c:v>
                </c:pt>
                <c:pt idx="4" formatCode="General">
                  <c:v>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12-404D-9673-B5541AC9250D}"/>
            </c:ext>
          </c:extLst>
        </c:ser>
        <c:dLbls/>
        <c:gapWidth val="65"/>
        <c:shape val="box"/>
        <c:axId val="112051328"/>
        <c:axId val="112052864"/>
        <c:axId val="0"/>
      </c:bar3DChart>
      <c:catAx>
        <c:axId val="1120513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052864"/>
        <c:crosses val="autoZero"/>
        <c:auto val="1"/>
        <c:lblAlgn val="ctr"/>
        <c:lblOffset val="100"/>
      </c:catAx>
      <c:valAx>
        <c:axId val="1120528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05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794727109174257"/>
          <c:y val="0.37869690724019184"/>
          <c:w val="0.13186867523112039"/>
          <c:h val="0.11267023459936236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Производство вина из винограда</a:t>
            </a:r>
          </a:p>
        </c:rich>
      </c:tx>
      <c:spPr>
        <a:noFill/>
        <a:ln>
          <a:noFill/>
        </a:ln>
        <a:effectLst/>
      </c:spPr>
    </c:title>
    <c:view3D>
      <c:rotX val="0"/>
      <c:rotY val="0"/>
      <c:depthPercent val="60"/>
      <c:perspective val="100"/>
    </c:view3D>
    <c:floor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236013252244211E-2"/>
          <c:y val="7.5906170830032496E-2"/>
          <c:w val="0.93712189596784867"/>
          <c:h val="0.63293254346997319"/>
        </c:manualLayout>
      </c:layout>
      <c:bar3DChart>
        <c:barDir val="col"/>
        <c:grouping val="clustered"/>
        <c:ser>
          <c:idx val="0"/>
          <c:order val="0"/>
          <c:tx>
            <c:strRef>
              <c:f>'11.02'!$J$2</c:f>
              <c:strCache>
                <c:ptCount val="1"/>
                <c:pt idx="0">
                  <c:v>Выручка, млн руб.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'11.02'!$I$3:$I$7</c:f>
              <c:strCache>
                <c:ptCount val="5"/>
                <c:pt idx="0">
                  <c:v>ООО "КУБАНЬ-ВИНО"</c:v>
                </c:pt>
                <c:pt idx="1">
                  <c:v>АО "ЕВРАЗИЙСКАЯ АЛКОГОЛЬНАЯ ГРУППА"</c:v>
                </c:pt>
                <c:pt idx="2">
                  <c:v>ОАО "АГРОПРОМЫШЛЕННАЯ ФИРМА "ФАНАГОРИЯ"</c:v>
                </c:pt>
                <c:pt idx="3">
                  <c:v>ЗАО "Абрау-Дюрсо"</c:v>
                </c:pt>
                <c:pt idx="4">
                  <c:v>ООО "Союз-Вино"</c:v>
                </c:pt>
              </c:strCache>
            </c:strRef>
          </c:cat>
          <c:val>
            <c:numRef>
              <c:f>'11.02'!$J$3:$J$7</c:f>
              <c:numCache>
                <c:formatCode>#,##0</c:formatCode>
                <c:ptCount val="5"/>
                <c:pt idx="0">
                  <c:v>16540</c:v>
                </c:pt>
                <c:pt idx="1">
                  <c:v>8673</c:v>
                </c:pt>
                <c:pt idx="2">
                  <c:v>8629</c:v>
                </c:pt>
                <c:pt idx="3">
                  <c:v>7467</c:v>
                </c:pt>
                <c:pt idx="4">
                  <c:v>4904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A9-42A9-AA39-5BF23CF473AA}"/>
            </c:ext>
          </c:extLst>
        </c:ser>
        <c:dLbls/>
        <c:gapWidth val="65"/>
        <c:shape val="box"/>
        <c:axId val="112540672"/>
        <c:axId val="112546560"/>
        <c:axId val="0"/>
      </c:bar3DChart>
      <c:catAx>
        <c:axId val="1125406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546560"/>
        <c:crosses val="autoZero"/>
        <c:auto val="1"/>
        <c:lblAlgn val="ctr"/>
        <c:lblOffset val="100"/>
      </c:catAx>
      <c:valAx>
        <c:axId val="1125465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54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985911861342379"/>
          <c:y val="0.21249210614025346"/>
          <c:w val="0.14443362843208754"/>
          <c:h val="9.1647711657769013E-2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1200" b="1">
                <a:solidFill>
                  <a:schemeClr val="tx1"/>
                </a:solidFill>
              </a:rPr>
              <a:t>01.22 "Выращивание тропических и субтропических культур"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2.7715163507561268E-2"/>
          <c:y val="0"/>
          <c:w val="0.94456967298487771"/>
          <c:h val="0.83152992373437717"/>
        </c:manualLayout>
      </c:layout>
      <c:barChart>
        <c:barDir val="col"/>
        <c:grouping val="clustered"/>
        <c:ser>
          <c:idx val="0"/>
          <c:order val="0"/>
          <c:tx>
            <c:strRef>
              <c:f>'01.22'!$J$2</c:f>
              <c:strCache>
                <c:ptCount val="1"/>
                <c:pt idx="0">
                  <c:v>Выручка, млн руб.</c:v>
                </c:pt>
              </c:strCache>
            </c:strRef>
          </c:tx>
          <c:spPr>
            <a:gradFill>
              <a:gsLst>
                <a:gs pos="0">
                  <a:schemeClr val="accent6"/>
                </a:gs>
                <a:gs pos="100000">
                  <a:schemeClr val="accent6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'01.22'!$I$3:$I$4</c:f>
              <c:strCache>
                <c:ptCount val="2"/>
                <c:pt idx="0">
                  <c:v>СПК " Колхоз Зубутлинский"</c:v>
                </c:pt>
                <c:pt idx="1">
                  <c:v>ООО "АГРОФИРМА "ДЕМЕТРА"</c:v>
                </c:pt>
              </c:strCache>
            </c:strRef>
          </c:cat>
          <c:val>
            <c:numRef>
              <c:f>'01.22'!$J$3:$J$4</c:f>
              <c:numCache>
                <c:formatCode>General</c:formatCode>
                <c:ptCount val="2"/>
                <c:pt idx="0">
                  <c:v>10.9</c:v>
                </c:pt>
                <c:pt idx="1">
                  <c:v>6.3E-2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82-426B-91B4-841054D19482}"/>
            </c:ext>
          </c:extLst>
        </c:ser>
        <c:dLbls>
          <c:showVal val="1"/>
        </c:dLbls>
        <c:gapWidth val="41"/>
        <c:axId val="112580096"/>
        <c:axId val="112581632"/>
      </c:barChart>
      <c:catAx>
        <c:axId val="1125800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581632"/>
        <c:crosses val="autoZero"/>
        <c:auto val="1"/>
        <c:lblAlgn val="ctr"/>
        <c:lblOffset val="100"/>
      </c:catAx>
      <c:valAx>
        <c:axId val="11258163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258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293947277462999"/>
          <c:y val="0.39513033905323647"/>
          <c:w val="0.31326573281981024"/>
          <c:h val="0.1055337285756128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1400" b="1"/>
              <a:t>01.23 "Выращивание цитрусовых культур"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2.7717803003998748E-2"/>
          <c:y val="0.14127227951172172"/>
          <c:w val="0.94456439399200243"/>
          <c:h val="0.66191347271063594"/>
        </c:manualLayout>
      </c:layout>
      <c:barChart>
        <c:barDir val="col"/>
        <c:grouping val="clustered"/>
        <c:ser>
          <c:idx val="0"/>
          <c:order val="0"/>
          <c:tx>
            <c:strRef>
              <c:f>'01.23'!$K$2</c:f>
              <c:strCache>
                <c:ptCount val="1"/>
                <c:pt idx="0">
                  <c:v>Выручка, млн руб.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'01.23'!$J$3:$J$5</c:f>
              <c:strCache>
                <c:ptCount val="3"/>
                <c:pt idx="0">
                  <c:v>СПК КОЛХОЗ "НОВОАЛЕКСЕЕВСКИЙ"</c:v>
                </c:pt>
                <c:pt idx="1">
                  <c:v>ООО "Агрокомбинат "СТАБ-КРЫМ"</c:v>
                </c:pt>
                <c:pt idx="2">
                  <c:v>ООО "ВТК-ГРУПП"</c:v>
                </c:pt>
              </c:strCache>
            </c:strRef>
          </c:cat>
          <c:val>
            <c:numRef>
              <c:f>'01.23'!$K$3:$K$5</c:f>
              <c:numCache>
                <c:formatCode>General</c:formatCode>
                <c:ptCount val="3"/>
                <c:pt idx="0">
                  <c:v>347</c:v>
                </c:pt>
                <c:pt idx="1">
                  <c:v>0.31800000000000006</c:v>
                </c:pt>
                <c:pt idx="2">
                  <c:v>9.0000000000000011E-2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7D-47F8-9391-225E10F3C154}"/>
            </c:ext>
          </c:extLst>
        </c:ser>
        <c:dLbls>
          <c:showVal val="1"/>
        </c:dLbls>
        <c:gapWidth val="41"/>
        <c:axId val="112634880"/>
        <c:axId val="112644864"/>
      </c:barChart>
      <c:catAx>
        <c:axId val="1126348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644864"/>
        <c:crosses val="autoZero"/>
        <c:auto val="1"/>
        <c:lblAlgn val="ctr"/>
        <c:lblOffset val="100"/>
      </c:catAx>
      <c:valAx>
        <c:axId val="11264486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263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278616498699823"/>
          <c:y val="0.35807810231254827"/>
          <c:w val="0.31329473836904265"/>
          <c:h val="9.164771165776901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1400" b="1"/>
              <a:t>01.24 "Выращивание семечковых и косточковых культур"</a:t>
            </a: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9.7567147856517947E-2"/>
          <c:y val="0.20246636771300452"/>
          <c:w val="0.86366469816272962"/>
          <c:h val="0.58598715124847345"/>
        </c:manualLayout>
      </c:layout>
      <c:barChart>
        <c:barDir val="col"/>
        <c:grouping val="clustered"/>
        <c:ser>
          <c:idx val="0"/>
          <c:order val="0"/>
          <c:tx>
            <c:strRef>
              <c:f>'01.24'!$K$2</c:f>
              <c:strCache>
                <c:ptCount val="1"/>
                <c:pt idx="0">
                  <c:v>Выручка, млн руб.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'01.24'!$J$3:$J$5</c:f>
              <c:strCache>
                <c:ptCount val="3"/>
                <c:pt idx="0">
                  <c:v>АО "Крымская Фруктовая Компания"</c:v>
                </c:pt>
                <c:pt idx="1">
                  <c:v>ООО "КАЗАЧИЙ ХУТОР"</c:v>
                </c:pt>
                <c:pt idx="2">
                  <c:v>ООО "АГРОНОМ-САД"</c:v>
                </c:pt>
              </c:strCache>
            </c:strRef>
          </c:cat>
          <c:val>
            <c:numRef>
              <c:f>'01.24'!$K$3:$K$5</c:f>
              <c:numCache>
                <c:formatCode>#,##0</c:formatCode>
                <c:ptCount val="3"/>
                <c:pt idx="0">
                  <c:v>2553</c:v>
                </c:pt>
                <c:pt idx="1">
                  <c:v>2212</c:v>
                </c:pt>
                <c:pt idx="2">
                  <c:v>1435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5A-4E26-AE0F-6B22B5CB93E8}"/>
            </c:ext>
          </c:extLst>
        </c:ser>
        <c:dLbls>
          <c:showVal val="1"/>
        </c:dLbls>
        <c:gapWidth val="41"/>
        <c:axId val="112734976"/>
        <c:axId val="112736512"/>
      </c:barChart>
      <c:catAx>
        <c:axId val="1127349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736512"/>
        <c:crosses val="autoZero"/>
        <c:auto val="1"/>
        <c:lblAlgn val="ctr"/>
        <c:lblOffset val="100"/>
      </c:catAx>
      <c:valAx>
        <c:axId val="112736512"/>
        <c:scaling>
          <c:orientation val="minMax"/>
        </c:scaling>
        <c:delete val="1"/>
        <c:axPos val="l"/>
        <c:numFmt formatCode="#,##0" sourceLinked="1"/>
        <c:majorTickMark val="none"/>
        <c:tickLblPos val="nextTo"/>
        <c:crossAx val="11273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7811962612048482"/>
          <c:y val="0.27305196144196225"/>
          <c:w val="0.24603874812988438"/>
          <c:h val="0.1055338173989231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1400" b="1" i="0" u="none" strike="noStrike" baseline="0">
                <a:effectLst/>
              </a:rPr>
              <a:t>01.25.1 "Выращивание прочих плодовых и ягодных культур"</a:t>
            </a:r>
            <a:endParaRPr lang="ru-RU" sz="1400" b="1"/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3.0555555555555558E-2"/>
          <c:y val="0.16012359039790747"/>
          <c:w val="0.91956517935258097"/>
          <c:h val="0.62737530016776499"/>
        </c:manualLayout>
      </c:layout>
      <c:barChart>
        <c:barDir val="col"/>
        <c:grouping val="clustered"/>
        <c:ser>
          <c:idx val="0"/>
          <c:order val="0"/>
          <c:tx>
            <c:strRef>
              <c:f>'01.25.1'!$I$2</c:f>
              <c:strCache>
                <c:ptCount val="1"/>
                <c:pt idx="0">
                  <c:v>Выручка, млн руб.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'01.25.1'!$H$3:$H$5</c:f>
              <c:strCache>
                <c:ptCount val="3"/>
                <c:pt idx="0">
                  <c:v>АО "САД-ГИГАНТ"</c:v>
                </c:pt>
                <c:pt idx="1">
                  <c:v>ЗАО "Агрофирма имени 15 лет Октября"</c:v>
                </c:pt>
                <c:pt idx="2">
                  <c:v>ООО "САД-ГИГАНТ ИНГУШЕТИЯ"</c:v>
                </c:pt>
              </c:strCache>
            </c:strRef>
          </c:cat>
          <c:val>
            <c:numRef>
              <c:f>'01.25.1'!$I$3:$I$5</c:f>
              <c:numCache>
                <c:formatCode>#,##0</c:formatCode>
                <c:ptCount val="3"/>
                <c:pt idx="0">
                  <c:v>3941</c:v>
                </c:pt>
                <c:pt idx="1">
                  <c:v>2492</c:v>
                </c:pt>
                <c:pt idx="2">
                  <c:v>1531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73-4FF1-8BD5-AFA2BC456A57}"/>
            </c:ext>
          </c:extLst>
        </c:ser>
        <c:dLbls>
          <c:showVal val="1"/>
        </c:dLbls>
        <c:gapWidth val="41"/>
        <c:axId val="112769280"/>
        <c:axId val="112783360"/>
      </c:barChart>
      <c:catAx>
        <c:axId val="1127692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783360"/>
        <c:crosses val="autoZero"/>
        <c:auto val="1"/>
        <c:lblAlgn val="ctr"/>
        <c:lblOffset val="100"/>
      </c:catAx>
      <c:valAx>
        <c:axId val="112783360"/>
        <c:scaling>
          <c:orientation val="minMax"/>
        </c:scaling>
        <c:delete val="1"/>
        <c:axPos val="l"/>
        <c:numFmt formatCode="#,##0" sourceLinked="1"/>
        <c:majorTickMark val="none"/>
        <c:tickLblPos val="nextTo"/>
        <c:crossAx val="11276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57859239367088"/>
          <c:y val="0.23956512681060099"/>
          <c:w val="0.23876815398075241"/>
          <c:h val="9.131557418958997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4270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35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3253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312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77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8242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755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202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599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309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897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078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vnioptush@vniiesh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1504" y="1597548"/>
            <a:ext cx="10152112" cy="269554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Устойчивость и </a:t>
            </a:r>
            <a:r>
              <a:rPr lang="ru-RU" sz="4000" b="1"/>
              <a:t>эффективность организации производства </a:t>
            </a:r>
            <a:br>
              <a:rPr lang="ru-RU" sz="4000" b="1"/>
            </a:br>
            <a:r>
              <a:rPr lang="ru-RU" sz="4000" b="1"/>
              <a:t>продукции садоводства </a:t>
            </a:r>
            <a:br>
              <a:rPr lang="ru-RU" sz="4000" b="1"/>
            </a:br>
            <a:r>
              <a:rPr lang="ru-RU" sz="4000" b="1"/>
              <a:t>и </a:t>
            </a:r>
            <a:r>
              <a:rPr lang="ru-RU" sz="4000" b="1" dirty="0"/>
              <a:t>виноградарства</a:t>
            </a:r>
            <a:endParaRPr lang="ru-RU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7608" y="4437112"/>
            <a:ext cx="9144000" cy="2083776"/>
          </a:xfrm>
        </p:spPr>
        <p:txBody>
          <a:bodyPr>
            <a:normAutofit/>
          </a:bodyPr>
          <a:lstStyle/>
          <a:p>
            <a:pPr algn="r" fontAlgn="base"/>
            <a:r>
              <a:rPr lang="ru-RU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СУГЛОБОВ  Александр Евгеньевич</a:t>
            </a:r>
            <a:r>
              <a:rPr lang="ru-RU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</a:br>
            <a:endParaRPr lang="ru-RU" dirty="0">
              <a:solidFill>
                <a:schemeClr val="bg1"/>
              </a:solidFill>
              <a:latin typeface="+mj-lt"/>
              <a:ea typeface="Cambria" panose="02040503050406030204" pitchFamily="18" charset="0"/>
            </a:endParaRPr>
          </a:p>
          <a:p>
            <a:pPr algn="r" fontAlgn="base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Руководитель ВНИОПТУСХ – филиал ФГБНУ ФНЦ ВНИИЭСХ,</a:t>
            </a:r>
          </a:p>
          <a:p>
            <a:pPr algn="r" fontAlgn="base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профессор Финансового университета при Правительстве РФ, </a:t>
            </a:r>
          </a:p>
          <a:p>
            <a:pPr algn="r" fontAlgn="base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Заслуженный деятель науки РФ, Заслуженный экономист РФ,</a:t>
            </a:r>
            <a:endParaRPr lang="en-US" dirty="0">
              <a:solidFill>
                <a:schemeClr val="bg1"/>
              </a:solidFill>
              <a:latin typeface="+mj-lt"/>
              <a:ea typeface="Cambria" panose="02040503050406030204" pitchFamily="18" charset="0"/>
            </a:endParaRPr>
          </a:p>
          <a:p>
            <a:pPr algn="r" fontAlgn="base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доктор экономических наук, профессор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850" y="243970"/>
            <a:ext cx="1821432" cy="135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9988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141030"/>
            <a:ext cx="9721080" cy="1135710"/>
          </a:xfrm>
        </p:spPr>
        <p:txBody>
          <a:bodyPr>
            <a:normAutofit/>
          </a:bodyPr>
          <a:lstStyle/>
          <a:p>
            <a:pPr algn="ctr"/>
            <a:r>
              <a:rPr lang="ru-RU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Потребление</a:t>
            </a:r>
            <a: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свежих фруктов населением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38FE9021-FB69-45FD-B33D-E4E25DEE8C07}"/>
              </a:ext>
            </a:extLst>
          </p:cNvPr>
          <p:cNvGrpSpPr/>
          <p:nvPr/>
        </p:nvGrpSpPr>
        <p:grpSpPr>
          <a:xfrm>
            <a:off x="2486650" y="2491186"/>
            <a:ext cx="2431547" cy="1327500"/>
            <a:chOff x="511199" y="3429000"/>
            <a:chExt cx="2431547" cy="132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A3923047-99D4-470A-88D9-848A6CC8163F}"/>
                </a:ext>
              </a:extLst>
            </p:cNvPr>
            <p:cNvSpPr/>
            <p:nvPr/>
          </p:nvSpPr>
          <p:spPr>
            <a:xfrm>
              <a:off x="511199" y="3429000"/>
              <a:ext cx="2430000" cy="495000"/>
            </a:xfrm>
            <a:prstGeom prst="rect">
              <a:avLst/>
            </a:prstGeom>
            <a:solidFill>
              <a:srgbClr val="F2EC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4CBE2089-40DD-4EEA-8305-BB2E85053C5F}"/>
                </a:ext>
              </a:extLst>
            </p:cNvPr>
            <p:cNvSpPr/>
            <p:nvPr/>
          </p:nvSpPr>
          <p:spPr>
            <a:xfrm>
              <a:off x="512746" y="3924000"/>
              <a:ext cx="2430000" cy="832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4D3A2AE6-726A-46C1-928B-DFD0D287318E}"/>
              </a:ext>
            </a:extLst>
          </p:cNvPr>
          <p:cNvGrpSpPr/>
          <p:nvPr/>
        </p:nvGrpSpPr>
        <p:grpSpPr>
          <a:xfrm>
            <a:off x="4367808" y="2276872"/>
            <a:ext cx="2433254" cy="1327500"/>
            <a:chOff x="3436251" y="2934000"/>
            <a:chExt cx="2433254" cy="132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3FC7EE0E-CDF1-4F39-9EF8-FCFA53F608AD}"/>
                </a:ext>
              </a:extLst>
            </p:cNvPr>
            <p:cNvSpPr/>
            <p:nvPr/>
          </p:nvSpPr>
          <p:spPr>
            <a:xfrm>
              <a:off x="3439505" y="2934000"/>
              <a:ext cx="2430000" cy="495000"/>
            </a:xfrm>
            <a:prstGeom prst="rect">
              <a:avLst/>
            </a:prstGeom>
            <a:solidFill>
              <a:srgbClr val="E1F0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1AED8A07-FD59-4D3C-9964-5D8A89408808}"/>
                </a:ext>
              </a:extLst>
            </p:cNvPr>
            <p:cNvSpPr/>
            <p:nvPr/>
          </p:nvSpPr>
          <p:spPr>
            <a:xfrm>
              <a:off x="3436251" y="3429000"/>
              <a:ext cx="2430000" cy="832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3F15E8EA-4396-4EFF-AF0F-96BDC7C0B6E7}"/>
              </a:ext>
            </a:extLst>
          </p:cNvPr>
          <p:cNvGrpSpPr/>
          <p:nvPr/>
        </p:nvGrpSpPr>
        <p:grpSpPr>
          <a:xfrm>
            <a:off x="6439510" y="1919682"/>
            <a:ext cx="2430752" cy="1327500"/>
            <a:chOff x="6353248" y="2439000"/>
            <a:chExt cx="2430752" cy="132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ABFA10E8-259E-414D-8ABB-B74F930DBFE6}"/>
                </a:ext>
              </a:extLst>
            </p:cNvPr>
            <p:cNvSpPr/>
            <p:nvPr/>
          </p:nvSpPr>
          <p:spPr>
            <a:xfrm>
              <a:off x="6354000" y="2439000"/>
              <a:ext cx="2430000" cy="495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2D52232C-FFE9-4F46-9D80-DF733E5DC125}"/>
                </a:ext>
              </a:extLst>
            </p:cNvPr>
            <p:cNvSpPr/>
            <p:nvPr/>
          </p:nvSpPr>
          <p:spPr>
            <a:xfrm>
              <a:off x="6353248" y="2934000"/>
              <a:ext cx="2430000" cy="832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6E7F9ED1-5A2B-436B-8075-C3591B9D0D90}"/>
              </a:ext>
            </a:extLst>
          </p:cNvPr>
          <p:cNvGrpSpPr/>
          <p:nvPr/>
        </p:nvGrpSpPr>
        <p:grpSpPr>
          <a:xfrm>
            <a:off x="8582650" y="1633930"/>
            <a:ext cx="2431150" cy="1327500"/>
            <a:chOff x="9290450" y="1944000"/>
            <a:chExt cx="2431150" cy="132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1B8406FD-A98E-44A1-8C2F-F8E94C50E81F}"/>
                </a:ext>
              </a:extLst>
            </p:cNvPr>
            <p:cNvSpPr/>
            <p:nvPr/>
          </p:nvSpPr>
          <p:spPr>
            <a:xfrm>
              <a:off x="9291600" y="1944000"/>
              <a:ext cx="2430000" cy="495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53BD5251-FC14-4F67-9448-9DF649205764}"/>
                </a:ext>
              </a:extLst>
            </p:cNvPr>
            <p:cNvSpPr/>
            <p:nvPr/>
          </p:nvSpPr>
          <p:spPr>
            <a:xfrm>
              <a:off x="9290450" y="2439000"/>
              <a:ext cx="2430000" cy="832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60F4178-6426-4622-9522-43826F96CF54}"/>
              </a:ext>
            </a:extLst>
          </p:cNvPr>
          <p:cNvSpPr txBox="1"/>
          <p:nvPr/>
        </p:nvSpPr>
        <p:spPr>
          <a:xfrm>
            <a:off x="5179492" y="2292283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33 кг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D180843-7FBF-4691-B34B-59512CE3A474}"/>
              </a:ext>
            </a:extLst>
          </p:cNvPr>
          <p:cNvSpPr txBox="1"/>
          <p:nvPr/>
        </p:nvSpPr>
        <p:spPr>
          <a:xfrm>
            <a:off x="7183892" y="1936349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100 кг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48FD914-AE6F-463C-A045-02FFA962142E}"/>
              </a:ext>
            </a:extLst>
          </p:cNvPr>
          <p:cNvSpPr txBox="1"/>
          <p:nvPr/>
        </p:nvSpPr>
        <p:spPr>
          <a:xfrm>
            <a:off x="9394334" y="1650598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100 кг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9FA226F-89A8-4129-AEB8-E280731940D7}"/>
              </a:ext>
            </a:extLst>
          </p:cNvPr>
          <p:cNvSpPr/>
          <p:nvPr/>
        </p:nvSpPr>
        <p:spPr>
          <a:xfrm>
            <a:off x="4812979" y="2777492"/>
            <a:ext cx="15309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Республика </a:t>
            </a:r>
            <a:br>
              <a:rPr lang="ru-RU" sz="2000" b="1" dirty="0">
                <a:latin typeface="Calibri" pitchFamily="34" charset="0"/>
              </a:rPr>
            </a:br>
            <a:r>
              <a:rPr lang="ru-RU" sz="2000" b="1" dirty="0">
                <a:latin typeface="Calibri" pitchFamily="34" charset="0"/>
              </a:rPr>
              <a:t>Бурятия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DCF0B5D1-28C3-4EAC-B73D-699CAFA745EE}"/>
              </a:ext>
            </a:extLst>
          </p:cNvPr>
          <p:cNvSpPr/>
          <p:nvPr/>
        </p:nvSpPr>
        <p:spPr>
          <a:xfrm>
            <a:off x="6539452" y="2558112"/>
            <a:ext cx="19623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Краснодарский </a:t>
            </a:r>
          </a:p>
          <a:p>
            <a:pPr algn="ctr"/>
            <a:r>
              <a:rPr lang="ru-RU" sz="2000" b="1" dirty="0">
                <a:latin typeface="Calibri" pitchFamily="34" charset="0"/>
              </a:rPr>
              <a:t>край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9089D37A-2B95-4AB4-97B0-7B83AA25AB66}"/>
              </a:ext>
            </a:extLst>
          </p:cNvPr>
          <p:cNvSpPr/>
          <p:nvPr/>
        </p:nvSpPr>
        <p:spPr>
          <a:xfrm>
            <a:off x="8745786" y="2195856"/>
            <a:ext cx="19237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Рекомендации </a:t>
            </a:r>
          </a:p>
          <a:p>
            <a:pPr algn="ctr"/>
            <a:r>
              <a:rPr lang="ru-RU" sz="2000" b="1" dirty="0">
                <a:latin typeface="Calibri" pitchFamily="34" charset="0"/>
              </a:rPr>
              <a:t>Минздрав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44417080-A692-44A8-B1BB-FAA635371D19}"/>
              </a:ext>
            </a:extLst>
          </p:cNvPr>
          <p:cNvSpPr txBox="1"/>
          <p:nvPr/>
        </p:nvSpPr>
        <p:spPr>
          <a:xfrm>
            <a:off x="3299067" y="2550503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22 кг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38FE9021-FB69-45FD-B33D-E4E25DEE8C07}"/>
              </a:ext>
            </a:extLst>
          </p:cNvPr>
          <p:cNvGrpSpPr/>
          <p:nvPr/>
        </p:nvGrpSpPr>
        <p:grpSpPr>
          <a:xfrm>
            <a:off x="2494299" y="4026172"/>
            <a:ext cx="2431547" cy="1327500"/>
            <a:chOff x="511199" y="3429000"/>
            <a:chExt cx="2431547" cy="132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A3923047-99D4-470A-88D9-848A6CC8163F}"/>
                </a:ext>
              </a:extLst>
            </p:cNvPr>
            <p:cNvSpPr/>
            <p:nvPr/>
          </p:nvSpPr>
          <p:spPr>
            <a:xfrm>
              <a:off x="511199" y="3429000"/>
              <a:ext cx="2430000" cy="495000"/>
            </a:xfrm>
            <a:prstGeom prst="rect">
              <a:avLst/>
            </a:prstGeom>
            <a:solidFill>
              <a:srgbClr val="F2EC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4CBE2089-40DD-4EEA-8305-BB2E85053C5F}"/>
                </a:ext>
              </a:extLst>
            </p:cNvPr>
            <p:cNvSpPr/>
            <p:nvPr/>
          </p:nvSpPr>
          <p:spPr>
            <a:xfrm>
              <a:off x="512746" y="3924000"/>
              <a:ext cx="2430000" cy="832500"/>
            </a:xfrm>
            <a:prstGeom prst="rect">
              <a:avLst/>
            </a:prstGeom>
            <a:solidFill>
              <a:srgbClr val="F1CE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4D3A2AE6-726A-46C1-928B-DFD0D287318E}"/>
              </a:ext>
            </a:extLst>
          </p:cNvPr>
          <p:cNvGrpSpPr/>
          <p:nvPr/>
        </p:nvGrpSpPr>
        <p:grpSpPr>
          <a:xfrm>
            <a:off x="4375457" y="4311924"/>
            <a:ext cx="2433254" cy="1327500"/>
            <a:chOff x="3436251" y="2934000"/>
            <a:chExt cx="2433254" cy="132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3FC7EE0E-CDF1-4F39-9EF8-FCFA53F608AD}"/>
                </a:ext>
              </a:extLst>
            </p:cNvPr>
            <p:cNvSpPr/>
            <p:nvPr/>
          </p:nvSpPr>
          <p:spPr>
            <a:xfrm>
              <a:off x="3439505" y="2934000"/>
              <a:ext cx="2430000" cy="495000"/>
            </a:xfrm>
            <a:prstGeom prst="rect">
              <a:avLst/>
            </a:prstGeom>
            <a:solidFill>
              <a:srgbClr val="E1F0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1AED8A07-FD59-4D3C-9964-5D8A89408808}"/>
                </a:ext>
              </a:extLst>
            </p:cNvPr>
            <p:cNvSpPr/>
            <p:nvPr/>
          </p:nvSpPr>
          <p:spPr>
            <a:xfrm>
              <a:off x="3436251" y="3429000"/>
              <a:ext cx="2430000" cy="832500"/>
            </a:xfrm>
            <a:prstGeom prst="rect">
              <a:avLst/>
            </a:prstGeom>
            <a:solidFill>
              <a:srgbClr val="F1CE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3F15E8EA-4396-4EFF-AF0F-96BDC7C0B6E7}"/>
              </a:ext>
            </a:extLst>
          </p:cNvPr>
          <p:cNvGrpSpPr/>
          <p:nvPr/>
        </p:nvGrpSpPr>
        <p:grpSpPr>
          <a:xfrm>
            <a:off x="6232845" y="4883428"/>
            <a:ext cx="2430752" cy="1327500"/>
            <a:chOff x="6353248" y="2439000"/>
            <a:chExt cx="2430752" cy="132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xmlns="" id="{ABFA10E8-259E-414D-8ABB-B74F930DBFE6}"/>
                </a:ext>
              </a:extLst>
            </p:cNvPr>
            <p:cNvSpPr/>
            <p:nvPr/>
          </p:nvSpPr>
          <p:spPr>
            <a:xfrm>
              <a:off x="6354000" y="2439000"/>
              <a:ext cx="2430000" cy="495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xmlns="" id="{2D52232C-FFE9-4F46-9D80-DF733E5DC125}"/>
                </a:ext>
              </a:extLst>
            </p:cNvPr>
            <p:cNvSpPr/>
            <p:nvPr/>
          </p:nvSpPr>
          <p:spPr>
            <a:xfrm>
              <a:off x="6353248" y="2934000"/>
              <a:ext cx="2430000" cy="832500"/>
            </a:xfrm>
            <a:prstGeom prst="rect">
              <a:avLst/>
            </a:prstGeom>
            <a:solidFill>
              <a:srgbClr val="F1CE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6E7F9ED1-5A2B-436B-8075-C3591B9D0D90}"/>
              </a:ext>
            </a:extLst>
          </p:cNvPr>
          <p:cNvGrpSpPr/>
          <p:nvPr/>
        </p:nvGrpSpPr>
        <p:grpSpPr>
          <a:xfrm>
            <a:off x="8161671" y="5312056"/>
            <a:ext cx="2431150" cy="1327500"/>
            <a:chOff x="9290450" y="1944000"/>
            <a:chExt cx="2431150" cy="1327500"/>
          </a:xfrm>
          <a:solidFill>
            <a:srgbClr val="F1CE75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xmlns="" id="{1B8406FD-A98E-44A1-8C2F-F8E94C50E81F}"/>
                </a:ext>
              </a:extLst>
            </p:cNvPr>
            <p:cNvSpPr/>
            <p:nvPr/>
          </p:nvSpPr>
          <p:spPr>
            <a:xfrm>
              <a:off x="9291600" y="1944000"/>
              <a:ext cx="2430000" cy="495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xmlns="" id="{53BD5251-FC14-4F67-9448-9DF649205764}"/>
                </a:ext>
              </a:extLst>
            </p:cNvPr>
            <p:cNvSpPr/>
            <p:nvPr/>
          </p:nvSpPr>
          <p:spPr>
            <a:xfrm>
              <a:off x="9290450" y="2439000"/>
              <a:ext cx="2430000" cy="832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C60F4178-6426-4622-9522-43826F96CF54}"/>
              </a:ext>
            </a:extLst>
          </p:cNvPr>
          <p:cNvSpPr txBox="1"/>
          <p:nvPr/>
        </p:nvSpPr>
        <p:spPr>
          <a:xfrm>
            <a:off x="5115703" y="4398773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92кг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4D180843-7FBF-4691-B34B-59512CE3A474}"/>
              </a:ext>
            </a:extLst>
          </p:cNvPr>
          <p:cNvSpPr txBox="1"/>
          <p:nvPr/>
        </p:nvSpPr>
        <p:spPr>
          <a:xfrm>
            <a:off x="7054972" y="4900095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99 кг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448FD914-AE6F-463C-A045-02FFA962142E}"/>
              </a:ext>
            </a:extLst>
          </p:cNvPr>
          <p:cNvSpPr txBox="1"/>
          <p:nvPr/>
        </p:nvSpPr>
        <p:spPr>
          <a:xfrm>
            <a:off x="8973355" y="5328724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128 кг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2970ABF0-5D42-4D86-B0BE-791B4C293630}"/>
              </a:ext>
            </a:extLst>
          </p:cNvPr>
          <p:cNvSpPr/>
          <p:nvPr/>
        </p:nvSpPr>
        <p:spPr>
          <a:xfrm>
            <a:off x="2792688" y="4603296"/>
            <a:ext cx="940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Россия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69FA226F-89A8-4129-AEB8-E280731940D7}"/>
              </a:ext>
            </a:extLst>
          </p:cNvPr>
          <p:cNvSpPr/>
          <p:nvPr/>
        </p:nvSpPr>
        <p:spPr>
          <a:xfrm>
            <a:off x="4749190" y="4883982"/>
            <a:ext cx="1203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Беларусь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DCF0B5D1-28C3-4EAC-B73D-699CAFA745EE}"/>
              </a:ext>
            </a:extLst>
          </p:cNvPr>
          <p:cNvSpPr/>
          <p:nvPr/>
        </p:nvSpPr>
        <p:spPr>
          <a:xfrm>
            <a:off x="7090101" y="5526370"/>
            <a:ext cx="707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США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9089D37A-2B95-4AB4-97B0-7B83AA25AB66}"/>
              </a:ext>
            </a:extLst>
          </p:cNvPr>
          <p:cNvSpPr/>
          <p:nvPr/>
        </p:nvSpPr>
        <p:spPr>
          <a:xfrm>
            <a:off x="8947489" y="5883560"/>
            <a:ext cx="9829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Италия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44417080-A692-44A8-B1BB-FAA635371D19}"/>
              </a:ext>
            </a:extLst>
          </p:cNvPr>
          <p:cNvSpPr txBox="1"/>
          <p:nvPr/>
        </p:nvSpPr>
        <p:spPr>
          <a:xfrm>
            <a:off x="3306716" y="4085489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alibri" pitchFamily="34" charset="0"/>
              </a:rPr>
              <a:t>63 кг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9FA226F-89A8-4129-AEB8-E280731940D7}"/>
              </a:ext>
            </a:extLst>
          </p:cNvPr>
          <p:cNvSpPr/>
          <p:nvPr/>
        </p:nvSpPr>
        <p:spPr>
          <a:xfrm>
            <a:off x="2867610" y="2991252"/>
            <a:ext cx="15309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Республика </a:t>
            </a:r>
            <a:br>
              <a:rPr lang="ru-RU" sz="2000" b="1" dirty="0">
                <a:latin typeface="Calibri" pitchFamily="34" charset="0"/>
              </a:rPr>
            </a:br>
            <a:r>
              <a:rPr lang="ru-RU" sz="2000" b="1" dirty="0">
                <a:latin typeface="Calibri" pitchFamily="34" charset="0"/>
              </a:rPr>
              <a:t>Тыва</a:t>
            </a:r>
          </a:p>
        </p:txBody>
      </p:sp>
    </p:spTree>
    <p:extLst>
      <p:ext uri="{BB962C8B-B14F-4D97-AF65-F5344CB8AC3E}">
        <p14:creationId xmlns:p14="http://schemas.microsoft.com/office/powerpoint/2010/main" xmlns="" val="3273856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Соединитель: уступ 55">
            <a:extLst>
              <a:ext uri="{FF2B5EF4-FFF2-40B4-BE49-F238E27FC236}">
                <a16:creationId xmlns:a16="http://schemas.microsoft.com/office/drawing/2014/main" xmlns="" id="{0A498E17-A21A-4555-921F-B85BA571411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44728" y="3506607"/>
            <a:ext cx="462746" cy="35719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Соединитель: уступ 55">
            <a:extLst>
              <a:ext uri="{FF2B5EF4-FFF2-40B4-BE49-F238E27FC236}">
                <a16:creationId xmlns:a16="http://schemas.microsoft.com/office/drawing/2014/main" xmlns="" id="{0A498E17-A21A-4555-921F-B85BA571411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430282" y="3220855"/>
            <a:ext cx="462746" cy="35719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FA82ADFD-8215-4847-99CB-6F5EE25B60CB}"/>
              </a:ext>
            </a:extLst>
          </p:cNvPr>
          <p:cNvSpPr txBox="1"/>
          <p:nvPr/>
        </p:nvSpPr>
        <p:spPr>
          <a:xfrm>
            <a:off x="3768944" y="3096639"/>
            <a:ext cx="741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mbria" pitchFamily="18" charset="0"/>
              </a:rPr>
              <a:t>Ягоды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258268"/>
            <a:ext cx="9505056" cy="1124888"/>
          </a:xfrm>
        </p:spPr>
        <p:txBody>
          <a:bodyPr>
            <a:noAutofit/>
          </a:bodyPr>
          <a:lstStyle/>
          <a:p>
            <a: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itchFamily="18" charset="0"/>
                <a:ea typeface="Cambria" panose="02040503050406030204" pitchFamily="18" charset="0"/>
              </a:rPr>
              <a:t>Необходимые объемы производства </a:t>
            </a:r>
            <a:b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itchFamily="18" charset="0"/>
                <a:ea typeface="Cambria" panose="02040503050406030204" pitchFamily="18" charset="0"/>
              </a:rPr>
            </a:br>
            <a: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itchFamily="18" charset="0"/>
                <a:ea typeface="Cambria" panose="02040503050406030204" pitchFamily="18" charset="0"/>
              </a:rPr>
              <a:t>плодово-ягодной продукции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BF558C5F-1766-4773-B756-1D3E43AEEC5D}"/>
              </a:ext>
            </a:extLst>
          </p:cNvPr>
          <p:cNvGrpSpPr/>
          <p:nvPr/>
        </p:nvGrpSpPr>
        <p:grpSpPr>
          <a:xfrm>
            <a:off x="1840118" y="3882457"/>
            <a:ext cx="1345997" cy="1386598"/>
            <a:chOff x="2475000" y="2439000"/>
            <a:chExt cx="2697000" cy="36438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xmlns="" id="{4E8E30A0-8AE8-46BA-93E6-B4BDD3E863B6}"/>
                </a:ext>
              </a:extLst>
            </p:cNvPr>
            <p:cNvSpPr/>
            <p:nvPr/>
          </p:nvSpPr>
          <p:spPr>
            <a:xfrm>
              <a:off x="2475000" y="5004000"/>
              <a:ext cx="2697000" cy="1078800"/>
            </a:xfrm>
            <a:prstGeom prst="ellipse">
              <a:avLst/>
            </a:prstGeom>
            <a:gradFill flip="none" rotWithShape="1">
              <a:gsLst>
                <a:gs pos="87000">
                  <a:schemeClr val="bg1">
                    <a:lumMod val="85000"/>
                    <a:alpha val="51000"/>
                  </a:schemeClr>
                </a:gs>
                <a:gs pos="4100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itchFamily="18" charset="0"/>
              </a:endParaRPr>
            </a:p>
          </p:txBody>
        </p:sp>
        <p:sp>
          <p:nvSpPr>
            <p:cNvPr id="8" name="Полилиния: фигура 21">
              <a:extLst>
                <a:ext uri="{FF2B5EF4-FFF2-40B4-BE49-F238E27FC236}">
                  <a16:creationId xmlns:a16="http://schemas.microsoft.com/office/drawing/2014/main" xmlns="" id="{1B815B4F-7373-44B5-9E42-821CAC8C16D4}"/>
                </a:ext>
              </a:extLst>
            </p:cNvPr>
            <p:cNvSpPr/>
            <p:nvPr/>
          </p:nvSpPr>
          <p:spPr>
            <a:xfrm>
              <a:off x="2901000" y="2709000"/>
              <a:ext cx="1845000" cy="3150000"/>
            </a:xfrm>
            <a:custGeom>
              <a:avLst/>
              <a:gdLst>
                <a:gd name="connsiteX0" fmla="*/ 0 w 1845000"/>
                <a:gd name="connsiteY0" fmla="*/ 0 h 3150000"/>
                <a:gd name="connsiteX1" fmla="*/ 1845000 w 1845000"/>
                <a:gd name="connsiteY1" fmla="*/ 0 h 3150000"/>
                <a:gd name="connsiteX2" fmla="*/ 1845000 w 1845000"/>
                <a:gd name="connsiteY2" fmla="*/ 2880000 h 3150000"/>
                <a:gd name="connsiteX3" fmla="*/ 922500 w 1845000"/>
                <a:gd name="connsiteY3" fmla="*/ 3150000 h 3150000"/>
                <a:gd name="connsiteX4" fmla="*/ 0 w 1845000"/>
                <a:gd name="connsiteY4" fmla="*/ 2880000 h 315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3150000">
                  <a:moveTo>
                    <a:pt x="0" y="0"/>
                  </a:moveTo>
                  <a:lnTo>
                    <a:pt x="1845000" y="0"/>
                  </a:lnTo>
                  <a:lnTo>
                    <a:pt x="1845000" y="2880000"/>
                  </a:lnTo>
                  <a:cubicBezTo>
                    <a:pt x="1845000" y="3029117"/>
                    <a:pt x="1431983" y="3150000"/>
                    <a:pt x="922500" y="3150000"/>
                  </a:cubicBezTo>
                  <a:cubicBezTo>
                    <a:pt x="413017" y="3150000"/>
                    <a:pt x="0" y="3029117"/>
                    <a:pt x="0" y="288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2"/>
                </a:gs>
                <a:gs pos="92000">
                  <a:schemeClr val="accent2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accent2"/>
                </a:solidFill>
                <a:latin typeface="Cambria" pitchFamily="18" charset="0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xmlns="" id="{C2DB176E-4643-41E1-8964-13EDBF531437}"/>
                </a:ext>
              </a:extLst>
            </p:cNvPr>
            <p:cNvSpPr/>
            <p:nvPr/>
          </p:nvSpPr>
          <p:spPr>
            <a:xfrm>
              <a:off x="2901000" y="2439000"/>
              <a:ext cx="1845000" cy="540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itchFamily="18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C599CE16-FD62-4BB3-8EDE-557011C1C98A}"/>
              </a:ext>
            </a:extLst>
          </p:cNvPr>
          <p:cNvGrpSpPr/>
          <p:nvPr/>
        </p:nvGrpSpPr>
        <p:grpSpPr>
          <a:xfrm>
            <a:off x="3054564" y="4168209"/>
            <a:ext cx="1345997" cy="1112612"/>
            <a:chOff x="4720229" y="3159000"/>
            <a:chExt cx="2697000" cy="292380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BF6EAF6D-5C4A-4FCB-9EE9-4D3BE5C0A733}"/>
                </a:ext>
              </a:extLst>
            </p:cNvPr>
            <p:cNvSpPr/>
            <p:nvPr/>
          </p:nvSpPr>
          <p:spPr>
            <a:xfrm>
              <a:off x="4720229" y="5004000"/>
              <a:ext cx="2697000" cy="1078800"/>
            </a:xfrm>
            <a:prstGeom prst="ellipse">
              <a:avLst/>
            </a:prstGeom>
            <a:gradFill flip="none" rotWithShape="1">
              <a:gsLst>
                <a:gs pos="87000">
                  <a:schemeClr val="bg1">
                    <a:lumMod val="85000"/>
                    <a:alpha val="51000"/>
                  </a:schemeClr>
                </a:gs>
                <a:gs pos="4100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itchFamily="18" charset="0"/>
              </a:endParaRPr>
            </a:p>
          </p:txBody>
        </p:sp>
        <p:sp>
          <p:nvSpPr>
            <p:cNvPr id="13" name="Полилиния: фигура 20">
              <a:extLst>
                <a:ext uri="{FF2B5EF4-FFF2-40B4-BE49-F238E27FC236}">
                  <a16:creationId xmlns:a16="http://schemas.microsoft.com/office/drawing/2014/main" xmlns="" id="{7159CC2D-17F2-4935-9A2B-AE17CB3F070F}"/>
                </a:ext>
              </a:extLst>
            </p:cNvPr>
            <p:cNvSpPr/>
            <p:nvPr/>
          </p:nvSpPr>
          <p:spPr>
            <a:xfrm>
              <a:off x="5196000" y="3429000"/>
              <a:ext cx="1845000" cy="2430000"/>
            </a:xfrm>
            <a:custGeom>
              <a:avLst/>
              <a:gdLst>
                <a:gd name="connsiteX0" fmla="*/ 0 w 1845000"/>
                <a:gd name="connsiteY0" fmla="*/ 0 h 2430000"/>
                <a:gd name="connsiteX1" fmla="*/ 1845000 w 1845000"/>
                <a:gd name="connsiteY1" fmla="*/ 0 h 2430000"/>
                <a:gd name="connsiteX2" fmla="*/ 1845000 w 1845000"/>
                <a:gd name="connsiteY2" fmla="*/ 2160000 h 2430000"/>
                <a:gd name="connsiteX3" fmla="*/ 922500 w 1845000"/>
                <a:gd name="connsiteY3" fmla="*/ 2430000 h 2430000"/>
                <a:gd name="connsiteX4" fmla="*/ 0 w 1845000"/>
                <a:gd name="connsiteY4" fmla="*/ 2160000 h 243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2430000">
                  <a:moveTo>
                    <a:pt x="0" y="0"/>
                  </a:moveTo>
                  <a:lnTo>
                    <a:pt x="1845000" y="0"/>
                  </a:lnTo>
                  <a:lnTo>
                    <a:pt x="1845000" y="2160000"/>
                  </a:lnTo>
                  <a:cubicBezTo>
                    <a:pt x="1845000" y="2309117"/>
                    <a:pt x="1431983" y="2430000"/>
                    <a:pt x="922500" y="2430000"/>
                  </a:cubicBezTo>
                  <a:cubicBezTo>
                    <a:pt x="413017" y="2430000"/>
                    <a:pt x="0" y="2309117"/>
                    <a:pt x="0" y="216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92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accent2"/>
                </a:solidFill>
                <a:latin typeface="Cambria" pitchFamily="18" charset="0"/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5E39547B-60E7-46C9-8BB7-8E2AEF05335A}"/>
                </a:ext>
              </a:extLst>
            </p:cNvPr>
            <p:cNvSpPr/>
            <p:nvPr/>
          </p:nvSpPr>
          <p:spPr>
            <a:xfrm>
              <a:off x="5196000" y="3159000"/>
              <a:ext cx="1845000" cy="54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itchFamily="18" charset="0"/>
              </a:endParaRPr>
            </a:p>
          </p:txBody>
        </p:sp>
      </p:grp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7D39E964-43B6-406E-8E4B-F26C9EF77043}"/>
              </a:ext>
            </a:extLst>
          </p:cNvPr>
          <p:cNvSpPr/>
          <p:nvPr/>
        </p:nvSpPr>
        <p:spPr>
          <a:xfrm>
            <a:off x="2268746" y="3882457"/>
            <a:ext cx="499307" cy="139239"/>
          </a:xfrm>
          <a:prstGeom prst="ellipse">
            <a:avLst/>
          </a:prstGeom>
          <a:gradFill flip="none" rotWithShape="1">
            <a:gsLst>
              <a:gs pos="17000">
                <a:schemeClr val="tx1"/>
              </a:gs>
              <a:gs pos="100000">
                <a:srgbClr val="771F28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BDE63824-42C2-4A04-85CF-4BC0CAD11C3B}"/>
              </a:ext>
            </a:extLst>
          </p:cNvPr>
          <p:cNvSpPr/>
          <p:nvPr/>
        </p:nvSpPr>
        <p:spPr>
          <a:xfrm>
            <a:off x="2197308" y="3485368"/>
            <a:ext cx="614472" cy="468527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13500000" scaled="1"/>
            <a:tileRect/>
          </a:gra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133223FD-446D-43E0-A250-CC1B65D83B79}"/>
              </a:ext>
            </a:extLst>
          </p:cNvPr>
          <p:cNvSpPr/>
          <p:nvPr/>
        </p:nvSpPr>
        <p:spPr>
          <a:xfrm>
            <a:off x="3483192" y="4168209"/>
            <a:ext cx="499307" cy="139239"/>
          </a:xfrm>
          <a:prstGeom prst="ellipse">
            <a:avLst/>
          </a:prstGeom>
          <a:gradFill flip="none" rotWithShape="1">
            <a:gsLst>
              <a:gs pos="17000">
                <a:schemeClr val="tx1"/>
              </a:gs>
              <a:gs pos="100000">
                <a:srgbClr val="14425D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B378A01D-2EF3-46E2-BEA7-05099A17E1DA}"/>
              </a:ext>
            </a:extLst>
          </p:cNvPr>
          <p:cNvSpPr/>
          <p:nvPr/>
        </p:nvSpPr>
        <p:spPr>
          <a:xfrm>
            <a:off x="3411754" y="3739581"/>
            <a:ext cx="614472" cy="468527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13500000" scaled="1"/>
            <a:tileRect/>
          </a:gra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906367A-BF64-4FE7-8FDC-23F014C3AACA}"/>
              </a:ext>
            </a:extLst>
          </p:cNvPr>
          <p:cNvSpPr txBox="1"/>
          <p:nvPr/>
        </p:nvSpPr>
        <p:spPr>
          <a:xfrm>
            <a:off x="2054432" y="3525267"/>
            <a:ext cx="880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Cambria" pitchFamily="18" charset="0"/>
              </a:rPr>
              <a:t>54,8</a:t>
            </a:r>
            <a:r>
              <a:rPr lang="en-US" sz="1600" b="1" dirty="0">
                <a:latin typeface="Cambria" pitchFamily="18" charset="0"/>
              </a:rPr>
              <a:t>%</a:t>
            </a:r>
            <a:endParaRPr lang="ru-RU" sz="1600" b="1" dirty="0">
              <a:latin typeface="Cambria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CBD46D1-4125-4704-B5AA-2E525459DBF1}"/>
              </a:ext>
            </a:extLst>
          </p:cNvPr>
          <p:cNvSpPr txBox="1"/>
          <p:nvPr/>
        </p:nvSpPr>
        <p:spPr>
          <a:xfrm>
            <a:off x="3340316" y="3811019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Cambria" pitchFamily="18" charset="0"/>
              </a:rPr>
              <a:t>30,8</a:t>
            </a:r>
            <a:r>
              <a:rPr lang="en-US" sz="1600" b="1" dirty="0">
                <a:latin typeface="Cambria" pitchFamily="18" charset="0"/>
              </a:rPr>
              <a:t>%</a:t>
            </a:r>
            <a:endParaRPr lang="ru-RU" sz="1600" b="1" dirty="0">
              <a:latin typeface="Cambria" pitchFamily="18" charset="0"/>
            </a:endParaRPr>
          </a:p>
        </p:txBody>
      </p:sp>
      <p:cxnSp>
        <p:nvCxnSpPr>
          <p:cNvPr id="38" name="Соединитель: уступ 55">
            <a:extLst>
              <a:ext uri="{FF2B5EF4-FFF2-40B4-BE49-F238E27FC236}">
                <a16:creationId xmlns:a16="http://schemas.microsoft.com/office/drawing/2014/main" xmlns="" id="{0A498E17-A21A-4555-921F-B85BA571411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144398" y="3006541"/>
            <a:ext cx="462746" cy="35719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1BAE39F5-57AA-497C-887C-DBB772281335}"/>
              </a:ext>
            </a:extLst>
          </p:cNvPr>
          <p:cNvSpPr txBox="1"/>
          <p:nvPr/>
        </p:nvSpPr>
        <p:spPr>
          <a:xfrm>
            <a:off x="911424" y="2596573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mbria" pitchFamily="18" charset="0"/>
              </a:rPr>
              <a:t>Семечковые</a:t>
            </a:r>
          </a:p>
          <a:p>
            <a:endParaRPr lang="en-US" sz="1400" dirty="0">
              <a:latin typeface="Cambria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A2BE7EB-1753-497E-8D07-CAEF8EF2A959}"/>
              </a:ext>
            </a:extLst>
          </p:cNvPr>
          <p:cNvSpPr txBox="1"/>
          <p:nvPr/>
        </p:nvSpPr>
        <p:spPr>
          <a:xfrm>
            <a:off x="2125870" y="2739449"/>
            <a:ext cx="1565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ambria" pitchFamily="18" charset="0"/>
              </a:rPr>
              <a:t>Косточковые</a:t>
            </a:r>
          </a:p>
          <a:p>
            <a:endParaRPr lang="ru-RU" sz="1400" dirty="0">
              <a:latin typeface="Cambria" pitchFamily="18" charset="0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7A6DDDC6-F0DF-43A4-BFCD-0E62DEE288F1}"/>
              </a:ext>
            </a:extLst>
          </p:cNvPr>
          <p:cNvGrpSpPr/>
          <p:nvPr/>
        </p:nvGrpSpPr>
        <p:grpSpPr>
          <a:xfrm>
            <a:off x="552376" y="3630823"/>
            <a:ext cx="1345997" cy="1660584"/>
            <a:chOff x="176915" y="1719000"/>
            <a:chExt cx="2697000" cy="4363800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xmlns="" id="{A150CDEB-EDB3-4000-BF4B-FE29462D1CE2}"/>
                </a:ext>
              </a:extLst>
            </p:cNvPr>
            <p:cNvSpPr/>
            <p:nvPr/>
          </p:nvSpPr>
          <p:spPr>
            <a:xfrm>
              <a:off x="176915" y="5004000"/>
              <a:ext cx="2697000" cy="1078800"/>
            </a:xfrm>
            <a:prstGeom prst="ellipse">
              <a:avLst/>
            </a:prstGeom>
            <a:gradFill flip="none" rotWithShape="1">
              <a:gsLst>
                <a:gs pos="87000">
                  <a:schemeClr val="bg1">
                    <a:lumMod val="85000"/>
                    <a:alpha val="51000"/>
                  </a:schemeClr>
                </a:gs>
                <a:gs pos="4100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itchFamily="18" charset="0"/>
              </a:endParaRPr>
            </a:p>
          </p:txBody>
        </p:sp>
        <p:sp>
          <p:nvSpPr>
            <p:cNvPr id="57" name="Полилиния: фигура 24">
              <a:extLst>
                <a:ext uri="{FF2B5EF4-FFF2-40B4-BE49-F238E27FC236}">
                  <a16:creationId xmlns:a16="http://schemas.microsoft.com/office/drawing/2014/main" xmlns="" id="{7164A312-87D4-4D0E-91E7-633AE29DEAA7}"/>
                </a:ext>
              </a:extLst>
            </p:cNvPr>
            <p:cNvSpPr/>
            <p:nvPr/>
          </p:nvSpPr>
          <p:spPr>
            <a:xfrm>
              <a:off x="606000" y="1989000"/>
              <a:ext cx="1845000" cy="3870000"/>
            </a:xfrm>
            <a:custGeom>
              <a:avLst/>
              <a:gdLst>
                <a:gd name="connsiteX0" fmla="*/ 0 w 1845000"/>
                <a:gd name="connsiteY0" fmla="*/ 0 h 3870000"/>
                <a:gd name="connsiteX1" fmla="*/ 1845000 w 1845000"/>
                <a:gd name="connsiteY1" fmla="*/ 0 h 3870000"/>
                <a:gd name="connsiteX2" fmla="*/ 1845000 w 1845000"/>
                <a:gd name="connsiteY2" fmla="*/ 3600000 h 3870000"/>
                <a:gd name="connsiteX3" fmla="*/ 922500 w 1845000"/>
                <a:gd name="connsiteY3" fmla="*/ 3870000 h 3870000"/>
                <a:gd name="connsiteX4" fmla="*/ 0 w 1845000"/>
                <a:gd name="connsiteY4" fmla="*/ 3600000 h 387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3870000">
                  <a:moveTo>
                    <a:pt x="0" y="0"/>
                  </a:moveTo>
                  <a:lnTo>
                    <a:pt x="1845000" y="0"/>
                  </a:lnTo>
                  <a:lnTo>
                    <a:pt x="1845000" y="3600000"/>
                  </a:lnTo>
                  <a:cubicBezTo>
                    <a:pt x="1845000" y="3749117"/>
                    <a:pt x="1431983" y="3870000"/>
                    <a:pt x="922500" y="3870000"/>
                  </a:cubicBezTo>
                  <a:cubicBezTo>
                    <a:pt x="413017" y="3870000"/>
                    <a:pt x="0" y="3749117"/>
                    <a:pt x="0" y="360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1"/>
                </a:gs>
                <a:gs pos="92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>
                <a:solidFill>
                  <a:schemeClr val="accent2"/>
                </a:solidFill>
                <a:latin typeface="Cambria" pitchFamily="18" charset="0"/>
              </a:endParaRPr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xmlns="" id="{4C4248A0-21A6-45EB-972C-7D8ACA01172F}"/>
                </a:ext>
              </a:extLst>
            </p:cNvPr>
            <p:cNvSpPr/>
            <p:nvPr/>
          </p:nvSpPr>
          <p:spPr>
            <a:xfrm>
              <a:off x="606840" y="1719000"/>
              <a:ext cx="1845000" cy="54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itchFamily="18" charset="0"/>
              </a:endParaRPr>
            </a:p>
          </p:txBody>
        </p:sp>
      </p:grp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761C6181-9549-485F-ADEB-68BA2E616577}"/>
              </a:ext>
            </a:extLst>
          </p:cNvPr>
          <p:cNvSpPr/>
          <p:nvPr/>
        </p:nvSpPr>
        <p:spPr>
          <a:xfrm>
            <a:off x="982862" y="3671780"/>
            <a:ext cx="499307" cy="139239"/>
          </a:xfrm>
          <a:prstGeom prst="ellipse">
            <a:avLst/>
          </a:prstGeom>
          <a:gradFill flip="none" rotWithShape="1">
            <a:gsLst>
              <a:gs pos="17000">
                <a:schemeClr val="tx1"/>
              </a:gs>
              <a:gs pos="100000">
                <a:srgbClr val="B45F07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010FC9DA-93EC-4F22-BB62-CEA7ADD83ADC}"/>
              </a:ext>
            </a:extLst>
          </p:cNvPr>
          <p:cNvSpPr/>
          <p:nvPr/>
        </p:nvSpPr>
        <p:spPr>
          <a:xfrm>
            <a:off x="911424" y="3239515"/>
            <a:ext cx="614472" cy="468527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13500000" scaled="1"/>
            <a:tileRect/>
          </a:gra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4E6B2199-B7E6-4F26-A516-12EA261ED49E}"/>
              </a:ext>
            </a:extLst>
          </p:cNvPr>
          <p:cNvSpPr txBox="1"/>
          <p:nvPr/>
        </p:nvSpPr>
        <p:spPr>
          <a:xfrm>
            <a:off x="768548" y="3310953"/>
            <a:ext cx="906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Cambria" pitchFamily="18" charset="0"/>
              </a:rPr>
              <a:t>67,7</a:t>
            </a:r>
            <a:r>
              <a:rPr lang="en-US" sz="1600" b="1" dirty="0">
                <a:latin typeface="Cambria" pitchFamily="18" charset="0"/>
              </a:rPr>
              <a:t>%</a:t>
            </a:r>
            <a:endParaRPr lang="ru-RU" sz="1600" b="1" dirty="0">
              <a:latin typeface="Cambria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911424" y="2096507"/>
            <a:ext cx="3714776" cy="383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mbria" pitchFamily="18" charset="0"/>
                <a:ea typeface="Times New Roman"/>
              </a:rPr>
              <a:t>Уровень </a:t>
            </a:r>
            <a:r>
              <a:rPr lang="ru-RU" b="1" dirty="0" err="1">
                <a:latin typeface="Cambria" pitchFamily="18" charset="0"/>
                <a:ea typeface="Times New Roman"/>
              </a:rPr>
              <a:t>самообеспечения</a:t>
            </a:r>
            <a:endParaRPr lang="ru-RU" b="1" dirty="0">
              <a:latin typeface="Cambria" pitchFamily="18" charset="0"/>
              <a:ea typeface="Times New Roman"/>
            </a:endParaRPr>
          </a:p>
        </p:txBody>
      </p:sp>
      <p:graphicFrame>
        <p:nvGraphicFramePr>
          <p:cNvPr id="67" name="Диаграмма 66"/>
          <p:cNvGraphicFramePr/>
          <p:nvPr>
            <p:extLst>
              <p:ext uri="{D42A27DB-BD31-4B8C-83A1-F6EECF244321}">
                <p14:modId xmlns:p14="http://schemas.microsoft.com/office/powerpoint/2010/main" xmlns="" val="1939808247"/>
              </p:ext>
            </p:extLst>
          </p:nvPr>
        </p:nvGraphicFramePr>
        <p:xfrm>
          <a:off x="5351432" y="2190838"/>
          <a:ext cx="6442912" cy="361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Прямоугольник 67"/>
          <p:cNvSpPr/>
          <p:nvPr/>
        </p:nvSpPr>
        <p:spPr>
          <a:xfrm>
            <a:off x="5807968" y="1660220"/>
            <a:ext cx="6096000" cy="3837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mbria" pitchFamily="18" charset="0"/>
                <a:ea typeface="Times New Roman"/>
              </a:rPr>
              <a:t>Необходимо производить, тыс. т</a:t>
            </a:r>
          </a:p>
        </p:txBody>
      </p:sp>
    </p:spTree>
    <p:extLst>
      <p:ext uri="{BB962C8B-B14F-4D97-AF65-F5344CB8AC3E}">
        <p14:creationId xmlns:p14="http://schemas.microsoft.com/office/powerpoint/2010/main" xmlns="" val="3706128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1196727"/>
            <a:ext cx="5616624" cy="1116706"/>
          </a:xfrm>
        </p:spPr>
        <p:txBody>
          <a:bodyPr>
            <a:normAutofit fontScale="90000"/>
          </a:bodyPr>
          <a:lstStyle/>
          <a:p>
            <a:r>
              <a:rPr lang="ru-RU" dirty="0"/>
              <a:t>Уровень </a:t>
            </a:r>
            <a:r>
              <a:rPr lang="ru-RU" dirty="0" err="1"/>
              <a:t>самообеспечения</a:t>
            </a:r>
            <a:r>
              <a:rPr lang="ru-RU" dirty="0"/>
              <a:t> фруктами и ягодами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 bwMode="black">
          <a:xfrm>
            <a:off x="6337370" y="1204737"/>
            <a:ext cx="5471188" cy="110869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Потребление фруктов и ягод 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2924815413"/>
              </p:ext>
            </p:extLst>
          </p:nvPr>
        </p:nvGraphicFramePr>
        <p:xfrm>
          <a:off x="6096001" y="2451388"/>
          <a:ext cx="5953124" cy="4145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293264094"/>
              </p:ext>
            </p:extLst>
          </p:nvPr>
        </p:nvGraphicFramePr>
        <p:xfrm>
          <a:off x="407368" y="2492896"/>
          <a:ext cx="554461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671556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332656"/>
            <a:ext cx="9649072" cy="9267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Виды деятельности по ОКВЭД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1628800"/>
            <a:ext cx="11089232" cy="5040560"/>
          </a:xfrm>
        </p:spPr>
        <p:txBody>
          <a:bodyPr>
            <a:normAutofit/>
          </a:bodyPr>
          <a:lstStyle/>
          <a:p>
            <a:pPr lvl="0"/>
            <a:r>
              <a:rPr lang="ru-RU" sz="3200" dirty="0"/>
              <a:t>01.21 Выращивание винограда</a:t>
            </a:r>
          </a:p>
          <a:p>
            <a:pPr lvl="0"/>
            <a:r>
              <a:rPr lang="ru-RU" sz="3200" dirty="0"/>
              <a:t>11.02 Производства вина из винограда</a:t>
            </a:r>
          </a:p>
          <a:p>
            <a:pPr lvl="0"/>
            <a:r>
              <a:rPr lang="ru-RU" sz="3200" dirty="0"/>
              <a:t>01.22 Выращивание тропических и субтропических культур</a:t>
            </a:r>
          </a:p>
          <a:p>
            <a:pPr lvl="0"/>
            <a:r>
              <a:rPr lang="ru-RU" sz="3200" dirty="0"/>
              <a:t>01.23 Выращивание цитрусовых культур</a:t>
            </a:r>
          </a:p>
          <a:p>
            <a:pPr lvl="0"/>
            <a:r>
              <a:rPr lang="ru-RU" sz="3200" dirty="0"/>
              <a:t>01.24 Выращивание семечковых и косточковых культур</a:t>
            </a:r>
          </a:p>
          <a:p>
            <a:pPr lvl="0"/>
            <a:r>
              <a:rPr lang="ru-RU" sz="3200" dirty="0"/>
              <a:t>01.25.1 Выращивание прочих плодовых и ягодных культур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1644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358" y="152418"/>
            <a:ext cx="10513168" cy="1188720"/>
          </a:xfrm>
        </p:spPr>
        <p:txBody>
          <a:bodyPr>
            <a:noAutofit/>
          </a:bodyPr>
          <a:lstStyle/>
          <a:p>
            <a:r>
              <a:rPr lang="ru-RU" sz="36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Валовой сбор основных </a:t>
            </a:r>
            <a:r>
              <a:rPr lang="ru-RU" sz="36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плодово-ягодных </a:t>
            </a:r>
            <a:r>
              <a:rPr lang="ru-RU" sz="36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насаждений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25167229"/>
              </p:ext>
            </p:extLst>
          </p:nvPr>
        </p:nvGraphicFramePr>
        <p:xfrm>
          <a:off x="0" y="1412776"/>
          <a:ext cx="12192000" cy="496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6365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7492" y="0"/>
            <a:ext cx="11535507" cy="1124888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Территориальное размещение организаций,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специализирующихся на выращивании винограда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(по данным 279 организаций )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69983"/>
            <a:ext cx="12192000" cy="55880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0786035"/>
              </p:ext>
            </p:extLst>
          </p:nvPr>
        </p:nvGraphicFramePr>
        <p:xfrm>
          <a:off x="5087888" y="1319747"/>
          <a:ext cx="6768753" cy="5571290"/>
        </p:xfrm>
        <a:graphic>
          <a:graphicData uri="http://schemas.openxmlformats.org/drawingml/2006/table">
            <a:tbl>
              <a:tblPr/>
              <a:tblGrid>
                <a:gridCol w="4319833">
                  <a:extLst>
                    <a:ext uri="{9D8B030D-6E8A-4147-A177-3AD203B41FA5}">
                      <a16:colId xmlns:a16="http://schemas.microsoft.com/office/drawing/2014/main" xmlns="" val="2946686743"/>
                    </a:ext>
                  </a:extLst>
                </a:gridCol>
                <a:gridCol w="869907">
                  <a:extLst>
                    <a:ext uri="{9D8B030D-6E8A-4147-A177-3AD203B41FA5}">
                      <a16:colId xmlns:a16="http://schemas.microsoft.com/office/drawing/2014/main" xmlns="" val="2892649838"/>
                    </a:ext>
                  </a:extLst>
                </a:gridCol>
                <a:gridCol w="801820">
                  <a:extLst>
                    <a:ext uri="{9D8B030D-6E8A-4147-A177-3AD203B41FA5}">
                      <a16:colId xmlns:a16="http://schemas.microsoft.com/office/drawing/2014/main" xmlns="" val="1214800851"/>
                    </a:ext>
                  </a:extLst>
                </a:gridCol>
                <a:gridCol w="777193">
                  <a:extLst>
                    <a:ext uri="{9D8B030D-6E8A-4147-A177-3AD203B41FA5}">
                      <a16:colId xmlns:a16="http://schemas.microsoft.com/office/drawing/2014/main" xmlns="" val="3885371952"/>
                    </a:ext>
                  </a:extLst>
                </a:gridCol>
              </a:tblGrid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Ключевые финансовые показатели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 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 </a:t>
                      </a: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 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8699576"/>
                  </a:ext>
                </a:extLst>
              </a:tr>
              <a:tr h="226756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Эффективность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2770668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продаж 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11,9%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9,91%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8,9%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5443237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Норма чистой прибыли 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11,1%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10,6%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10,6,%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0617101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активов 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4,3%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1,83%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3,5%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88875"/>
                  </a:ext>
                </a:extLst>
              </a:tr>
              <a:tr h="226756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Финансовая устойчивость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1862191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автономии (финансовой независимости)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0,45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0,39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0,38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7251438"/>
                  </a:ext>
                </a:extLst>
              </a:tr>
              <a:tr h="4468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обеспеченности собственными оборотными средствами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-0,05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-0,34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3230658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покрытия инвестиций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9514710"/>
                  </a:ext>
                </a:extLst>
              </a:tr>
              <a:tr h="226756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Платежеспособность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0247825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текущей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1,63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3941177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быстрой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5137696"/>
                  </a:ext>
                </a:extLst>
              </a:tr>
              <a:tr h="226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абсолютной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>
                      <a:noFill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5137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0169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208591"/>
            <a:ext cx="12192000" cy="56494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562" y="59344"/>
            <a:ext cx="10431950" cy="1497447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Территориальное размещение организаций, специализирующихся на выращивании тропических и субтропических культур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(по данным 2-х организаций)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9065658"/>
              </p:ext>
            </p:extLst>
          </p:nvPr>
        </p:nvGraphicFramePr>
        <p:xfrm>
          <a:off x="2495600" y="1628799"/>
          <a:ext cx="6840760" cy="4885490"/>
        </p:xfrm>
        <a:graphic>
          <a:graphicData uri="http://schemas.openxmlformats.org/drawingml/2006/table">
            <a:tbl>
              <a:tblPr/>
              <a:tblGrid>
                <a:gridCol w="4365788">
                  <a:extLst>
                    <a:ext uri="{9D8B030D-6E8A-4147-A177-3AD203B41FA5}">
                      <a16:colId xmlns:a16="http://schemas.microsoft.com/office/drawing/2014/main" xmlns="" val="1112741247"/>
                    </a:ext>
                  </a:extLst>
                </a:gridCol>
                <a:gridCol w="879161">
                  <a:extLst>
                    <a:ext uri="{9D8B030D-6E8A-4147-A177-3AD203B41FA5}">
                      <a16:colId xmlns:a16="http://schemas.microsoft.com/office/drawing/2014/main" xmlns="" val="698368964"/>
                    </a:ext>
                  </a:extLst>
                </a:gridCol>
                <a:gridCol w="810350">
                  <a:extLst>
                    <a:ext uri="{9D8B030D-6E8A-4147-A177-3AD203B41FA5}">
                      <a16:colId xmlns:a16="http://schemas.microsoft.com/office/drawing/2014/main" xmlns="" val="306714927"/>
                    </a:ext>
                  </a:extLst>
                </a:gridCol>
                <a:gridCol w="785461">
                  <a:extLst>
                    <a:ext uri="{9D8B030D-6E8A-4147-A177-3AD203B41FA5}">
                      <a16:colId xmlns:a16="http://schemas.microsoft.com/office/drawing/2014/main" xmlns="" val="532082241"/>
                    </a:ext>
                  </a:extLst>
                </a:gridCol>
              </a:tblGrid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Ключевые финансовые показатели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 </a:t>
                      </a: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6776126"/>
                  </a:ext>
                </a:extLst>
              </a:tr>
              <a:tr h="298456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Эффективность деятельности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8317024"/>
                  </a:ext>
                </a:extLst>
              </a:tr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продаж 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4,94%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2,42%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7,1%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4751086"/>
                  </a:ext>
                </a:extLst>
              </a:tr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Норма чистой прибыли 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3,21%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3,16%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5,2%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9722209"/>
                  </a:ext>
                </a:extLst>
              </a:tr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активов 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0,57%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1,55%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4857487"/>
                  </a:ext>
                </a:extLst>
              </a:tr>
              <a:tr h="298456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Финансовая устойчивость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79960"/>
                  </a:ext>
                </a:extLst>
              </a:tr>
              <a:tr h="6038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автономии (финансовой независимости)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0,35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5515469"/>
                  </a:ext>
                </a:extLst>
              </a:tr>
              <a:tr h="60384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обеспеченности собственными оборотными средствами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-0,38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-0,68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4633226"/>
                  </a:ext>
                </a:extLst>
              </a:tr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покрытия инвестиций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6571201"/>
                  </a:ext>
                </a:extLst>
              </a:tr>
              <a:tr h="298456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Платежеспособность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3586261"/>
                  </a:ext>
                </a:extLst>
              </a:tr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текущей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1,48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1,44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4800058"/>
                  </a:ext>
                </a:extLst>
              </a:tr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быстрой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162734"/>
                  </a:ext>
                </a:extLst>
              </a:tr>
              <a:tr h="2984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абсолютной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8092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9570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0"/>
            <a:ext cx="10267334" cy="126876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Территориальное размещение организаций, специализирующихся на   выращивании цитрусовых культур (по данным 4-х организациям)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42936"/>
            <a:ext cx="12192000" cy="57150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6275" y="1571625"/>
            <a:ext cx="409575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8068599"/>
              </p:ext>
            </p:extLst>
          </p:nvPr>
        </p:nvGraphicFramePr>
        <p:xfrm>
          <a:off x="1199456" y="1294357"/>
          <a:ext cx="8928992" cy="4565450"/>
        </p:xfrm>
        <a:graphic>
          <a:graphicData uri="http://schemas.openxmlformats.org/drawingml/2006/table">
            <a:tbl>
              <a:tblPr/>
              <a:tblGrid>
                <a:gridCol w="5698503">
                  <a:extLst>
                    <a:ext uri="{9D8B030D-6E8A-4147-A177-3AD203B41FA5}">
                      <a16:colId xmlns:a16="http://schemas.microsoft.com/office/drawing/2014/main" xmlns="" val="2223439739"/>
                    </a:ext>
                  </a:extLst>
                </a:gridCol>
                <a:gridCol w="1147536">
                  <a:extLst>
                    <a:ext uri="{9D8B030D-6E8A-4147-A177-3AD203B41FA5}">
                      <a16:colId xmlns:a16="http://schemas.microsoft.com/office/drawing/2014/main" xmlns="" val="573778740"/>
                    </a:ext>
                  </a:extLst>
                </a:gridCol>
                <a:gridCol w="1057720">
                  <a:extLst>
                    <a:ext uri="{9D8B030D-6E8A-4147-A177-3AD203B41FA5}">
                      <a16:colId xmlns:a16="http://schemas.microsoft.com/office/drawing/2014/main" xmlns="" val="2715935224"/>
                    </a:ext>
                  </a:extLst>
                </a:gridCol>
                <a:gridCol w="1025233">
                  <a:extLst>
                    <a:ext uri="{9D8B030D-6E8A-4147-A177-3AD203B41FA5}">
                      <a16:colId xmlns:a16="http://schemas.microsoft.com/office/drawing/2014/main" xmlns="" val="906830944"/>
                    </a:ext>
                  </a:extLst>
                </a:gridCol>
              </a:tblGrid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Ключевые финансовые показатели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 </a:t>
                      </a: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5350475"/>
                  </a:ext>
                </a:extLst>
              </a:tr>
              <a:tr h="27968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Эффективность деятельности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7916644"/>
                  </a:ext>
                </a:extLst>
              </a:tr>
              <a:tr h="1075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продаж 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16,1%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17,6%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12,3%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9408829"/>
                  </a:ext>
                </a:extLst>
              </a:tr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Норма чистой прибыли 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14,4%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14,9%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157762"/>
                  </a:ext>
                </a:extLst>
              </a:tr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активов 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6,63%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6,05%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5,2%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3431164"/>
                  </a:ext>
                </a:extLst>
              </a:tr>
              <a:tr h="27968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Финансовая устойчивость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1903792"/>
                  </a:ext>
                </a:extLst>
              </a:tr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автономии (финансовой независимости)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0,43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314369"/>
                  </a:ext>
                </a:extLst>
              </a:tr>
              <a:tr h="5786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обеспеченности собственными оборотными средствами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951734"/>
                  </a:ext>
                </a:extLst>
              </a:tr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покрытия инвестиций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6110129"/>
                  </a:ext>
                </a:extLst>
              </a:tr>
              <a:tr h="27968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Платежеспособность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24454705"/>
                  </a:ext>
                </a:extLst>
              </a:tr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текущей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2611054"/>
                  </a:ext>
                </a:extLst>
              </a:tr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быстрой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3809266"/>
                  </a:ext>
                </a:extLst>
              </a:tr>
              <a:tr h="2796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абсолютной ликвидности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73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84465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30" y="-34416"/>
            <a:ext cx="11755316" cy="113561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Территориальное размещение организаций,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специализирующихся на выращивании семечковых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 косточковых культур(по данным 276 организаций)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35614"/>
            <a:ext cx="12192000" cy="57223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79058860"/>
              </p:ext>
            </p:extLst>
          </p:nvPr>
        </p:nvGraphicFramePr>
        <p:xfrm>
          <a:off x="3791744" y="1412776"/>
          <a:ext cx="7632847" cy="5571290"/>
        </p:xfrm>
        <a:graphic>
          <a:graphicData uri="http://schemas.openxmlformats.org/drawingml/2006/table">
            <a:tbl>
              <a:tblPr/>
              <a:tblGrid>
                <a:gridCol w="4871300">
                  <a:extLst>
                    <a:ext uri="{9D8B030D-6E8A-4147-A177-3AD203B41FA5}">
                      <a16:colId xmlns:a16="http://schemas.microsoft.com/office/drawing/2014/main" xmlns="" val="3085931400"/>
                    </a:ext>
                  </a:extLst>
                </a:gridCol>
                <a:gridCol w="980958">
                  <a:extLst>
                    <a:ext uri="{9D8B030D-6E8A-4147-A177-3AD203B41FA5}">
                      <a16:colId xmlns:a16="http://schemas.microsoft.com/office/drawing/2014/main" xmlns="" val="1346188986"/>
                    </a:ext>
                  </a:extLst>
                </a:gridCol>
                <a:gridCol w="904180">
                  <a:extLst>
                    <a:ext uri="{9D8B030D-6E8A-4147-A177-3AD203B41FA5}">
                      <a16:colId xmlns:a16="http://schemas.microsoft.com/office/drawing/2014/main" xmlns="" val="288490789"/>
                    </a:ext>
                  </a:extLst>
                </a:gridCol>
                <a:gridCol w="876409">
                  <a:extLst>
                    <a:ext uri="{9D8B030D-6E8A-4147-A177-3AD203B41FA5}">
                      <a16:colId xmlns:a16="http://schemas.microsoft.com/office/drawing/2014/main" xmlns="" val="2064875649"/>
                    </a:ext>
                  </a:extLst>
                </a:gridCol>
              </a:tblGrid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Ключевые финансовые показатели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 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 </a:t>
                      </a: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 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2899482"/>
                  </a:ext>
                </a:extLst>
              </a:tr>
              <a:tr h="34533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Эффективность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4554257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продаж 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9,43%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7,01%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10,5%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2279292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Норма чистой прибыли 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5,63%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2,91%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6,7%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5575393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активов 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1,29%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1,02%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2,1%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9664457"/>
                  </a:ext>
                </a:extLst>
              </a:tr>
              <a:tr h="34533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Финансовая устойчивость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3028546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автономии (финансовой независимости)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0106717"/>
                  </a:ext>
                </a:extLst>
              </a:tr>
              <a:tr h="6805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обеспеченности собственными оборотными средствами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-0,95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-1,23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-1,3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4023006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покрытия инвестиций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7624378"/>
                  </a:ext>
                </a:extLst>
              </a:tr>
              <a:tr h="34533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Платежеспособность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1083951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текущей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5323492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быстрой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5544002"/>
                  </a:ext>
                </a:extLst>
              </a:tr>
              <a:tr h="3453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абсолютной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4132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8523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35725"/>
            <a:ext cx="12192000" cy="55222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105508"/>
            <a:ext cx="10729192" cy="145128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Территориальное размещение организаций,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специализирующихся на выращивании прочих плодовых и ягодных культур 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(по данным 314 организаций)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16496133"/>
              </p:ext>
            </p:extLst>
          </p:nvPr>
        </p:nvGraphicFramePr>
        <p:xfrm>
          <a:off x="4079776" y="1603703"/>
          <a:ext cx="7993648" cy="4565450"/>
        </p:xfrm>
        <a:graphic>
          <a:graphicData uri="http://schemas.openxmlformats.org/drawingml/2006/table">
            <a:tbl>
              <a:tblPr/>
              <a:tblGrid>
                <a:gridCol w="5101564">
                  <a:extLst>
                    <a:ext uri="{9D8B030D-6E8A-4147-A177-3AD203B41FA5}">
                      <a16:colId xmlns:a16="http://schemas.microsoft.com/office/drawing/2014/main" xmlns="" val="3662812824"/>
                    </a:ext>
                  </a:extLst>
                </a:gridCol>
                <a:gridCol w="1027328">
                  <a:extLst>
                    <a:ext uri="{9D8B030D-6E8A-4147-A177-3AD203B41FA5}">
                      <a16:colId xmlns:a16="http://schemas.microsoft.com/office/drawing/2014/main" xmlns="" val="535134011"/>
                    </a:ext>
                  </a:extLst>
                </a:gridCol>
                <a:gridCol w="946920">
                  <a:extLst>
                    <a:ext uri="{9D8B030D-6E8A-4147-A177-3AD203B41FA5}">
                      <a16:colId xmlns:a16="http://schemas.microsoft.com/office/drawing/2014/main" xmlns="" val="1608726421"/>
                    </a:ext>
                  </a:extLst>
                </a:gridCol>
                <a:gridCol w="917836">
                  <a:extLst>
                    <a:ext uri="{9D8B030D-6E8A-4147-A177-3AD203B41FA5}">
                      <a16:colId xmlns:a16="http://schemas.microsoft.com/office/drawing/2014/main" xmlns="" val="1296433808"/>
                    </a:ext>
                  </a:extLst>
                </a:gridCol>
              </a:tblGrid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Ключевые финансовые показатели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 </a:t>
                      </a: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8614743"/>
                  </a:ext>
                </a:extLst>
              </a:tr>
              <a:tr h="294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Эффективность деятельности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6203645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продаж 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9,08%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8,5%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9519506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Норма чистой прибыли 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7,93%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6,33%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7,3%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317002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активов по отрасли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2,74%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2,64%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3,3%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0366183"/>
                  </a:ext>
                </a:extLst>
              </a:tr>
              <a:tr h="294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Финансовая устойчивость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9113261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автономии (финансовой независимости)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0,47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4429821"/>
                  </a:ext>
                </a:extLst>
              </a:tr>
              <a:tr h="600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обеспеченности собственными оборотными средствами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4381789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покрытия инвестиций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1233876"/>
                  </a:ext>
                </a:extLst>
              </a:tr>
              <a:tr h="294098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Платежеспособность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3124286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текущей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9029129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быстрой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3218256"/>
                  </a:ext>
                </a:extLst>
              </a:tr>
              <a:tr h="2940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абсолютной ликвидности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7506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30581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20" y="152418"/>
            <a:ext cx="10753398" cy="1230217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Территориальное размещение организаций,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специализирующихся производстве вина из винограда </a:t>
            </a:r>
            <a:b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(по данным 101 организации)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0DC44C9-E355-C35D-9BDB-808BE9FCB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5" y="1700808"/>
            <a:ext cx="11881333" cy="5157192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9933874"/>
              </p:ext>
            </p:extLst>
          </p:nvPr>
        </p:nvGraphicFramePr>
        <p:xfrm>
          <a:off x="2711624" y="1556792"/>
          <a:ext cx="8352928" cy="5205530"/>
        </p:xfrm>
        <a:graphic>
          <a:graphicData uri="http://schemas.openxmlformats.org/drawingml/2006/table">
            <a:tbl>
              <a:tblPr/>
              <a:tblGrid>
                <a:gridCol w="5330857">
                  <a:extLst>
                    <a:ext uri="{9D8B030D-6E8A-4147-A177-3AD203B41FA5}">
                      <a16:colId xmlns:a16="http://schemas.microsoft.com/office/drawing/2014/main" xmlns="" val="3715558598"/>
                    </a:ext>
                  </a:extLst>
                </a:gridCol>
                <a:gridCol w="1073502">
                  <a:extLst>
                    <a:ext uri="{9D8B030D-6E8A-4147-A177-3AD203B41FA5}">
                      <a16:colId xmlns:a16="http://schemas.microsoft.com/office/drawing/2014/main" xmlns="" val="1414576401"/>
                    </a:ext>
                  </a:extLst>
                </a:gridCol>
                <a:gridCol w="989480">
                  <a:extLst>
                    <a:ext uri="{9D8B030D-6E8A-4147-A177-3AD203B41FA5}">
                      <a16:colId xmlns:a16="http://schemas.microsoft.com/office/drawing/2014/main" xmlns="" val="1026598926"/>
                    </a:ext>
                  </a:extLst>
                </a:gridCol>
                <a:gridCol w="959089">
                  <a:extLst>
                    <a:ext uri="{9D8B030D-6E8A-4147-A177-3AD203B41FA5}">
                      <a16:colId xmlns:a16="http://schemas.microsoft.com/office/drawing/2014/main" xmlns="" val="1751813853"/>
                    </a:ext>
                  </a:extLst>
                </a:gridCol>
              </a:tblGrid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Ключевые финансовые показатели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 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 </a:t>
                      </a: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 г.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7159955"/>
                  </a:ext>
                </a:extLst>
              </a:tr>
              <a:tr h="36714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Эффективность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9224143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продаж 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6,49%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2,6%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4925904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Норма чистой прибыли 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2,64%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1,79%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3,5%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7448305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Рентабельность активов по отрасли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1,45%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0,97%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1,1%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3126839"/>
                  </a:ext>
                </a:extLst>
              </a:tr>
              <a:tr h="36714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Финансовая устойчивость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45856370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автономии (финансовой независимости)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004837"/>
                  </a:ext>
                </a:extLst>
              </a:tr>
              <a:tr h="7278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обеспеченности собственными оборотными средствами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-0,07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68807617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покрытия инвестиций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21713007"/>
                  </a:ext>
                </a:extLst>
              </a:tr>
              <a:tr h="367140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Платежеспособность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13709349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текущей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43027940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быстрой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99612208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Коэффициент абсолютной ликвидности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D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0" marR="6530" marT="653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6A2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9124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45962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393" y="79132"/>
            <a:ext cx="11394830" cy="104628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Ключевые финансовые показатели</a:t>
            </a:r>
            <a:b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 основным видам деятельности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7896335"/>
              </p:ext>
            </p:extLst>
          </p:nvPr>
        </p:nvGraphicFramePr>
        <p:xfrm>
          <a:off x="551383" y="1412772"/>
          <a:ext cx="11305256" cy="5162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3446">
                  <a:extLst>
                    <a:ext uri="{9D8B030D-6E8A-4147-A177-3AD203B41FA5}">
                      <a16:colId xmlns:a16="http://schemas.microsoft.com/office/drawing/2014/main" xmlns="" val="2232367464"/>
                    </a:ext>
                  </a:extLst>
                </a:gridCol>
                <a:gridCol w="1274996">
                  <a:extLst>
                    <a:ext uri="{9D8B030D-6E8A-4147-A177-3AD203B41FA5}">
                      <a16:colId xmlns:a16="http://schemas.microsoft.com/office/drawing/2014/main" xmlns="" val="2876728895"/>
                    </a:ext>
                  </a:extLst>
                </a:gridCol>
                <a:gridCol w="1348657">
                  <a:extLst>
                    <a:ext uri="{9D8B030D-6E8A-4147-A177-3AD203B41FA5}">
                      <a16:colId xmlns:a16="http://schemas.microsoft.com/office/drawing/2014/main" xmlns="" val="3832124223"/>
                    </a:ext>
                  </a:extLst>
                </a:gridCol>
                <a:gridCol w="1222385">
                  <a:extLst>
                    <a:ext uri="{9D8B030D-6E8A-4147-A177-3AD203B41FA5}">
                      <a16:colId xmlns:a16="http://schemas.microsoft.com/office/drawing/2014/main" xmlns="" val="221844057"/>
                    </a:ext>
                  </a:extLst>
                </a:gridCol>
                <a:gridCol w="1471422">
                  <a:extLst>
                    <a:ext uri="{9D8B030D-6E8A-4147-A177-3AD203B41FA5}">
                      <a16:colId xmlns:a16="http://schemas.microsoft.com/office/drawing/2014/main" xmlns="" val="2387584163"/>
                    </a:ext>
                  </a:extLst>
                </a:gridCol>
                <a:gridCol w="1230275">
                  <a:extLst>
                    <a:ext uri="{9D8B030D-6E8A-4147-A177-3AD203B41FA5}">
                      <a16:colId xmlns:a16="http://schemas.microsoft.com/office/drawing/2014/main" xmlns="" val="3669724804"/>
                    </a:ext>
                  </a:extLst>
                </a:gridCol>
                <a:gridCol w="1478437">
                  <a:extLst>
                    <a:ext uri="{9D8B030D-6E8A-4147-A177-3AD203B41FA5}">
                      <a16:colId xmlns:a16="http://schemas.microsoft.com/office/drawing/2014/main" xmlns="" val="2054168164"/>
                    </a:ext>
                  </a:extLst>
                </a:gridCol>
                <a:gridCol w="55638">
                  <a:extLst>
                    <a:ext uri="{9D8B030D-6E8A-4147-A177-3AD203B41FA5}">
                      <a16:colId xmlns:a16="http://schemas.microsoft.com/office/drawing/2014/main" xmlns="" val="2790026736"/>
                    </a:ext>
                  </a:extLst>
                </a:gridCol>
              </a:tblGrid>
              <a:tr h="14562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Показатель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01.21 Выращивание винограда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01.22 Выращивание тропических и субтропических культур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01.23 Выращивание цитрусовых культур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01.24 Выращивание семечковых и косточковых культур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01.25.1 Выращивание прочих плодовых и ягодных культур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Общероссийские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12472694"/>
                  </a:ext>
                </a:extLst>
              </a:tr>
              <a:tr h="271281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effectLst/>
                        </a:rPr>
                        <a:t>Финансовая устойчивость</a:t>
                      </a:r>
                      <a:endParaRPr lang="ru-RU" sz="1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5011727"/>
                  </a:ext>
                </a:extLst>
              </a:tr>
              <a:tr h="490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автономии (финансовой независимости) / ≥0,5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0,38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8" marR="5708" marT="57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0,35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0,43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0,47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0,28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707373"/>
                  </a:ext>
                </a:extLst>
              </a:tr>
              <a:tr h="732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обеспеченности собственными оборотными средствами /  не менее 0,1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-0,4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8" marR="5708" marT="57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-0,4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-0,3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-1,3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-0,1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-0,09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47691151"/>
                  </a:ext>
                </a:extLst>
              </a:tr>
              <a:tr h="490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покрытия инвестиций / ≥1 (не менее 0,7-0,8)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8" marR="5708" marT="57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29161316"/>
                  </a:ext>
                </a:extLst>
              </a:tr>
              <a:tr h="27128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effectLst/>
                        </a:rPr>
                        <a:t>Платежеспособность </a:t>
                      </a:r>
                      <a:endParaRPr lang="ru-RU" sz="14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49415120"/>
                  </a:ext>
                </a:extLst>
              </a:tr>
              <a:tr h="3973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текущей ликвидности / ≥2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8" marR="5708" marT="57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686668406"/>
                  </a:ext>
                </a:extLst>
              </a:tr>
              <a:tr h="490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быстрой ликвидности / ≥1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8" marR="5708" marT="57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1,1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12714087"/>
                  </a:ext>
                </a:extLst>
              </a:tr>
              <a:tr h="490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 абсолютной ликвидности / ≥0,2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0,07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7" marR="4757" marT="47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022304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88466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393" y="79132"/>
            <a:ext cx="10683143" cy="104628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Ключевые финансовые показатели по выращиванию винограда и производству вина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425" y="145091"/>
            <a:ext cx="1230407" cy="914364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141474055"/>
              </p:ext>
            </p:extLst>
          </p:nvPr>
        </p:nvGraphicFramePr>
        <p:xfrm>
          <a:off x="335360" y="1268760"/>
          <a:ext cx="11593288" cy="2605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3163843509"/>
              </p:ext>
            </p:extLst>
          </p:nvPr>
        </p:nvGraphicFramePr>
        <p:xfrm>
          <a:off x="335360" y="3933056"/>
          <a:ext cx="11593288" cy="276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999693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79" y="123128"/>
            <a:ext cx="936104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Организации-лидеры по выращиванию винограда и производству вина, 2024 г.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425" y="145091"/>
            <a:ext cx="1230407" cy="914364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56636466"/>
              </p:ext>
            </p:extLst>
          </p:nvPr>
        </p:nvGraphicFramePr>
        <p:xfrm>
          <a:off x="335359" y="1340768"/>
          <a:ext cx="11305255" cy="2225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49506168"/>
              </p:ext>
            </p:extLst>
          </p:nvPr>
        </p:nvGraphicFramePr>
        <p:xfrm>
          <a:off x="335360" y="3566520"/>
          <a:ext cx="11305255" cy="295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625907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212" y="409571"/>
            <a:ext cx="11253307" cy="1034563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Организации-лидеры </a:t>
            </a:r>
            <a:br>
              <a:rPr lang="ru-RU" sz="3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3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 основным видам деятельности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82525235"/>
              </p:ext>
            </p:extLst>
          </p:nvPr>
        </p:nvGraphicFramePr>
        <p:xfrm>
          <a:off x="263352" y="1556793"/>
          <a:ext cx="5184576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66472903"/>
              </p:ext>
            </p:extLst>
          </p:nvPr>
        </p:nvGraphicFramePr>
        <p:xfrm>
          <a:off x="263832" y="3933056"/>
          <a:ext cx="5184096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78063472"/>
              </p:ext>
            </p:extLst>
          </p:nvPr>
        </p:nvGraphicFramePr>
        <p:xfrm>
          <a:off x="5447928" y="1556794"/>
          <a:ext cx="6601196" cy="2376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87476778"/>
              </p:ext>
            </p:extLst>
          </p:nvPr>
        </p:nvGraphicFramePr>
        <p:xfrm>
          <a:off x="5447928" y="3933390"/>
          <a:ext cx="6552727" cy="2735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55588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718" y="152418"/>
            <a:ext cx="1230407" cy="914364"/>
          </a:xfrm>
          <a:prstGeom prst="rect">
            <a:avLst/>
          </a:prstGeom>
        </p:spPr>
      </p:pic>
      <p:sp>
        <p:nvSpPr>
          <p:cNvPr id="8" name="Полилиния: фигура 42">
            <a:extLst>
              <a:ext uri="{FF2B5EF4-FFF2-40B4-BE49-F238E27FC236}">
                <a16:creationId xmlns:a16="http://schemas.microsoft.com/office/drawing/2014/main" xmlns="" id="{7A8B589C-3AA3-4FA4-A629-F32ED6F77CAD}"/>
              </a:ext>
            </a:extLst>
          </p:cNvPr>
          <p:cNvSpPr/>
          <p:nvPr/>
        </p:nvSpPr>
        <p:spPr>
          <a:xfrm>
            <a:off x="3967856" y="1273452"/>
            <a:ext cx="1453145" cy="810000"/>
          </a:xfrm>
          <a:custGeom>
            <a:avLst/>
            <a:gdLst>
              <a:gd name="connsiteX0" fmla="*/ 827703 w 1453145"/>
              <a:gd name="connsiteY0" fmla="*/ 0 h 810000"/>
              <a:gd name="connsiteX1" fmla="*/ 1048145 w 1453145"/>
              <a:gd name="connsiteY1" fmla="*/ 0 h 810000"/>
              <a:gd name="connsiteX2" fmla="*/ 1453145 w 1453145"/>
              <a:gd name="connsiteY2" fmla="*/ 405000 h 810000"/>
              <a:gd name="connsiteX3" fmla="*/ 1048145 w 1453145"/>
              <a:gd name="connsiteY3" fmla="*/ 810000 h 810000"/>
              <a:gd name="connsiteX4" fmla="*/ 0 w 1453145"/>
              <a:gd name="connsiteY4" fmla="*/ 810000 h 810000"/>
              <a:gd name="connsiteX5" fmla="*/ 38521 w 1453145"/>
              <a:gd name="connsiteY5" fmla="*/ 746592 h 810000"/>
              <a:gd name="connsiteX6" fmla="*/ 719189 w 1453145"/>
              <a:gd name="connsiteY6" fmla="*/ 65924 h 810000"/>
              <a:gd name="connsiteX7" fmla="*/ 827703 w 1453145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3145" h="810000">
                <a:moveTo>
                  <a:pt x="827703" y="0"/>
                </a:moveTo>
                <a:lnTo>
                  <a:pt x="1048145" y="0"/>
                </a:lnTo>
                <a:cubicBezTo>
                  <a:pt x="1271820" y="0"/>
                  <a:pt x="1453145" y="181325"/>
                  <a:pt x="1453145" y="405000"/>
                </a:cubicBezTo>
                <a:cubicBezTo>
                  <a:pt x="1453145" y="628675"/>
                  <a:pt x="1271820" y="810000"/>
                  <a:pt x="1048145" y="810000"/>
                </a:cubicBezTo>
                <a:lnTo>
                  <a:pt x="0" y="810000"/>
                </a:lnTo>
                <a:lnTo>
                  <a:pt x="38521" y="746592"/>
                </a:lnTo>
                <a:cubicBezTo>
                  <a:pt x="219666" y="478462"/>
                  <a:pt x="451059" y="247069"/>
                  <a:pt x="719189" y="65924"/>
                </a:cubicBezTo>
                <a:lnTo>
                  <a:pt x="82770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9" name="Полилиния: фигура 41">
            <a:extLst>
              <a:ext uri="{FF2B5EF4-FFF2-40B4-BE49-F238E27FC236}">
                <a16:creationId xmlns:a16="http://schemas.microsoft.com/office/drawing/2014/main" xmlns="" id="{F15FCDC1-9ED5-480F-B327-7A79797B012E}"/>
              </a:ext>
            </a:extLst>
          </p:cNvPr>
          <p:cNvSpPr/>
          <p:nvPr/>
        </p:nvSpPr>
        <p:spPr>
          <a:xfrm>
            <a:off x="6771000" y="1273452"/>
            <a:ext cx="1453146" cy="810000"/>
          </a:xfrm>
          <a:custGeom>
            <a:avLst/>
            <a:gdLst>
              <a:gd name="connsiteX0" fmla="*/ 405000 w 1453146"/>
              <a:gd name="connsiteY0" fmla="*/ 0 h 810000"/>
              <a:gd name="connsiteX1" fmla="*/ 625442 w 1453146"/>
              <a:gd name="connsiteY1" fmla="*/ 0 h 810000"/>
              <a:gd name="connsiteX2" fmla="*/ 733956 w 1453146"/>
              <a:gd name="connsiteY2" fmla="*/ 65924 h 810000"/>
              <a:gd name="connsiteX3" fmla="*/ 1414624 w 1453146"/>
              <a:gd name="connsiteY3" fmla="*/ 746592 h 810000"/>
              <a:gd name="connsiteX4" fmla="*/ 1453146 w 1453146"/>
              <a:gd name="connsiteY4" fmla="*/ 810000 h 810000"/>
              <a:gd name="connsiteX5" fmla="*/ 405000 w 1453146"/>
              <a:gd name="connsiteY5" fmla="*/ 810000 h 810000"/>
              <a:gd name="connsiteX6" fmla="*/ 0 w 1453146"/>
              <a:gd name="connsiteY6" fmla="*/ 405000 h 810000"/>
              <a:gd name="connsiteX7" fmla="*/ 405000 w 1453146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3146" h="810000">
                <a:moveTo>
                  <a:pt x="405000" y="0"/>
                </a:moveTo>
                <a:lnTo>
                  <a:pt x="625442" y="0"/>
                </a:lnTo>
                <a:lnTo>
                  <a:pt x="733956" y="65924"/>
                </a:lnTo>
                <a:cubicBezTo>
                  <a:pt x="1002086" y="247069"/>
                  <a:pt x="1233479" y="478462"/>
                  <a:pt x="1414624" y="746592"/>
                </a:cubicBezTo>
                <a:lnTo>
                  <a:pt x="1453146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Полилиния: фигура 40">
            <a:extLst>
              <a:ext uri="{FF2B5EF4-FFF2-40B4-BE49-F238E27FC236}">
                <a16:creationId xmlns:a16="http://schemas.microsoft.com/office/drawing/2014/main" xmlns="" id="{792A1828-CD59-4918-B873-0C87513B2450}"/>
              </a:ext>
            </a:extLst>
          </p:cNvPr>
          <p:cNvSpPr/>
          <p:nvPr/>
        </p:nvSpPr>
        <p:spPr>
          <a:xfrm>
            <a:off x="3619594" y="2160947"/>
            <a:ext cx="1334466" cy="810000"/>
          </a:xfrm>
          <a:custGeom>
            <a:avLst/>
            <a:gdLst>
              <a:gd name="connsiteX0" fmla="*/ 301181 w 1334466"/>
              <a:gd name="connsiteY0" fmla="*/ 0 h 810000"/>
              <a:gd name="connsiteX1" fmla="*/ 929466 w 1334466"/>
              <a:gd name="connsiteY1" fmla="*/ 0 h 810000"/>
              <a:gd name="connsiteX2" fmla="*/ 1334466 w 1334466"/>
              <a:gd name="connsiteY2" fmla="*/ 405000 h 810000"/>
              <a:gd name="connsiteX3" fmla="*/ 929466 w 1334466"/>
              <a:gd name="connsiteY3" fmla="*/ 810000 h 810000"/>
              <a:gd name="connsiteX4" fmla="*/ 0 w 1334466"/>
              <a:gd name="connsiteY4" fmla="*/ 810000 h 810000"/>
              <a:gd name="connsiteX5" fmla="*/ 7603 w 1334466"/>
              <a:gd name="connsiteY5" fmla="*/ 760185 h 810000"/>
              <a:gd name="connsiteX6" fmla="*/ 260556 w 1334466"/>
              <a:gd name="connsiteY6" fmla="*/ 66871 h 810000"/>
              <a:gd name="connsiteX7" fmla="*/ 301181 w 1334466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4466" h="810000">
                <a:moveTo>
                  <a:pt x="301181" y="0"/>
                </a:moveTo>
                <a:lnTo>
                  <a:pt x="929466" y="0"/>
                </a:lnTo>
                <a:cubicBezTo>
                  <a:pt x="1153141" y="0"/>
                  <a:pt x="1334466" y="181325"/>
                  <a:pt x="1334466" y="405000"/>
                </a:cubicBezTo>
                <a:cubicBezTo>
                  <a:pt x="1334466" y="628675"/>
                  <a:pt x="1153141" y="810000"/>
                  <a:pt x="929466" y="810000"/>
                </a:cubicBezTo>
                <a:lnTo>
                  <a:pt x="0" y="810000"/>
                </a:lnTo>
                <a:lnTo>
                  <a:pt x="7603" y="760185"/>
                </a:lnTo>
                <a:cubicBezTo>
                  <a:pt x="57956" y="514116"/>
                  <a:pt x="144174" y="281111"/>
                  <a:pt x="260556" y="66871"/>
                </a:cubicBezTo>
                <a:lnTo>
                  <a:pt x="30118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1" name="Полилиния: фигура 39">
            <a:extLst>
              <a:ext uri="{FF2B5EF4-FFF2-40B4-BE49-F238E27FC236}">
                <a16:creationId xmlns:a16="http://schemas.microsoft.com/office/drawing/2014/main" xmlns="" id="{3EC05210-B351-42CA-93A0-ADADB19F964D}"/>
              </a:ext>
            </a:extLst>
          </p:cNvPr>
          <p:cNvSpPr/>
          <p:nvPr/>
        </p:nvSpPr>
        <p:spPr>
          <a:xfrm>
            <a:off x="7260310" y="2160947"/>
            <a:ext cx="1312096" cy="810000"/>
          </a:xfrm>
          <a:custGeom>
            <a:avLst/>
            <a:gdLst>
              <a:gd name="connsiteX0" fmla="*/ 405000 w 1312096"/>
              <a:gd name="connsiteY0" fmla="*/ 0 h 810000"/>
              <a:gd name="connsiteX1" fmla="*/ 1010915 w 1312096"/>
              <a:gd name="connsiteY1" fmla="*/ 0 h 810000"/>
              <a:gd name="connsiteX2" fmla="*/ 1051540 w 1312096"/>
              <a:gd name="connsiteY2" fmla="*/ 66871 h 810000"/>
              <a:gd name="connsiteX3" fmla="*/ 1304493 w 1312096"/>
              <a:gd name="connsiteY3" fmla="*/ 760185 h 810000"/>
              <a:gd name="connsiteX4" fmla="*/ 1312096 w 1312096"/>
              <a:gd name="connsiteY4" fmla="*/ 810000 h 810000"/>
              <a:gd name="connsiteX5" fmla="*/ 405000 w 1312096"/>
              <a:gd name="connsiteY5" fmla="*/ 810000 h 810000"/>
              <a:gd name="connsiteX6" fmla="*/ 0 w 1312096"/>
              <a:gd name="connsiteY6" fmla="*/ 405000 h 810000"/>
              <a:gd name="connsiteX7" fmla="*/ 405000 w 1312096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2096" h="810000">
                <a:moveTo>
                  <a:pt x="405000" y="0"/>
                </a:moveTo>
                <a:lnTo>
                  <a:pt x="1010915" y="0"/>
                </a:lnTo>
                <a:lnTo>
                  <a:pt x="1051540" y="66871"/>
                </a:lnTo>
                <a:cubicBezTo>
                  <a:pt x="1167922" y="281111"/>
                  <a:pt x="1254140" y="514116"/>
                  <a:pt x="1304493" y="760185"/>
                </a:cubicBezTo>
                <a:lnTo>
                  <a:pt x="1312096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2" name="Полилиния: фигура 38">
            <a:extLst>
              <a:ext uri="{FF2B5EF4-FFF2-40B4-BE49-F238E27FC236}">
                <a16:creationId xmlns:a16="http://schemas.microsoft.com/office/drawing/2014/main" xmlns="" id="{48C324DD-2070-4E77-A09E-93543E114F36}"/>
              </a:ext>
            </a:extLst>
          </p:cNvPr>
          <p:cNvSpPr/>
          <p:nvPr/>
        </p:nvSpPr>
        <p:spPr>
          <a:xfrm>
            <a:off x="3576000" y="3047649"/>
            <a:ext cx="922500" cy="810000"/>
          </a:xfrm>
          <a:custGeom>
            <a:avLst/>
            <a:gdLst>
              <a:gd name="connsiteX0" fmla="*/ 31888 w 922500"/>
              <a:gd name="connsiteY0" fmla="*/ 0 h 810000"/>
              <a:gd name="connsiteX1" fmla="*/ 517500 w 922500"/>
              <a:gd name="connsiteY1" fmla="*/ 0 h 810000"/>
              <a:gd name="connsiteX2" fmla="*/ 922500 w 922500"/>
              <a:gd name="connsiteY2" fmla="*/ 405000 h 810000"/>
              <a:gd name="connsiteX3" fmla="*/ 517500 w 922500"/>
              <a:gd name="connsiteY3" fmla="*/ 810000 h 810000"/>
              <a:gd name="connsiteX4" fmla="*/ 39107 w 922500"/>
              <a:gd name="connsiteY4" fmla="*/ 810000 h 810000"/>
              <a:gd name="connsiteX5" fmla="*/ 13010 w 922500"/>
              <a:gd name="connsiteY5" fmla="*/ 639006 h 810000"/>
              <a:gd name="connsiteX6" fmla="*/ 0 w 922500"/>
              <a:gd name="connsiteY6" fmla="*/ 381351 h 810000"/>
              <a:gd name="connsiteX7" fmla="*/ 13010 w 922500"/>
              <a:gd name="connsiteY7" fmla="*/ 123696 h 810000"/>
              <a:gd name="connsiteX8" fmla="*/ 31888 w 922500"/>
              <a:gd name="connsiteY8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2500" h="810000">
                <a:moveTo>
                  <a:pt x="31888" y="0"/>
                </a:moveTo>
                <a:lnTo>
                  <a:pt x="517500" y="0"/>
                </a:lnTo>
                <a:cubicBezTo>
                  <a:pt x="741175" y="0"/>
                  <a:pt x="922500" y="181325"/>
                  <a:pt x="922500" y="405000"/>
                </a:cubicBezTo>
                <a:cubicBezTo>
                  <a:pt x="922500" y="628675"/>
                  <a:pt x="741175" y="810000"/>
                  <a:pt x="517500" y="810000"/>
                </a:cubicBezTo>
                <a:lnTo>
                  <a:pt x="39107" y="810000"/>
                </a:lnTo>
                <a:lnTo>
                  <a:pt x="13010" y="639006"/>
                </a:lnTo>
                <a:cubicBezTo>
                  <a:pt x="4407" y="554291"/>
                  <a:pt x="0" y="468336"/>
                  <a:pt x="0" y="381351"/>
                </a:cubicBezTo>
                <a:cubicBezTo>
                  <a:pt x="0" y="294366"/>
                  <a:pt x="4407" y="208410"/>
                  <a:pt x="13010" y="123696"/>
                </a:cubicBezTo>
                <a:lnTo>
                  <a:pt x="318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63500" dist="50800" dir="10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3" name="Полилиния: фигура 37">
            <a:extLst>
              <a:ext uri="{FF2B5EF4-FFF2-40B4-BE49-F238E27FC236}">
                <a16:creationId xmlns:a16="http://schemas.microsoft.com/office/drawing/2014/main" xmlns="" id="{90B863F5-A153-47D3-9437-334ABFFC1E0A}"/>
              </a:ext>
            </a:extLst>
          </p:cNvPr>
          <p:cNvSpPr/>
          <p:nvPr/>
        </p:nvSpPr>
        <p:spPr>
          <a:xfrm>
            <a:off x="7693500" y="3047649"/>
            <a:ext cx="922500" cy="810000"/>
          </a:xfrm>
          <a:custGeom>
            <a:avLst/>
            <a:gdLst>
              <a:gd name="connsiteX0" fmla="*/ 405000 w 922500"/>
              <a:gd name="connsiteY0" fmla="*/ 0 h 810000"/>
              <a:gd name="connsiteX1" fmla="*/ 890612 w 922500"/>
              <a:gd name="connsiteY1" fmla="*/ 0 h 810000"/>
              <a:gd name="connsiteX2" fmla="*/ 909490 w 922500"/>
              <a:gd name="connsiteY2" fmla="*/ 123696 h 810000"/>
              <a:gd name="connsiteX3" fmla="*/ 922500 w 922500"/>
              <a:gd name="connsiteY3" fmla="*/ 381351 h 810000"/>
              <a:gd name="connsiteX4" fmla="*/ 909490 w 922500"/>
              <a:gd name="connsiteY4" fmla="*/ 639006 h 810000"/>
              <a:gd name="connsiteX5" fmla="*/ 883393 w 922500"/>
              <a:gd name="connsiteY5" fmla="*/ 810000 h 810000"/>
              <a:gd name="connsiteX6" fmla="*/ 405000 w 922500"/>
              <a:gd name="connsiteY6" fmla="*/ 810000 h 810000"/>
              <a:gd name="connsiteX7" fmla="*/ 0 w 922500"/>
              <a:gd name="connsiteY7" fmla="*/ 405000 h 810000"/>
              <a:gd name="connsiteX8" fmla="*/ 405000 w 922500"/>
              <a:gd name="connsiteY8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2500" h="810000">
                <a:moveTo>
                  <a:pt x="405000" y="0"/>
                </a:moveTo>
                <a:lnTo>
                  <a:pt x="890612" y="0"/>
                </a:lnTo>
                <a:lnTo>
                  <a:pt x="909490" y="123696"/>
                </a:lnTo>
                <a:cubicBezTo>
                  <a:pt x="918093" y="208410"/>
                  <a:pt x="922500" y="294366"/>
                  <a:pt x="922500" y="381351"/>
                </a:cubicBezTo>
                <a:cubicBezTo>
                  <a:pt x="922500" y="468336"/>
                  <a:pt x="918093" y="554291"/>
                  <a:pt x="909490" y="639006"/>
                </a:cubicBezTo>
                <a:lnTo>
                  <a:pt x="883393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олилиния: фигура 36">
            <a:extLst>
              <a:ext uri="{FF2B5EF4-FFF2-40B4-BE49-F238E27FC236}">
                <a16:creationId xmlns:a16="http://schemas.microsoft.com/office/drawing/2014/main" xmlns="" id="{AE79E730-83DE-4035-BA1D-2144948F6B51}"/>
              </a:ext>
            </a:extLst>
          </p:cNvPr>
          <p:cNvSpPr/>
          <p:nvPr/>
        </p:nvSpPr>
        <p:spPr>
          <a:xfrm>
            <a:off x="7260311" y="3934351"/>
            <a:ext cx="1304877" cy="810000"/>
          </a:xfrm>
          <a:custGeom>
            <a:avLst/>
            <a:gdLst>
              <a:gd name="connsiteX0" fmla="*/ 405000 w 1304877"/>
              <a:gd name="connsiteY0" fmla="*/ 0 h 810000"/>
              <a:gd name="connsiteX1" fmla="*/ 1304877 w 1304877"/>
              <a:gd name="connsiteY1" fmla="*/ 0 h 810000"/>
              <a:gd name="connsiteX2" fmla="*/ 1304493 w 1304877"/>
              <a:gd name="connsiteY2" fmla="*/ 2517 h 810000"/>
              <a:gd name="connsiteX3" fmla="*/ 1051540 w 1304877"/>
              <a:gd name="connsiteY3" fmla="*/ 695831 h 810000"/>
              <a:gd name="connsiteX4" fmla="*/ 982181 w 1304877"/>
              <a:gd name="connsiteY4" fmla="*/ 810000 h 810000"/>
              <a:gd name="connsiteX5" fmla="*/ 405000 w 1304877"/>
              <a:gd name="connsiteY5" fmla="*/ 810000 h 810000"/>
              <a:gd name="connsiteX6" fmla="*/ 0 w 1304877"/>
              <a:gd name="connsiteY6" fmla="*/ 405000 h 810000"/>
              <a:gd name="connsiteX7" fmla="*/ 405000 w 1304877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4877" h="810000">
                <a:moveTo>
                  <a:pt x="405000" y="0"/>
                </a:moveTo>
                <a:lnTo>
                  <a:pt x="1304877" y="0"/>
                </a:lnTo>
                <a:lnTo>
                  <a:pt x="1304493" y="2517"/>
                </a:lnTo>
                <a:cubicBezTo>
                  <a:pt x="1254140" y="248586"/>
                  <a:pt x="1167922" y="481590"/>
                  <a:pt x="1051540" y="695831"/>
                </a:cubicBezTo>
                <a:lnTo>
                  <a:pt x="982181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5" name="Полилиния: фигура 35">
            <a:extLst>
              <a:ext uri="{FF2B5EF4-FFF2-40B4-BE49-F238E27FC236}">
                <a16:creationId xmlns:a16="http://schemas.microsoft.com/office/drawing/2014/main" xmlns="" id="{D5CD020B-AE20-48EA-A983-F34B0BA1B5B9}"/>
              </a:ext>
            </a:extLst>
          </p:cNvPr>
          <p:cNvSpPr/>
          <p:nvPr/>
        </p:nvSpPr>
        <p:spPr>
          <a:xfrm>
            <a:off x="3627056" y="3935937"/>
            <a:ext cx="1332695" cy="810000"/>
          </a:xfrm>
          <a:custGeom>
            <a:avLst/>
            <a:gdLst>
              <a:gd name="connsiteX0" fmla="*/ 0 w 1332695"/>
              <a:gd name="connsiteY0" fmla="*/ 0 h 810000"/>
              <a:gd name="connsiteX1" fmla="*/ 927695 w 1332695"/>
              <a:gd name="connsiteY1" fmla="*/ 0 h 810000"/>
              <a:gd name="connsiteX2" fmla="*/ 1332695 w 1332695"/>
              <a:gd name="connsiteY2" fmla="*/ 405000 h 810000"/>
              <a:gd name="connsiteX3" fmla="*/ 927695 w 1332695"/>
              <a:gd name="connsiteY3" fmla="*/ 810000 h 810000"/>
              <a:gd name="connsiteX4" fmla="*/ 323418 w 1332695"/>
              <a:gd name="connsiteY4" fmla="*/ 810000 h 810000"/>
              <a:gd name="connsiteX5" fmla="*/ 253095 w 1332695"/>
              <a:gd name="connsiteY5" fmla="*/ 694245 h 810000"/>
              <a:gd name="connsiteX6" fmla="*/ 142 w 1332695"/>
              <a:gd name="connsiteY6" fmla="*/ 931 h 810000"/>
              <a:gd name="connsiteX7" fmla="*/ 0 w 1332695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2695" h="810000">
                <a:moveTo>
                  <a:pt x="0" y="0"/>
                </a:moveTo>
                <a:lnTo>
                  <a:pt x="927695" y="0"/>
                </a:lnTo>
                <a:cubicBezTo>
                  <a:pt x="1151370" y="0"/>
                  <a:pt x="1332695" y="181325"/>
                  <a:pt x="1332695" y="405000"/>
                </a:cubicBezTo>
                <a:cubicBezTo>
                  <a:pt x="1332695" y="628675"/>
                  <a:pt x="1151370" y="810000"/>
                  <a:pt x="927695" y="810000"/>
                </a:cubicBezTo>
                <a:lnTo>
                  <a:pt x="323418" y="810000"/>
                </a:lnTo>
                <a:lnTo>
                  <a:pt x="253095" y="694245"/>
                </a:lnTo>
                <a:cubicBezTo>
                  <a:pt x="136713" y="480004"/>
                  <a:pt x="50495" y="247000"/>
                  <a:pt x="142" y="93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63500" dist="50800" dir="10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6" name="Полилиния: фигура 34">
            <a:extLst>
              <a:ext uri="{FF2B5EF4-FFF2-40B4-BE49-F238E27FC236}">
                <a16:creationId xmlns:a16="http://schemas.microsoft.com/office/drawing/2014/main" xmlns="" id="{49D5F229-1751-4505-9A4E-D1A13C1A86C4}"/>
              </a:ext>
            </a:extLst>
          </p:cNvPr>
          <p:cNvSpPr/>
          <p:nvPr/>
        </p:nvSpPr>
        <p:spPr>
          <a:xfrm>
            <a:off x="3998034" y="4824225"/>
            <a:ext cx="1422966" cy="810000"/>
          </a:xfrm>
          <a:custGeom>
            <a:avLst/>
            <a:gdLst>
              <a:gd name="connsiteX0" fmla="*/ 0 w 1422966"/>
              <a:gd name="connsiteY0" fmla="*/ 0 h 810000"/>
              <a:gd name="connsiteX1" fmla="*/ 1017966 w 1422966"/>
              <a:gd name="connsiteY1" fmla="*/ 0 h 810000"/>
              <a:gd name="connsiteX2" fmla="*/ 1422966 w 1422966"/>
              <a:gd name="connsiteY2" fmla="*/ 405000 h 810000"/>
              <a:gd name="connsiteX3" fmla="*/ 1017966 w 1422966"/>
              <a:gd name="connsiteY3" fmla="*/ 810000 h 810000"/>
              <a:gd name="connsiteX4" fmla="*/ 879294 w 1422966"/>
              <a:gd name="connsiteY4" fmla="*/ 810000 h 810000"/>
              <a:gd name="connsiteX5" fmla="*/ 689010 w 1422966"/>
              <a:gd name="connsiteY5" fmla="*/ 694399 h 810000"/>
              <a:gd name="connsiteX6" fmla="*/ 8342 w 1422966"/>
              <a:gd name="connsiteY6" fmla="*/ 13731 h 810000"/>
              <a:gd name="connsiteX7" fmla="*/ 0 w 1422966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2966" h="810000">
                <a:moveTo>
                  <a:pt x="0" y="0"/>
                </a:moveTo>
                <a:lnTo>
                  <a:pt x="1017966" y="0"/>
                </a:lnTo>
                <a:cubicBezTo>
                  <a:pt x="1241641" y="0"/>
                  <a:pt x="1422966" y="181325"/>
                  <a:pt x="1422966" y="405000"/>
                </a:cubicBezTo>
                <a:cubicBezTo>
                  <a:pt x="1422966" y="628675"/>
                  <a:pt x="1241641" y="810000"/>
                  <a:pt x="1017966" y="810000"/>
                </a:cubicBezTo>
                <a:lnTo>
                  <a:pt x="879294" y="810000"/>
                </a:lnTo>
                <a:lnTo>
                  <a:pt x="689010" y="694399"/>
                </a:lnTo>
                <a:cubicBezTo>
                  <a:pt x="420880" y="513254"/>
                  <a:pt x="189487" y="281861"/>
                  <a:pt x="8342" y="1373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blurRad="63500" dist="50800" dir="10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7" name="Полилиния: фигура 33">
            <a:extLst>
              <a:ext uri="{FF2B5EF4-FFF2-40B4-BE49-F238E27FC236}">
                <a16:creationId xmlns:a16="http://schemas.microsoft.com/office/drawing/2014/main" xmlns="" id="{225C18A8-D35C-4136-9D48-1D8B7154A28A}"/>
              </a:ext>
            </a:extLst>
          </p:cNvPr>
          <p:cNvSpPr/>
          <p:nvPr/>
        </p:nvSpPr>
        <p:spPr>
          <a:xfrm>
            <a:off x="6771000" y="4829766"/>
            <a:ext cx="1419600" cy="810000"/>
          </a:xfrm>
          <a:custGeom>
            <a:avLst/>
            <a:gdLst>
              <a:gd name="connsiteX0" fmla="*/ 405000 w 1419600"/>
              <a:gd name="connsiteY0" fmla="*/ 0 h 810000"/>
              <a:gd name="connsiteX1" fmla="*/ 1419600 w 1419600"/>
              <a:gd name="connsiteY1" fmla="*/ 0 h 810000"/>
              <a:gd name="connsiteX2" fmla="*/ 1414624 w 1419600"/>
              <a:gd name="connsiteY2" fmla="*/ 8190 h 810000"/>
              <a:gd name="connsiteX3" fmla="*/ 733956 w 1419600"/>
              <a:gd name="connsiteY3" fmla="*/ 688858 h 810000"/>
              <a:gd name="connsiteX4" fmla="*/ 534551 w 1419600"/>
              <a:gd name="connsiteY4" fmla="*/ 810000 h 810000"/>
              <a:gd name="connsiteX5" fmla="*/ 405000 w 1419600"/>
              <a:gd name="connsiteY5" fmla="*/ 810000 h 810000"/>
              <a:gd name="connsiteX6" fmla="*/ 0 w 1419600"/>
              <a:gd name="connsiteY6" fmla="*/ 405000 h 810000"/>
              <a:gd name="connsiteX7" fmla="*/ 405000 w 1419600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19600" h="810000">
                <a:moveTo>
                  <a:pt x="405000" y="0"/>
                </a:moveTo>
                <a:lnTo>
                  <a:pt x="1419600" y="0"/>
                </a:lnTo>
                <a:lnTo>
                  <a:pt x="1414624" y="8190"/>
                </a:lnTo>
                <a:cubicBezTo>
                  <a:pt x="1233479" y="276320"/>
                  <a:pt x="1002086" y="507713"/>
                  <a:pt x="733956" y="688858"/>
                </a:cubicBezTo>
                <a:lnTo>
                  <a:pt x="534551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Полилиния: фигура 31">
            <a:extLst>
              <a:ext uri="{FF2B5EF4-FFF2-40B4-BE49-F238E27FC236}">
                <a16:creationId xmlns:a16="http://schemas.microsoft.com/office/drawing/2014/main" xmlns="" id="{8E6DD147-578B-40E5-865B-0D2F1B54188E}"/>
              </a:ext>
            </a:extLst>
          </p:cNvPr>
          <p:cNvSpPr/>
          <p:nvPr/>
        </p:nvSpPr>
        <p:spPr>
          <a:xfrm>
            <a:off x="1731000" y="1273452"/>
            <a:ext cx="3064558" cy="810000"/>
          </a:xfrm>
          <a:custGeom>
            <a:avLst/>
            <a:gdLst>
              <a:gd name="connsiteX0" fmla="*/ 405000 w 3064558"/>
              <a:gd name="connsiteY0" fmla="*/ 0 h 810000"/>
              <a:gd name="connsiteX1" fmla="*/ 3064558 w 3064558"/>
              <a:gd name="connsiteY1" fmla="*/ 0 h 810000"/>
              <a:gd name="connsiteX2" fmla="*/ 2956044 w 3064558"/>
              <a:gd name="connsiteY2" fmla="*/ 65924 h 810000"/>
              <a:gd name="connsiteX3" fmla="*/ 2275376 w 3064558"/>
              <a:gd name="connsiteY3" fmla="*/ 746592 h 810000"/>
              <a:gd name="connsiteX4" fmla="*/ 2236855 w 3064558"/>
              <a:gd name="connsiteY4" fmla="*/ 810000 h 810000"/>
              <a:gd name="connsiteX5" fmla="*/ 405000 w 3064558"/>
              <a:gd name="connsiteY5" fmla="*/ 810000 h 810000"/>
              <a:gd name="connsiteX6" fmla="*/ 0 w 3064558"/>
              <a:gd name="connsiteY6" fmla="*/ 405000 h 810000"/>
              <a:gd name="connsiteX7" fmla="*/ 405000 w 3064558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4558" h="810000">
                <a:moveTo>
                  <a:pt x="405000" y="0"/>
                </a:moveTo>
                <a:lnTo>
                  <a:pt x="3064558" y="0"/>
                </a:lnTo>
                <a:lnTo>
                  <a:pt x="2956044" y="65924"/>
                </a:lnTo>
                <a:cubicBezTo>
                  <a:pt x="2687914" y="247069"/>
                  <a:pt x="2456521" y="478462"/>
                  <a:pt x="2275376" y="746592"/>
                </a:cubicBezTo>
                <a:lnTo>
                  <a:pt x="2236855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9" name="Полилиния: фигура 30">
            <a:extLst>
              <a:ext uri="{FF2B5EF4-FFF2-40B4-BE49-F238E27FC236}">
                <a16:creationId xmlns:a16="http://schemas.microsoft.com/office/drawing/2014/main" xmlns="" id="{2A4228D2-FEAE-4DBA-BFEB-1349A506ADF4}"/>
              </a:ext>
            </a:extLst>
          </p:cNvPr>
          <p:cNvSpPr/>
          <p:nvPr/>
        </p:nvSpPr>
        <p:spPr>
          <a:xfrm>
            <a:off x="7396442" y="1273452"/>
            <a:ext cx="3064558" cy="810000"/>
          </a:xfrm>
          <a:custGeom>
            <a:avLst/>
            <a:gdLst>
              <a:gd name="connsiteX0" fmla="*/ 0 w 3064558"/>
              <a:gd name="connsiteY0" fmla="*/ 0 h 810000"/>
              <a:gd name="connsiteX1" fmla="*/ 2659558 w 3064558"/>
              <a:gd name="connsiteY1" fmla="*/ 0 h 810000"/>
              <a:gd name="connsiteX2" fmla="*/ 3064558 w 3064558"/>
              <a:gd name="connsiteY2" fmla="*/ 405000 h 810000"/>
              <a:gd name="connsiteX3" fmla="*/ 2659558 w 3064558"/>
              <a:gd name="connsiteY3" fmla="*/ 810000 h 810000"/>
              <a:gd name="connsiteX4" fmla="*/ 827704 w 3064558"/>
              <a:gd name="connsiteY4" fmla="*/ 810000 h 810000"/>
              <a:gd name="connsiteX5" fmla="*/ 789182 w 3064558"/>
              <a:gd name="connsiteY5" fmla="*/ 746592 h 810000"/>
              <a:gd name="connsiteX6" fmla="*/ 108514 w 3064558"/>
              <a:gd name="connsiteY6" fmla="*/ 65924 h 810000"/>
              <a:gd name="connsiteX7" fmla="*/ 0 w 3064558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4558" h="810000">
                <a:moveTo>
                  <a:pt x="0" y="0"/>
                </a:moveTo>
                <a:lnTo>
                  <a:pt x="2659558" y="0"/>
                </a:lnTo>
                <a:cubicBezTo>
                  <a:pt x="2883233" y="0"/>
                  <a:pt x="3064558" y="181325"/>
                  <a:pt x="3064558" y="405000"/>
                </a:cubicBezTo>
                <a:cubicBezTo>
                  <a:pt x="3064558" y="628675"/>
                  <a:pt x="2883233" y="810000"/>
                  <a:pt x="2659558" y="810000"/>
                </a:cubicBezTo>
                <a:lnTo>
                  <a:pt x="827704" y="810000"/>
                </a:lnTo>
                <a:lnTo>
                  <a:pt x="789182" y="746592"/>
                </a:lnTo>
                <a:cubicBezTo>
                  <a:pt x="608037" y="478462"/>
                  <a:pt x="376644" y="247069"/>
                  <a:pt x="108514" y="6592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0" name="Полилиния: фигура 29">
            <a:extLst>
              <a:ext uri="{FF2B5EF4-FFF2-40B4-BE49-F238E27FC236}">
                <a16:creationId xmlns:a16="http://schemas.microsoft.com/office/drawing/2014/main" xmlns="" id="{FC0FC4BB-C632-4B5F-B527-297584F8F151}"/>
              </a:ext>
            </a:extLst>
          </p:cNvPr>
          <p:cNvSpPr/>
          <p:nvPr/>
        </p:nvSpPr>
        <p:spPr>
          <a:xfrm>
            <a:off x="1264061" y="2160947"/>
            <a:ext cx="2656715" cy="810000"/>
          </a:xfrm>
          <a:custGeom>
            <a:avLst/>
            <a:gdLst>
              <a:gd name="connsiteX0" fmla="*/ 405000 w 2656715"/>
              <a:gd name="connsiteY0" fmla="*/ 0 h 810000"/>
              <a:gd name="connsiteX1" fmla="*/ 2656715 w 2656715"/>
              <a:gd name="connsiteY1" fmla="*/ 0 h 810000"/>
              <a:gd name="connsiteX2" fmla="*/ 2616090 w 2656715"/>
              <a:gd name="connsiteY2" fmla="*/ 66871 h 810000"/>
              <a:gd name="connsiteX3" fmla="*/ 2363137 w 2656715"/>
              <a:gd name="connsiteY3" fmla="*/ 760185 h 810000"/>
              <a:gd name="connsiteX4" fmla="*/ 2355534 w 2656715"/>
              <a:gd name="connsiteY4" fmla="*/ 810000 h 810000"/>
              <a:gd name="connsiteX5" fmla="*/ 405000 w 2656715"/>
              <a:gd name="connsiteY5" fmla="*/ 810000 h 810000"/>
              <a:gd name="connsiteX6" fmla="*/ 0 w 2656715"/>
              <a:gd name="connsiteY6" fmla="*/ 405000 h 810000"/>
              <a:gd name="connsiteX7" fmla="*/ 405000 w 2656715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6715" h="810000">
                <a:moveTo>
                  <a:pt x="405000" y="0"/>
                </a:moveTo>
                <a:lnTo>
                  <a:pt x="2656715" y="0"/>
                </a:lnTo>
                <a:lnTo>
                  <a:pt x="2616090" y="66871"/>
                </a:lnTo>
                <a:cubicBezTo>
                  <a:pt x="2499708" y="281111"/>
                  <a:pt x="2413490" y="514116"/>
                  <a:pt x="2363137" y="760185"/>
                </a:cubicBezTo>
                <a:lnTo>
                  <a:pt x="2355534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1" name="Полилиния: фигура 28">
            <a:extLst>
              <a:ext uri="{FF2B5EF4-FFF2-40B4-BE49-F238E27FC236}">
                <a16:creationId xmlns:a16="http://schemas.microsoft.com/office/drawing/2014/main" xmlns="" id="{223D72AE-FFD9-41CC-9D46-0443531BF32F}"/>
              </a:ext>
            </a:extLst>
          </p:cNvPr>
          <p:cNvSpPr/>
          <p:nvPr/>
        </p:nvSpPr>
        <p:spPr>
          <a:xfrm>
            <a:off x="8271226" y="2160947"/>
            <a:ext cx="3039748" cy="810000"/>
          </a:xfrm>
          <a:custGeom>
            <a:avLst/>
            <a:gdLst>
              <a:gd name="connsiteX0" fmla="*/ 0 w 2679085"/>
              <a:gd name="connsiteY0" fmla="*/ 0 h 810000"/>
              <a:gd name="connsiteX1" fmla="*/ 2274085 w 2679085"/>
              <a:gd name="connsiteY1" fmla="*/ 0 h 810000"/>
              <a:gd name="connsiteX2" fmla="*/ 2679085 w 2679085"/>
              <a:gd name="connsiteY2" fmla="*/ 405000 h 810000"/>
              <a:gd name="connsiteX3" fmla="*/ 2274085 w 2679085"/>
              <a:gd name="connsiteY3" fmla="*/ 810000 h 810000"/>
              <a:gd name="connsiteX4" fmla="*/ 301181 w 2679085"/>
              <a:gd name="connsiteY4" fmla="*/ 810000 h 810000"/>
              <a:gd name="connsiteX5" fmla="*/ 293578 w 2679085"/>
              <a:gd name="connsiteY5" fmla="*/ 760185 h 810000"/>
              <a:gd name="connsiteX6" fmla="*/ 40625 w 2679085"/>
              <a:gd name="connsiteY6" fmla="*/ 66871 h 810000"/>
              <a:gd name="connsiteX7" fmla="*/ 0 w 2679085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085" h="810000">
                <a:moveTo>
                  <a:pt x="0" y="0"/>
                </a:moveTo>
                <a:lnTo>
                  <a:pt x="2274085" y="0"/>
                </a:lnTo>
                <a:cubicBezTo>
                  <a:pt x="2497760" y="0"/>
                  <a:pt x="2679085" y="181325"/>
                  <a:pt x="2679085" y="405000"/>
                </a:cubicBezTo>
                <a:cubicBezTo>
                  <a:pt x="2679085" y="628675"/>
                  <a:pt x="2497760" y="810000"/>
                  <a:pt x="2274085" y="810000"/>
                </a:cubicBezTo>
                <a:lnTo>
                  <a:pt x="301181" y="810000"/>
                </a:lnTo>
                <a:lnTo>
                  <a:pt x="293578" y="760185"/>
                </a:lnTo>
                <a:cubicBezTo>
                  <a:pt x="243225" y="514116"/>
                  <a:pt x="157007" y="281111"/>
                  <a:pt x="40625" y="66871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2" name="Полилиния: фигура 27">
            <a:extLst>
              <a:ext uri="{FF2B5EF4-FFF2-40B4-BE49-F238E27FC236}">
                <a16:creationId xmlns:a16="http://schemas.microsoft.com/office/drawing/2014/main" xmlns="" id="{1C281C5E-9287-4D3A-8E86-DBC37599ABBB}"/>
              </a:ext>
            </a:extLst>
          </p:cNvPr>
          <p:cNvSpPr/>
          <p:nvPr/>
        </p:nvSpPr>
        <p:spPr>
          <a:xfrm>
            <a:off x="808501" y="3047649"/>
            <a:ext cx="2806607" cy="810000"/>
          </a:xfrm>
          <a:custGeom>
            <a:avLst/>
            <a:gdLst>
              <a:gd name="connsiteX0" fmla="*/ 405000 w 2806607"/>
              <a:gd name="connsiteY0" fmla="*/ 0 h 810000"/>
              <a:gd name="connsiteX1" fmla="*/ 2799388 w 2806607"/>
              <a:gd name="connsiteY1" fmla="*/ 0 h 810000"/>
              <a:gd name="connsiteX2" fmla="*/ 2780510 w 2806607"/>
              <a:gd name="connsiteY2" fmla="*/ 123696 h 810000"/>
              <a:gd name="connsiteX3" fmla="*/ 2767500 w 2806607"/>
              <a:gd name="connsiteY3" fmla="*/ 381351 h 810000"/>
              <a:gd name="connsiteX4" fmla="*/ 2780510 w 2806607"/>
              <a:gd name="connsiteY4" fmla="*/ 639006 h 810000"/>
              <a:gd name="connsiteX5" fmla="*/ 2806607 w 2806607"/>
              <a:gd name="connsiteY5" fmla="*/ 810000 h 810000"/>
              <a:gd name="connsiteX6" fmla="*/ 405000 w 2806607"/>
              <a:gd name="connsiteY6" fmla="*/ 810000 h 810000"/>
              <a:gd name="connsiteX7" fmla="*/ 0 w 2806607"/>
              <a:gd name="connsiteY7" fmla="*/ 405000 h 810000"/>
              <a:gd name="connsiteX8" fmla="*/ 405000 w 2806607"/>
              <a:gd name="connsiteY8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6607" h="810000">
                <a:moveTo>
                  <a:pt x="405000" y="0"/>
                </a:moveTo>
                <a:lnTo>
                  <a:pt x="2799388" y="0"/>
                </a:lnTo>
                <a:lnTo>
                  <a:pt x="2780510" y="123696"/>
                </a:lnTo>
                <a:cubicBezTo>
                  <a:pt x="2771907" y="208410"/>
                  <a:pt x="2767500" y="294366"/>
                  <a:pt x="2767500" y="381351"/>
                </a:cubicBezTo>
                <a:cubicBezTo>
                  <a:pt x="2767500" y="468336"/>
                  <a:pt x="2771907" y="554291"/>
                  <a:pt x="2780510" y="639006"/>
                </a:cubicBezTo>
                <a:lnTo>
                  <a:pt x="2806607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3" name="Полилиния: фигура 26">
            <a:extLst>
              <a:ext uri="{FF2B5EF4-FFF2-40B4-BE49-F238E27FC236}">
                <a16:creationId xmlns:a16="http://schemas.microsoft.com/office/drawing/2014/main" xmlns="" id="{099AEBEA-68AB-49AE-A25E-F2A14718DC7A}"/>
              </a:ext>
            </a:extLst>
          </p:cNvPr>
          <p:cNvSpPr/>
          <p:nvPr/>
        </p:nvSpPr>
        <p:spPr>
          <a:xfrm>
            <a:off x="8576894" y="3047649"/>
            <a:ext cx="2806607" cy="810000"/>
          </a:xfrm>
          <a:custGeom>
            <a:avLst/>
            <a:gdLst>
              <a:gd name="connsiteX0" fmla="*/ 7219 w 2806607"/>
              <a:gd name="connsiteY0" fmla="*/ 0 h 810000"/>
              <a:gd name="connsiteX1" fmla="*/ 2401607 w 2806607"/>
              <a:gd name="connsiteY1" fmla="*/ 0 h 810000"/>
              <a:gd name="connsiteX2" fmla="*/ 2806607 w 2806607"/>
              <a:gd name="connsiteY2" fmla="*/ 405000 h 810000"/>
              <a:gd name="connsiteX3" fmla="*/ 2401607 w 2806607"/>
              <a:gd name="connsiteY3" fmla="*/ 810000 h 810000"/>
              <a:gd name="connsiteX4" fmla="*/ 0 w 2806607"/>
              <a:gd name="connsiteY4" fmla="*/ 810000 h 810000"/>
              <a:gd name="connsiteX5" fmla="*/ 26097 w 2806607"/>
              <a:gd name="connsiteY5" fmla="*/ 639006 h 810000"/>
              <a:gd name="connsiteX6" fmla="*/ 39107 w 2806607"/>
              <a:gd name="connsiteY6" fmla="*/ 381351 h 810000"/>
              <a:gd name="connsiteX7" fmla="*/ 26097 w 2806607"/>
              <a:gd name="connsiteY7" fmla="*/ 123696 h 810000"/>
              <a:gd name="connsiteX8" fmla="*/ 7219 w 2806607"/>
              <a:gd name="connsiteY8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6607" h="810000">
                <a:moveTo>
                  <a:pt x="7219" y="0"/>
                </a:moveTo>
                <a:lnTo>
                  <a:pt x="2401607" y="0"/>
                </a:lnTo>
                <a:cubicBezTo>
                  <a:pt x="2625282" y="0"/>
                  <a:pt x="2806607" y="181325"/>
                  <a:pt x="2806607" y="405000"/>
                </a:cubicBezTo>
                <a:cubicBezTo>
                  <a:pt x="2806607" y="628675"/>
                  <a:pt x="2625282" y="810000"/>
                  <a:pt x="2401607" y="810000"/>
                </a:cubicBezTo>
                <a:lnTo>
                  <a:pt x="0" y="810000"/>
                </a:lnTo>
                <a:lnTo>
                  <a:pt x="26097" y="639006"/>
                </a:lnTo>
                <a:cubicBezTo>
                  <a:pt x="34700" y="554291"/>
                  <a:pt x="39107" y="468336"/>
                  <a:pt x="39107" y="381351"/>
                </a:cubicBezTo>
                <a:cubicBezTo>
                  <a:pt x="39107" y="294366"/>
                  <a:pt x="34700" y="208410"/>
                  <a:pt x="26097" y="123696"/>
                </a:cubicBezTo>
                <a:lnTo>
                  <a:pt x="7219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4" name="Полилиния: фигура 25">
            <a:extLst>
              <a:ext uri="{FF2B5EF4-FFF2-40B4-BE49-F238E27FC236}">
                <a16:creationId xmlns:a16="http://schemas.microsoft.com/office/drawing/2014/main" xmlns="" id="{454BFD6A-D133-4873-8B3C-32405A13104C}"/>
              </a:ext>
            </a:extLst>
          </p:cNvPr>
          <p:cNvSpPr/>
          <p:nvPr/>
        </p:nvSpPr>
        <p:spPr>
          <a:xfrm>
            <a:off x="8242492" y="3934351"/>
            <a:ext cx="2925606" cy="810000"/>
          </a:xfrm>
          <a:custGeom>
            <a:avLst/>
            <a:gdLst>
              <a:gd name="connsiteX0" fmla="*/ 322696 w 2707819"/>
              <a:gd name="connsiteY0" fmla="*/ 0 h 810000"/>
              <a:gd name="connsiteX1" fmla="*/ 2302819 w 2707819"/>
              <a:gd name="connsiteY1" fmla="*/ 0 h 810000"/>
              <a:gd name="connsiteX2" fmla="*/ 2707819 w 2707819"/>
              <a:gd name="connsiteY2" fmla="*/ 405000 h 810000"/>
              <a:gd name="connsiteX3" fmla="*/ 2302819 w 2707819"/>
              <a:gd name="connsiteY3" fmla="*/ 810000 h 810000"/>
              <a:gd name="connsiteX4" fmla="*/ 0 w 2707819"/>
              <a:gd name="connsiteY4" fmla="*/ 810000 h 810000"/>
              <a:gd name="connsiteX5" fmla="*/ 69359 w 2707819"/>
              <a:gd name="connsiteY5" fmla="*/ 695831 h 810000"/>
              <a:gd name="connsiteX6" fmla="*/ 322312 w 2707819"/>
              <a:gd name="connsiteY6" fmla="*/ 2517 h 810000"/>
              <a:gd name="connsiteX7" fmla="*/ 322696 w 2707819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7819" h="810000">
                <a:moveTo>
                  <a:pt x="322696" y="0"/>
                </a:moveTo>
                <a:lnTo>
                  <a:pt x="2302819" y="0"/>
                </a:lnTo>
                <a:cubicBezTo>
                  <a:pt x="2526494" y="0"/>
                  <a:pt x="2707819" y="181325"/>
                  <a:pt x="2707819" y="405000"/>
                </a:cubicBezTo>
                <a:cubicBezTo>
                  <a:pt x="2707819" y="628675"/>
                  <a:pt x="2526494" y="810000"/>
                  <a:pt x="2302819" y="810000"/>
                </a:cubicBezTo>
                <a:lnTo>
                  <a:pt x="0" y="810000"/>
                </a:lnTo>
                <a:lnTo>
                  <a:pt x="69359" y="695831"/>
                </a:lnTo>
                <a:cubicBezTo>
                  <a:pt x="185741" y="481590"/>
                  <a:pt x="271959" y="248586"/>
                  <a:pt x="322312" y="2517"/>
                </a:cubicBezTo>
                <a:lnTo>
                  <a:pt x="322696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xmlns="" id="{845C86C9-5C98-49B9-9E51-A5917CE9A78D}"/>
              </a:ext>
            </a:extLst>
          </p:cNvPr>
          <p:cNvSpPr/>
          <p:nvPr/>
        </p:nvSpPr>
        <p:spPr>
          <a:xfrm>
            <a:off x="952464" y="3935937"/>
            <a:ext cx="2998011" cy="810000"/>
          </a:xfrm>
          <a:custGeom>
            <a:avLst/>
            <a:gdLst>
              <a:gd name="connsiteX0" fmla="*/ 405000 w 2680723"/>
              <a:gd name="connsiteY0" fmla="*/ 0 h 810000"/>
              <a:gd name="connsiteX1" fmla="*/ 2357305 w 2680723"/>
              <a:gd name="connsiteY1" fmla="*/ 0 h 810000"/>
              <a:gd name="connsiteX2" fmla="*/ 2357447 w 2680723"/>
              <a:gd name="connsiteY2" fmla="*/ 931 h 810000"/>
              <a:gd name="connsiteX3" fmla="*/ 2610400 w 2680723"/>
              <a:gd name="connsiteY3" fmla="*/ 694245 h 810000"/>
              <a:gd name="connsiteX4" fmla="*/ 2680723 w 2680723"/>
              <a:gd name="connsiteY4" fmla="*/ 810000 h 810000"/>
              <a:gd name="connsiteX5" fmla="*/ 405000 w 2680723"/>
              <a:gd name="connsiteY5" fmla="*/ 810000 h 810000"/>
              <a:gd name="connsiteX6" fmla="*/ 0 w 2680723"/>
              <a:gd name="connsiteY6" fmla="*/ 405000 h 810000"/>
              <a:gd name="connsiteX7" fmla="*/ 405000 w 2680723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0723" h="810000">
                <a:moveTo>
                  <a:pt x="405000" y="0"/>
                </a:moveTo>
                <a:lnTo>
                  <a:pt x="2357305" y="0"/>
                </a:lnTo>
                <a:lnTo>
                  <a:pt x="2357447" y="931"/>
                </a:lnTo>
                <a:cubicBezTo>
                  <a:pt x="2407800" y="247000"/>
                  <a:pt x="2494018" y="480004"/>
                  <a:pt x="2610400" y="694245"/>
                </a:cubicBezTo>
                <a:lnTo>
                  <a:pt x="2680723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6" name="Полилиния: фигура 23">
            <a:extLst>
              <a:ext uri="{FF2B5EF4-FFF2-40B4-BE49-F238E27FC236}">
                <a16:creationId xmlns:a16="http://schemas.microsoft.com/office/drawing/2014/main" xmlns="" id="{D2EA28F0-EBA7-4CD7-9B59-21FDC3373497}"/>
              </a:ext>
            </a:extLst>
          </p:cNvPr>
          <p:cNvSpPr/>
          <p:nvPr/>
        </p:nvSpPr>
        <p:spPr>
          <a:xfrm>
            <a:off x="1731000" y="4824225"/>
            <a:ext cx="3146328" cy="810000"/>
          </a:xfrm>
          <a:custGeom>
            <a:avLst/>
            <a:gdLst>
              <a:gd name="connsiteX0" fmla="*/ 405000 w 3146328"/>
              <a:gd name="connsiteY0" fmla="*/ 0 h 810000"/>
              <a:gd name="connsiteX1" fmla="*/ 2267034 w 3146328"/>
              <a:gd name="connsiteY1" fmla="*/ 0 h 810000"/>
              <a:gd name="connsiteX2" fmla="*/ 2275376 w 3146328"/>
              <a:gd name="connsiteY2" fmla="*/ 13731 h 810000"/>
              <a:gd name="connsiteX3" fmla="*/ 2956044 w 3146328"/>
              <a:gd name="connsiteY3" fmla="*/ 694399 h 810000"/>
              <a:gd name="connsiteX4" fmla="*/ 3146328 w 3146328"/>
              <a:gd name="connsiteY4" fmla="*/ 810000 h 810000"/>
              <a:gd name="connsiteX5" fmla="*/ 405000 w 3146328"/>
              <a:gd name="connsiteY5" fmla="*/ 810000 h 810000"/>
              <a:gd name="connsiteX6" fmla="*/ 0 w 3146328"/>
              <a:gd name="connsiteY6" fmla="*/ 405000 h 810000"/>
              <a:gd name="connsiteX7" fmla="*/ 405000 w 3146328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6328" h="810000">
                <a:moveTo>
                  <a:pt x="405000" y="0"/>
                </a:moveTo>
                <a:lnTo>
                  <a:pt x="2267034" y="0"/>
                </a:lnTo>
                <a:lnTo>
                  <a:pt x="2275376" y="13731"/>
                </a:lnTo>
                <a:cubicBezTo>
                  <a:pt x="2456521" y="281861"/>
                  <a:pt x="2687914" y="513254"/>
                  <a:pt x="2956044" y="694399"/>
                </a:cubicBezTo>
                <a:lnTo>
                  <a:pt x="3146328" y="810000"/>
                </a:lnTo>
                <a:lnTo>
                  <a:pt x="405000" y="810000"/>
                </a:lnTo>
                <a:cubicBezTo>
                  <a:pt x="181325" y="810000"/>
                  <a:pt x="0" y="628675"/>
                  <a:pt x="0" y="405000"/>
                </a:cubicBezTo>
                <a:cubicBezTo>
                  <a:pt x="0" y="181325"/>
                  <a:pt x="181325" y="0"/>
                  <a:pt x="405000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7" name="Полилиния: фигура 22">
            <a:extLst>
              <a:ext uri="{FF2B5EF4-FFF2-40B4-BE49-F238E27FC236}">
                <a16:creationId xmlns:a16="http://schemas.microsoft.com/office/drawing/2014/main" xmlns="" id="{21B61015-76FE-4AFD-B413-E6348842598C}"/>
              </a:ext>
            </a:extLst>
          </p:cNvPr>
          <p:cNvSpPr/>
          <p:nvPr/>
        </p:nvSpPr>
        <p:spPr>
          <a:xfrm>
            <a:off x="7305552" y="4829766"/>
            <a:ext cx="3155449" cy="810000"/>
          </a:xfrm>
          <a:custGeom>
            <a:avLst/>
            <a:gdLst>
              <a:gd name="connsiteX0" fmla="*/ 885049 w 3155449"/>
              <a:gd name="connsiteY0" fmla="*/ 0 h 810000"/>
              <a:gd name="connsiteX1" fmla="*/ 2750449 w 3155449"/>
              <a:gd name="connsiteY1" fmla="*/ 0 h 810000"/>
              <a:gd name="connsiteX2" fmla="*/ 3155449 w 3155449"/>
              <a:gd name="connsiteY2" fmla="*/ 405000 h 810000"/>
              <a:gd name="connsiteX3" fmla="*/ 2750449 w 3155449"/>
              <a:gd name="connsiteY3" fmla="*/ 810000 h 810000"/>
              <a:gd name="connsiteX4" fmla="*/ 0 w 3155449"/>
              <a:gd name="connsiteY4" fmla="*/ 810000 h 810000"/>
              <a:gd name="connsiteX5" fmla="*/ 199405 w 3155449"/>
              <a:gd name="connsiteY5" fmla="*/ 688858 h 810000"/>
              <a:gd name="connsiteX6" fmla="*/ 880073 w 3155449"/>
              <a:gd name="connsiteY6" fmla="*/ 8190 h 810000"/>
              <a:gd name="connsiteX7" fmla="*/ 885049 w 3155449"/>
              <a:gd name="connsiteY7" fmla="*/ 0 h 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55449" h="810000">
                <a:moveTo>
                  <a:pt x="885049" y="0"/>
                </a:moveTo>
                <a:lnTo>
                  <a:pt x="2750449" y="0"/>
                </a:lnTo>
                <a:cubicBezTo>
                  <a:pt x="2974124" y="0"/>
                  <a:pt x="3155449" y="181325"/>
                  <a:pt x="3155449" y="405000"/>
                </a:cubicBezTo>
                <a:cubicBezTo>
                  <a:pt x="3155449" y="628675"/>
                  <a:pt x="2974124" y="810000"/>
                  <a:pt x="2750449" y="810000"/>
                </a:cubicBezTo>
                <a:lnTo>
                  <a:pt x="0" y="810000"/>
                </a:lnTo>
                <a:lnTo>
                  <a:pt x="199405" y="688858"/>
                </a:lnTo>
                <a:cubicBezTo>
                  <a:pt x="467535" y="507713"/>
                  <a:pt x="698928" y="276320"/>
                  <a:pt x="880073" y="8190"/>
                </a:cubicBezTo>
                <a:lnTo>
                  <a:pt x="885049" y="0"/>
                </a:ln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63500" sx="102000" sy="102000" algn="ctr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C8B0357-93B2-49CE-A193-648F04156F87}"/>
              </a:ext>
            </a:extLst>
          </p:cNvPr>
          <p:cNvSpPr txBox="1"/>
          <p:nvPr/>
        </p:nvSpPr>
        <p:spPr>
          <a:xfrm>
            <a:off x="4564607" y="1324509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1</a:t>
            </a:r>
            <a:endParaRPr lang="ru-RU" sz="4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73A37DD-10FF-46BF-A31F-D22EF97A8BBF}"/>
              </a:ext>
            </a:extLst>
          </p:cNvPr>
          <p:cNvSpPr txBox="1"/>
          <p:nvPr/>
        </p:nvSpPr>
        <p:spPr>
          <a:xfrm>
            <a:off x="4059750" y="2211211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2</a:t>
            </a:r>
            <a:endParaRPr lang="ru-RU" sz="4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5AF80EE-961F-4837-999B-F5E6AC908462}"/>
              </a:ext>
            </a:extLst>
          </p:cNvPr>
          <p:cNvSpPr txBox="1"/>
          <p:nvPr/>
        </p:nvSpPr>
        <p:spPr>
          <a:xfrm>
            <a:off x="3685313" y="3099499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3</a:t>
            </a:r>
            <a:endParaRPr lang="ru-RU" sz="4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B2AA3E9-E9A6-4BA8-A84A-B9CE1892A0DA}"/>
              </a:ext>
            </a:extLst>
          </p:cNvPr>
          <p:cNvSpPr txBox="1"/>
          <p:nvPr/>
        </p:nvSpPr>
        <p:spPr>
          <a:xfrm>
            <a:off x="4647074" y="4900027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5</a:t>
            </a:r>
            <a:endParaRPr lang="ru-RU" sz="40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26C86BF-08CE-4C70-ABC4-771C5D8F09A4}"/>
              </a:ext>
            </a:extLst>
          </p:cNvPr>
          <p:cNvSpPr txBox="1"/>
          <p:nvPr/>
        </p:nvSpPr>
        <p:spPr>
          <a:xfrm>
            <a:off x="4059750" y="3985408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4</a:t>
            </a:r>
            <a:endParaRPr lang="ru-RU" sz="4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26374D1-48F3-413A-BE94-73EA9A6666C5}"/>
              </a:ext>
            </a:extLst>
          </p:cNvPr>
          <p:cNvSpPr txBox="1"/>
          <p:nvPr/>
        </p:nvSpPr>
        <p:spPr>
          <a:xfrm>
            <a:off x="6992831" y="4876662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6</a:t>
            </a:r>
            <a:endParaRPr lang="ru-RU" sz="4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8AB5825-47C6-4715-9114-3BAF66413FB9}"/>
              </a:ext>
            </a:extLst>
          </p:cNvPr>
          <p:cNvSpPr txBox="1"/>
          <p:nvPr/>
        </p:nvSpPr>
        <p:spPr>
          <a:xfrm>
            <a:off x="7497573" y="4019333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7</a:t>
            </a:r>
            <a:endParaRPr lang="ru-RU" sz="40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25C8380F-8A10-48AE-BDFE-2D9D0C0C80C7}"/>
              </a:ext>
            </a:extLst>
          </p:cNvPr>
          <p:cNvSpPr txBox="1"/>
          <p:nvPr/>
        </p:nvSpPr>
        <p:spPr>
          <a:xfrm>
            <a:off x="7484101" y="2207251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9</a:t>
            </a:r>
            <a:endParaRPr lang="ru-RU" sz="40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2830A00-047E-490C-B3CF-3CEE929A2E79}"/>
              </a:ext>
            </a:extLst>
          </p:cNvPr>
          <p:cNvSpPr txBox="1"/>
          <p:nvPr/>
        </p:nvSpPr>
        <p:spPr>
          <a:xfrm>
            <a:off x="6738942" y="1357298"/>
            <a:ext cx="1394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10</a:t>
            </a:r>
            <a:endParaRPr lang="ru-RU" sz="40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60333C2-B7DB-4B64-BF28-B8B11B8BEBDC}"/>
              </a:ext>
            </a:extLst>
          </p:cNvPr>
          <p:cNvSpPr txBox="1"/>
          <p:nvPr/>
        </p:nvSpPr>
        <p:spPr>
          <a:xfrm>
            <a:off x="7842029" y="3078714"/>
            <a:ext cx="625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8</a:t>
            </a:r>
            <a:endParaRPr lang="ru-RU" sz="40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F3B74CA6-19D8-47D5-9CFC-30427F4FC6D9}"/>
              </a:ext>
            </a:extLst>
          </p:cNvPr>
          <p:cNvSpPr txBox="1"/>
          <p:nvPr/>
        </p:nvSpPr>
        <p:spPr>
          <a:xfrm>
            <a:off x="1809720" y="1357298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Совершенствовать схему размещения садов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95BD765-1EFF-4801-BEE6-95672AED9CFB}"/>
              </a:ext>
            </a:extLst>
          </p:cNvPr>
          <p:cNvSpPr txBox="1"/>
          <p:nvPr/>
        </p:nvSpPr>
        <p:spPr>
          <a:xfrm>
            <a:off x="1309654" y="2285992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Строительство </a:t>
            </a:r>
            <a:r>
              <a:rPr lang="ru-RU" sz="1600" dirty="0" err="1"/>
              <a:t>фруктохранилищ</a:t>
            </a:r>
            <a:endParaRPr lang="ru-RU" sz="16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9C19BEDA-EBA2-4A1F-A967-4F04E38AD67A}"/>
              </a:ext>
            </a:extLst>
          </p:cNvPr>
          <p:cNvSpPr txBox="1"/>
          <p:nvPr/>
        </p:nvSpPr>
        <p:spPr>
          <a:xfrm>
            <a:off x="881026" y="4071942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Инновационная поддержка предприятий отрасли </a:t>
            </a:r>
            <a:endParaRPr lang="ru-RU" sz="16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F7E716E2-6859-4DEC-83A1-FB98919691D2}"/>
              </a:ext>
            </a:extLst>
          </p:cNvPr>
          <p:cNvSpPr txBox="1"/>
          <p:nvPr/>
        </p:nvSpPr>
        <p:spPr>
          <a:xfrm>
            <a:off x="7239008" y="1357298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Гарантия прав </a:t>
            </a:r>
          </a:p>
          <a:p>
            <a:pPr algn="ctr"/>
            <a:r>
              <a:rPr lang="ru-RU" sz="1600" dirty="0"/>
              <a:t>собственности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A8E7F9C-EB48-47A1-AE67-99B06B0879F3}"/>
              </a:ext>
            </a:extLst>
          </p:cNvPr>
          <p:cNvSpPr txBox="1"/>
          <p:nvPr/>
        </p:nvSpPr>
        <p:spPr>
          <a:xfrm>
            <a:off x="1738282" y="5000636"/>
            <a:ext cx="3182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Улучшить условия взаимодействия в цепочке</a:t>
            </a:r>
            <a:endParaRPr lang="ru-RU" sz="16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B0796CD0-B05D-4299-A2C9-31B4ACDE3179}"/>
              </a:ext>
            </a:extLst>
          </p:cNvPr>
          <p:cNvSpPr txBox="1"/>
          <p:nvPr/>
        </p:nvSpPr>
        <p:spPr>
          <a:xfrm>
            <a:off x="8310578" y="4071942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Поддержка нуждающихся слоев населения</a:t>
            </a:r>
            <a:endParaRPr lang="ru-RU" sz="16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AE9B196C-4948-4F4A-B708-3F5BA1926E93}"/>
              </a:ext>
            </a:extLst>
          </p:cNvPr>
          <p:cNvSpPr txBox="1"/>
          <p:nvPr/>
        </p:nvSpPr>
        <p:spPr>
          <a:xfrm>
            <a:off x="952464" y="3143248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Увеличение числа современных питомников </a:t>
            </a:r>
            <a:endParaRPr lang="ru-RU" sz="16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37976638-BA04-427D-B2E2-77604C3A66C3}"/>
              </a:ext>
            </a:extLst>
          </p:cNvPr>
          <p:cNvSpPr txBox="1"/>
          <p:nvPr/>
        </p:nvSpPr>
        <p:spPr>
          <a:xfrm>
            <a:off x="8382016" y="3143248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Развитие потребительской кооперации</a:t>
            </a:r>
            <a:endParaRPr lang="ru-RU" sz="16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DD34420F-28DD-43E5-961E-767E5DEC997B}"/>
              </a:ext>
            </a:extLst>
          </p:cNvPr>
          <p:cNvSpPr txBox="1"/>
          <p:nvPr/>
        </p:nvSpPr>
        <p:spPr>
          <a:xfrm>
            <a:off x="8024826" y="2214554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Усиление антимонопольной политики </a:t>
            </a:r>
            <a:endParaRPr lang="ru-RU" sz="1600" b="1" dirty="0"/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D446D9CB-0B0A-49CF-9088-B5B8F9711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127524" y="2460524"/>
            <a:ext cx="1936952" cy="1936952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AE9B196C-4948-4F4A-B708-3F5BA1926E93}"/>
              </a:ext>
            </a:extLst>
          </p:cNvPr>
          <p:cNvSpPr txBox="1"/>
          <p:nvPr/>
        </p:nvSpPr>
        <p:spPr>
          <a:xfrm>
            <a:off x="7953388" y="4929198"/>
            <a:ext cx="2474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Тесное сотрудничество науки с производством</a:t>
            </a:r>
            <a:endParaRPr lang="ru-RU" sz="1600" b="1" dirty="0"/>
          </a:p>
        </p:txBody>
      </p:sp>
      <p:sp>
        <p:nvSpPr>
          <p:cNvPr id="71" name="Заголовок 1"/>
          <p:cNvSpPr>
            <a:spLocks noGrp="1"/>
          </p:cNvSpPr>
          <p:nvPr>
            <p:ph type="title"/>
          </p:nvPr>
        </p:nvSpPr>
        <p:spPr>
          <a:xfrm>
            <a:off x="309522" y="285728"/>
            <a:ext cx="10287072" cy="785818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Предложения</a:t>
            </a:r>
          </a:p>
        </p:txBody>
      </p:sp>
      <p:sp>
        <p:nvSpPr>
          <p:cNvPr id="72" name="Нижний колонтитул 4">
            <a:extLst>
              <a:ext uri="{FF2B5EF4-FFF2-40B4-BE49-F238E27FC236}">
                <a16:creationId xmlns:a16="http://schemas.microsoft.com/office/drawing/2014/main" xmlns="" id="{686156CF-9712-4421-861C-594BB58D4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38348" y="6492874"/>
            <a:ext cx="7650000" cy="36512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69794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8854" y="1657595"/>
            <a:ext cx="9869714" cy="1699397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Спасибо</a:t>
            </a:r>
            <a:br>
              <a:rPr lang="ru-RU" sz="6000" b="1" i="1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6000" b="1" i="1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480" y="4153105"/>
            <a:ext cx="1836579" cy="13037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56059" y="4065519"/>
            <a:ext cx="62777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+mj-lt"/>
              </a:rPr>
              <a:t>ВНИОПТУСХ</a:t>
            </a:r>
            <a:r>
              <a:rPr lang="ru-RU" dirty="0">
                <a:latin typeface="+mj-lt"/>
              </a:rPr>
              <a:t> – филиал ФГБНУ ФНЦ ВНИИЭСХ</a:t>
            </a:r>
          </a:p>
          <a:p>
            <a:r>
              <a:rPr lang="ru-RU" dirty="0">
                <a:latin typeface="+mj-lt"/>
              </a:rPr>
              <a:t>Адрес:</a:t>
            </a:r>
            <a:r>
              <a:rPr lang="ru-RU" b="1" dirty="0">
                <a:latin typeface="+mj-lt"/>
              </a:rPr>
              <a:t> </a:t>
            </a:r>
            <a:r>
              <a:rPr lang="ru-RU" dirty="0">
                <a:latin typeface="+mj-lt"/>
              </a:rPr>
              <a:t>111622, г. Москва, ул. Оренбургская, д.15</a:t>
            </a:r>
          </a:p>
          <a:p>
            <a:r>
              <a:rPr lang="ru-RU" dirty="0">
                <a:latin typeface="+mj-lt"/>
              </a:rPr>
              <a:t>Тел.: 8 (495) 700-06-71</a:t>
            </a:r>
          </a:p>
          <a:p>
            <a:r>
              <a:rPr lang="en-US" dirty="0">
                <a:latin typeface="+mj-lt"/>
              </a:rPr>
              <a:t>E-mail</a:t>
            </a:r>
            <a:r>
              <a:rPr lang="ru-RU" dirty="0">
                <a:latin typeface="+mj-lt"/>
              </a:rPr>
              <a:t>:</a:t>
            </a:r>
            <a:r>
              <a:rPr lang="en-US" dirty="0">
                <a:latin typeface="+mj-lt"/>
              </a:rPr>
              <a:t>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vnioptush@vniiesh.ru</a:t>
            </a:r>
            <a:endParaRPr lang="ru-RU" dirty="0">
              <a:latin typeface="+mj-lt"/>
            </a:endParaRPr>
          </a:p>
          <a:p>
            <a:r>
              <a:rPr lang="ru-RU" b="1" dirty="0">
                <a:latin typeface="+mj-lt"/>
              </a:rPr>
              <a:t>СУГЛОБОВ АЛЕКСАНДР ЕВГЕНЬЕВИЧ</a:t>
            </a:r>
          </a:p>
          <a:p>
            <a:r>
              <a:rPr lang="ru-RU" dirty="0">
                <a:latin typeface="+mj-lt"/>
              </a:rPr>
              <a:t>Тел.: 8 (985) 761-38-48</a:t>
            </a:r>
          </a:p>
          <a:p>
            <a:r>
              <a:rPr lang="en-US" b="0" i="0" dirty="0">
                <a:effectLst/>
                <a:latin typeface="+mj-lt"/>
              </a:rPr>
              <a:t>E</a:t>
            </a:r>
            <a:r>
              <a:rPr lang="ru-RU" b="0" i="0" dirty="0">
                <a:effectLst/>
                <a:latin typeface="+mj-lt"/>
              </a:rPr>
              <a:t>-</a:t>
            </a:r>
            <a:r>
              <a:rPr lang="en-US" b="0" i="0" dirty="0">
                <a:effectLst/>
                <a:latin typeface="+mj-lt"/>
              </a:rPr>
              <a:t>mail</a:t>
            </a:r>
            <a:r>
              <a:rPr lang="ru-RU" b="0" i="0" dirty="0">
                <a:effectLst/>
                <a:latin typeface="+mj-lt"/>
              </a:rPr>
              <a:t>: </a:t>
            </a:r>
            <a:r>
              <a:rPr lang="en-US" b="0" i="0" dirty="0">
                <a:effectLst/>
                <a:latin typeface="+mj-lt"/>
              </a:rPr>
              <a:t>a_suglobov@mail.ru </a:t>
            </a:r>
            <a:endParaRPr lang="ru-RU" b="0" i="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496885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1506</TotalTime>
  <Words>935</Words>
  <Application>Microsoft Office PowerPoint</Application>
  <PresentationFormat>Произвольный</PresentationFormat>
  <Paragraphs>414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Parcel</vt:lpstr>
      <vt:lpstr>Устойчивость и эффективность организации производства  продукции садоводства  и виноградарства</vt:lpstr>
      <vt:lpstr>Потребление свежих фруктов населением</vt:lpstr>
      <vt:lpstr>Необходимые объемы производства  плодово-ягодной продукции</vt:lpstr>
      <vt:lpstr>Уровень самообеспечения фруктами и ягодами </vt:lpstr>
      <vt:lpstr>Виды деятельности по ОКВЭД</vt:lpstr>
      <vt:lpstr>Валовой сбор основных плодово-ягодных насаждений</vt:lpstr>
      <vt:lpstr>Территориальное размещение организаций, специализирующихся на выращивании винограда (по данным 279 организаций )</vt:lpstr>
      <vt:lpstr>Территориальное размещение организаций, специализирующихся на выращивании тропических и субтропических культур (по данным 2-х организаций)</vt:lpstr>
      <vt:lpstr>Территориальное размещение организаций, специализирующихся на   выращивании цитрусовых культур (по данным 4-х организациям)</vt:lpstr>
      <vt:lpstr>Территориальное размещение организаций, специализирующихся на выращивании семечковых и косточковых культур(по данным 276 организаций)</vt:lpstr>
      <vt:lpstr>Территориальное размещение организаций, специализирующихся на выращивании прочих плодовых и ягодных культур  (по данным 314 организаций)</vt:lpstr>
      <vt:lpstr>Территориальное размещение организаций, специализирующихся производстве вина из винограда  (по данным 101 организации)</vt:lpstr>
      <vt:lpstr>Ключевые финансовые показатели по основным видам деятельности</vt:lpstr>
      <vt:lpstr>Ключевые финансовые показатели по выращиванию винограда и производству вина </vt:lpstr>
      <vt:lpstr>Организации-лидеры по выращиванию винограда и производству вина, 2024 г.</vt:lpstr>
      <vt:lpstr>Организации-лидеры  по основным видам деятельности</vt:lpstr>
      <vt:lpstr>Предложения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Логачева</dc:creator>
  <cp:lastModifiedBy>Пользователь Windows</cp:lastModifiedBy>
  <cp:revision>96</cp:revision>
  <cp:lastPrinted>2023-11-29T09:06:59Z</cp:lastPrinted>
  <dcterms:created xsi:type="dcterms:W3CDTF">2023-07-12T17:19:48Z</dcterms:created>
  <dcterms:modified xsi:type="dcterms:W3CDTF">2025-10-06T08:06:15Z</dcterms:modified>
</cp:coreProperties>
</file>