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1" r:id="rId1"/>
  </p:sldMasterIdLst>
  <p:notesMasterIdLst>
    <p:notesMasterId r:id="rId28"/>
  </p:notesMasterIdLst>
  <p:sldIdLst>
    <p:sldId id="256" r:id="rId2"/>
    <p:sldId id="275" r:id="rId3"/>
    <p:sldId id="312" r:id="rId4"/>
    <p:sldId id="313" r:id="rId5"/>
    <p:sldId id="314" r:id="rId6"/>
    <p:sldId id="315" r:id="rId7"/>
    <p:sldId id="316" r:id="rId8"/>
    <p:sldId id="317" r:id="rId9"/>
    <p:sldId id="318" r:id="rId10"/>
    <p:sldId id="293" r:id="rId11"/>
    <p:sldId id="294" r:id="rId12"/>
    <p:sldId id="298" r:id="rId13"/>
    <p:sldId id="300" r:id="rId14"/>
    <p:sldId id="259" r:id="rId15"/>
    <p:sldId id="274" r:id="rId16"/>
    <p:sldId id="260" r:id="rId17"/>
    <p:sldId id="261" r:id="rId18"/>
    <p:sldId id="262" r:id="rId19"/>
    <p:sldId id="265" r:id="rId20"/>
    <p:sldId id="302" r:id="rId21"/>
    <p:sldId id="303" r:id="rId22"/>
    <p:sldId id="304" r:id="rId23"/>
    <p:sldId id="305" r:id="rId24"/>
    <p:sldId id="306" r:id="rId25"/>
    <p:sldId id="307" r:id="rId26"/>
    <p:sldId id="273" r:id="rId2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86"/>
      </p:cViewPr>
      <p:guideLst>
        <p:guide orient="horz" pos="288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BEAAD-EAE2-4223-9C48-A014488127E5}" type="datetimeFigureOut">
              <a:rPr lang="ru-RU" smtClean="0"/>
              <a:pPr/>
              <a:t>25.10.2025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FD6A1B-76C7-4D56-9334-A72E4D5FFF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10/25/2025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87/4c5d2cfb-en" TargetMode="External"/><Relationship Id="rId2" Type="http://schemas.openxmlformats.org/officeDocument/2006/relationships/hyperlink" Target="https://doi.org/10.1787/601276cd-en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787/4c5d2cfb-en" TargetMode="External"/><Relationship Id="rId2" Type="http://schemas.openxmlformats.org/officeDocument/2006/relationships/hyperlink" Target="https://doi.org/10.1787/601276cd-en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787/4c5d2cfb-en%20&#1057;.%2064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633" y="1066800"/>
            <a:ext cx="11463020" cy="3886200"/>
          </a:xfrm>
          <a:custGeom>
            <a:avLst/>
            <a:gdLst/>
            <a:ahLst/>
            <a:cxnLst/>
            <a:rect l="l" t="t" r="r" b="b"/>
            <a:pathLst>
              <a:path w="11463020" h="6643370">
                <a:moveTo>
                  <a:pt x="11462639" y="0"/>
                </a:moveTo>
                <a:lnTo>
                  <a:pt x="0" y="0"/>
                </a:lnTo>
                <a:lnTo>
                  <a:pt x="0" y="1895335"/>
                </a:lnTo>
                <a:lnTo>
                  <a:pt x="359219" y="1895335"/>
                </a:lnTo>
                <a:lnTo>
                  <a:pt x="359219" y="6643103"/>
                </a:lnTo>
                <a:lnTo>
                  <a:pt x="11451781" y="6643103"/>
                </a:lnTo>
                <a:lnTo>
                  <a:pt x="11451781" y="1895335"/>
                </a:lnTo>
                <a:lnTo>
                  <a:pt x="11462639" y="1895335"/>
                </a:lnTo>
                <a:lnTo>
                  <a:pt x="114626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81000" y="304800"/>
            <a:ext cx="11502391" cy="6332503"/>
          </a:xfrm>
          <a:prstGeom prst="rect">
            <a:avLst/>
          </a:prstGeom>
          <a:gradFill>
            <a:gsLst>
              <a:gs pos="0">
                <a:schemeClr val="bg2">
                  <a:lumMod val="9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wrap="square" lIns="0" tIns="53340" rIns="0" bIns="0" rtlCol="0">
            <a:spAutoFit/>
          </a:bodyPr>
          <a:lstStyle/>
          <a:p>
            <a:pPr marL="77788" indent="15875" algn="ctr">
              <a:tabLst>
                <a:tab pos="11125200" algn="l"/>
              </a:tabLst>
            </a:pPr>
            <a:endParaRPr lang="ru-RU" sz="2400" dirty="0" smtClean="0"/>
          </a:p>
          <a:p>
            <a:pPr marL="77788" indent="15875" algn="ctr">
              <a:tabLst>
                <a:tab pos="11125200" algn="l"/>
              </a:tabLst>
            </a:pPr>
            <a:r>
              <a:rPr lang="ru-RU" sz="2400" b="1" dirty="0" smtClean="0"/>
              <a:t>НИКОНОВСКИЕ ЧТЕНИЯ 2025</a:t>
            </a:r>
          </a:p>
          <a:p>
            <a:pPr marL="77788" indent="15875" algn="ctr">
              <a:tabLst>
                <a:tab pos="11125200" algn="l"/>
              </a:tabLst>
            </a:pPr>
            <a:r>
              <a:rPr lang="ru-RU" sz="2400" dirty="0" smtClean="0"/>
              <a:t>Экономический факультет МГУ им. М.В. Ломоносова </a:t>
            </a:r>
          </a:p>
          <a:p>
            <a:pPr marL="77788" indent="15875" algn="ctr">
              <a:tabLst>
                <a:tab pos="11125200" algn="l"/>
              </a:tabLst>
            </a:pPr>
            <a:r>
              <a:rPr lang="ru-RU" sz="2400" dirty="0" smtClean="0"/>
              <a:t>ВИАПИ им. А.А. Никонова</a:t>
            </a:r>
          </a:p>
          <a:p>
            <a:pPr marL="77788" indent="15875" algn="ctr">
              <a:tabLst>
                <a:tab pos="11125200" algn="l"/>
              </a:tabLst>
            </a:pPr>
            <a:r>
              <a:rPr lang="ru-RU" sz="2400" dirty="0" smtClean="0"/>
              <a:t>ВОЛЬНОЕ ЭКОНОМИЧЕСКОЕ ОБЩЕСТВО РОССИИ </a:t>
            </a:r>
            <a:endParaRPr lang="ru-RU" sz="2400" dirty="0"/>
          </a:p>
          <a:p>
            <a:pPr marL="77788" indent="15875" algn="ctr">
              <a:tabLst>
                <a:tab pos="11125200" algn="l"/>
              </a:tabLst>
            </a:pPr>
            <a:endParaRPr lang="ru-RU" sz="2400" dirty="0" smtClean="0"/>
          </a:p>
          <a:p>
            <a:pPr marL="77788" indent="15875" algn="ctr">
              <a:tabLst>
                <a:tab pos="11125200" algn="l"/>
              </a:tabLst>
            </a:pPr>
            <a:r>
              <a:rPr lang="ru-RU" sz="2400" dirty="0" smtClean="0"/>
              <a:t>Международная научно-практическая конференция </a:t>
            </a:r>
          </a:p>
          <a:p>
            <a:pPr marL="77788" indent="15875" algn="ctr">
              <a:tabLst>
                <a:tab pos="11125200" algn="l"/>
              </a:tabLst>
            </a:pPr>
            <a:r>
              <a:rPr lang="ru-RU" sz="2400" b="1" dirty="0" smtClean="0"/>
              <a:t>Аграрная экономика и политика: тренды развития и стратегия на будущее</a:t>
            </a:r>
          </a:p>
          <a:p>
            <a:pPr marL="77788" indent="15875" algn="ctr">
              <a:tabLst>
                <a:tab pos="11125200" algn="l"/>
              </a:tabLst>
            </a:pPr>
            <a:endParaRPr lang="ru-RU" sz="2400" dirty="0" smtClean="0"/>
          </a:p>
          <a:p>
            <a:pPr marL="77788" indent="15875" algn="ctr">
              <a:tabLst>
                <a:tab pos="11125200" algn="l"/>
              </a:tabLst>
            </a:pPr>
            <a:r>
              <a:rPr lang="ru-RU" sz="2400" dirty="0" smtClean="0"/>
              <a:t>Тема</a:t>
            </a:r>
            <a:r>
              <a:rPr lang="ru-RU" sz="2400" i="1" dirty="0" smtClean="0"/>
              <a:t>: Особенности аграрной политики отдельных зарубежных стран и их влияние на мировые рынки</a:t>
            </a:r>
            <a:endParaRPr lang="ru-RU" sz="2400" i="1" dirty="0"/>
          </a:p>
          <a:p>
            <a:pPr marL="77788" marR="43180" algn="r"/>
            <a:endParaRPr lang="ru-RU" sz="2400" b="1" i="1" spc="-10" dirty="0" smtClean="0">
              <a:solidFill>
                <a:srgbClr val="404040"/>
              </a:solidFill>
              <a:latin typeface="Georgia" pitchFamily="18" charset="0"/>
              <a:cs typeface="Arial"/>
            </a:endParaRPr>
          </a:p>
          <a:p>
            <a:pPr marL="77788" marR="43180" algn="r"/>
            <a:r>
              <a:rPr lang="ru-RU" sz="2400" b="1" i="1" spc="-1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eorgia" pitchFamily="18" charset="0"/>
                <a:cs typeface="Arial"/>
              </a:rPr>
              <a:t>Пшихачев С.М</a:t>
            </a:r>
            <a:r>
              <a:rPr lang="ru-RU" sz="2400" b="1" i="1" spc="-10" dirty="0" smtClean="0">
                <a:solidFill>
                  <a:srgbClr val="404040"/>
                </a:solidFill>
                <a:latin typeface="Georgia" pitchFamily="18" charset="0"/>
                <a:cs typeface="Arial"/>
              </a:rPr>
              <a:t>.</a:t>
            </a:r>
            <a:endParaRPr lang="ru-RU" sz="2400" b="1" i="1" spc="-80" dirty="0">
              <a:solidFill>
                <a:srgbClr val="404040"/>
              </a:solidFill>
              <a:latin typeface="Georgia" pitchFamily="18" charset="0"/>
              <a:cs typeface="Arial"/>
            </a:endParaRPr>
          </a:p>
          <a:p>
            <a:pPr marL="77788" marR="43180" algn="ctr"/>
            <a:endParaRPr lang="ru-RU" sz="2400" b="1" i="1" spc="-80" dirty="0" smtClean="0">
              <a:solidFill>
                <a:srgbClr val="404040"/>
              </a:solidFill>
              <a:latin typeface="Georgia" pitchFamily="18" charset="0"/>
              <a:cs typeface="Arial"/>
            </a:endParaRPr>
          </a:p>
          <a:p>
            <a:pPr marL="77788" marR="43180" algn="ctr"/>
            <a:endParaRPr lang="ru-RU" sz="2400" b="1" i="1" spc="-80" dirty="0">
              <a:solidFill>
                <a:srgbClr val="404040"/>
              </a:solidFill>
              <a:latin typeface="Georgia" pitchFamily="18" charset="0"/>
              <a:cs typeface="Arial"/>
            </a:endParaRPr>
          </a:p>
          <a:p>
            <a:pPr marL="77788" marR="43180" algn="ctr"/>
            <a:endParaRPr lang="ru-RU" sz="2400" b="1" i="1" spc="-80" dirty="0" smtClean="0">
              <a:solidFill>
                <a:srgbClr val="404040"/>
              </a:solidFill>
              <a:latin typeface="Georgia" pitchFamily="18" charset="0"/>
              <a:cs typeface="Arial"/>
            </a:endParaRPr>
          </a:p>
          <a:p>
            <a:pPr marL="77788" marR="43180" algn="ctr"/>
            <a:r>
              <a:rPr lang="ru-RU" sz="2400" b="1" i="1" spc="-80" dirty="0" smtClean="0">
                <a:solidFill>
                  <a:srgbClr val="404040"/>
                </a:solidFill>
                <a:latin typeface="Georgia" pitchFamily="18" charset="0"/>
                <a:cs typeface="Arial"/>
              </a:rPr>
              <a:t>2025</a:t>
            </a:r>
            <a:endParaRPr sz="2400" i="1" dirty="0">
              <a:latin typeface="Arial Rounded MT Bold" panose="020F0704030504030204" pitchFamily="34" charset="0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457200"/>
            <a:ext cx="11353800" cy="6042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Два британских экономиста Джон Кей и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Мервин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Кинг в своей новой книге «Радикальная неопределенность. Принятие решений за пределами цифр» приводят выдержку из работы Стэнли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Джевонса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«Угольный вопрос» (1865 г.), который утверждал, что «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равнины Северной Америки и России – наши кукурузные поля; Чикаго и Одесса – наши зернохранилища; Канада и Балтика – наши леса; Австралия содержит наши овечьи фермы, а в Аргентине и на западных прериях Северной Америки – находятся наши стада быков… индусы и китайцы выращивают для нас чай, а наши кофейные, сахарные и пряные плантации – все в Индиях. Испания и Франция – наши виноградники, а Средиземноморье – наш фруктовый сад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1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Джон Кей и </a:t>
            </a:r>
            <a:r>
              <a:rPr lang="ru-RU" sz="1600" b="1" i="1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Мервин</a:t>
            </a:r>
            <a:r>
              <a:rPr lang="ru-RU" sz="1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Кинг «Радикальная неопределенность. Принятие решений за пределами цифр». Ереван</a:t>
            </a:r>
            <a:r>
              <a:rPr lang="en-US" sz="1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Fortis Press. </a:t>
            </a:r>
            <a:r>
              <a:rPr lang="ru-RU" sz="1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2025, С</a:t>
            </a:r>
            <a:r>
              <a:rPr lang="en-US" sz="1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509. John Kay and Mervin King. Radical Uncertainty. Decision-making for an unknowable future. New York. The Bridge Street Press. </a:t>
            </a:r>
            <a:r>
              <a:rPr lang="ru-RU" sz="16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ru-RU" sz="11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833837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04800"/>
            <a:ext cx="11811000" cy="6273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глобальной картине МАЭ и МАР произошли заметные структурные изменения. За два десятилетия производство аграрной продукции и потребление продуктов питания увеличились на 58%. Экспорт и импорт выросли на 105% во всем мире (сравн. 2021-2023 гг. и 2001-2003 гг.).</a:t>
            </a:r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Основной тренд - растущее значение стран с развивающейся экономикой 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производителей, так и потребителей сельхоз. продукций и их переработки, чему способствовали рост населения, увеличение располагаемых доходов и технический прогресс, что привело к смещению акцентов на международных рынках.</a:t>
            </a:r>
            <a:r>
              <a:rPr lang="ru-RU" sz="32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en-U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OECD/FAO (2025), OECD-FAO Agricultural Outlook 2025-2034, Paris and Rome, </a:t>
            </a:r>
            <a:r>
              <a:rPr lang="en-US" sz="1600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https://doi.org/10.1787/601276cd-en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en-U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OECD/FAO (2024), OECD-FAO Agricultural Outlook 2024-2033, Paris and Rome, </a:t>
            </a:r>
            <a:r>
              <a:rPr lang="en-US" sz="1600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https://doi.org/10.1787/4c5d2cfb-en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401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381000"/>
            <a:ext cx="11811000" cy="64274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Четкое смещение центра на Восток</a:t>
            </a:r>
            <a:r>
              <a:rPr lang="ru-RU" sz="2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Страны ОЭСР стали свидетелями наиболее резкого сокращения долей потребления </a:t>
            </a:r>
            <a:r>
              <a:rPr lang="ru-RU" sz="2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мировом рынке молочных продуктов, растительного масла и мяса, </a:t>
            </a:r>
            <a:r>
              <a:rPr lang="ru-RU" sz="2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причем Китай, Индия и остальная часть Азии внесли наибольший вклад в эти изменения. Доля стран ОЭСР в мировом потреблении молочных продуктов снизилась с 36% до 26%. </a:t>
            </a:r>
            <a:r>
              <a:rPr lang="ru-RU" sz="2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Индия в значительной степени обеспечила этот сдвиг, увеличив свою долю рынка на 11 п. п.</a:t>
            </a:r>
            <a:r>
              <a:rPr lang="ru-RU" sz="2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 растительному маслу приращение по Китаю, который увеличил свою долю на 8 п. п. По мясу все регионы, за исключением группы ОЭСР, продемонстрировали умеренный рост долей рынка. В использовании зерновых и белковых шротов в качестве кормов резко сократилась доля ОЭСР — на 17 и 20 </a:t>
            </a:r>
            <a:r>
              <a:rPr lang="ru-RU" sz="2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п.п</a:t>
            </a:r>
            <a:r>
              <a:rPr lang="ru-RU" sz="2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соответственно. В обоих случаях Китай внес наибольший вклад в этот сдвиг, увеличив свои доли в потреблении зерновых и белковой муки на 9 и 11 </a:t>
            </a:r>
            <a:r>
              <a:rPr lang="ru-RU" sz="26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п.п</a:t>
            </a:r>
            <a:r>
              <a:rPr lang="ru-RU" sz="2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соответственно.</a:t>
            </a:r>
            <a:endParaRPr lang="ru-RU" sz="2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en-U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OECD/FAO (2025), OECD-FAO Agricultural Outlook 2025-2034, Paris and Rome, </a:t>
            </a:r>
            <a:r>
              <a:rPr lang="en-US" sz="1600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https://doi.org/10.1787/601276cd-en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en-U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OECD/FAO (2024), OECD-FAO Agricultural Outlook 2024-2033, Paris and Rome, </a:t>
            </a:r>
            <a:r>
              <a:rPr lang="en-US" sz="1600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https://doi.org/10.1787/4c5d2cfb-en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200"/>
              </a:lnSpc>
              <a:spcAft>
                <a:spcPts val="800"/>
              </a:spcAft>
            </a:pPr>
            <a:r>
              <a:rPr lang="en-US" sz="1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6762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" y="76200"/>
            <a:ext cx="11353800" cy="641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Китай №1 - в рамках 14-й Пятилетки – 2021-2025 гг. - аграрная политика укрепления ПБ на фоне достижения верхних границ научно-технологического развития. </a:t>
            </a:r>
            <a:r>
              <a:rPr lang="ru-RU" sz="240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Переход к устойчивому развитию в рамках концепции </a:t>
            </a: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двойной циркуляции:</a:t>
            </a:r>
            <a:r>
              <a:rPr lang="ru-RU" sz="240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Продовольственная безопасность как приоритет:</a:t>
            </a:r>
            <a:r>
              <a:rPr lang="ru-RU" sz="240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посевные площади зерновых на уровне -</a:t>
            </a:r>
            <a:r>
              <a:rPr lang="ru-RU" sz="2400" b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117 млн га, сбор зерна на уровне - 650 млн тонн ежегодно.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Технологическая модернизация и цифровое сельское хозяйство: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по созданию национальных банков семян и развитию собственной селекции («Битва за семена»), </a:t>
            </a:r>
            <a:r>
              <a:rPr lang="ru-RU" sz="2400" i="1" dirty="0" err="1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дронов</a:t>
            </a: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спутников для точного земледелия. </a:t>
            </a:r>
            <a:r>
              <a:rPr lang="ru-RU" sz="240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Механизация: Увеличение уровня комплексной механизации до более 75%.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Зеленая трансформация и устойчивость</a:t>
            </a:r>
            <a:r>
              <a:rPr lang="ru-RU" sz="240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Сокращение использования химических удобрений и пестицидов. Развитие органического сельского хозяйства. Эффективное использование водных ресурсов. Переработка сельскохозяйственных отходов.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400" i="1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Интеграция цепочек создания стоимости: </a:t>
            </a:r>
            <a:r>
              <a:rPr lang="ru-RU" sz="240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не только производства, но и переработки, логистики, хранения и продажи. Создание современных кластеров по принципу «от поля до прилавка», поддержка сельхоз. кооперативов и агрохолдингов.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86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228600"/>
            <a:ext cx="11887200" cy="6814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Агропродовольственная политика КНР четко предусматривает взаимодействие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госкорпораций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частными компаниями-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техногигантами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Китайская национальная корпорация по производству зерновых, масел и продуктов питания - COFCO (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China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Cereals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Oils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Foodstuffs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Corporation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–– по масштабу деятельности охватывает 20% внутреннего рынка зерна и 50% импорта сои; входит в топ – 3 мировых трейдеров сельхозпродукции (наравне с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Cargill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имеет активы более трехсот дочерних компаний, включая 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COFCO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(Женева) для глобальных сделок; совместные предприятия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Noble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Group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(Сингапур) или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Mitsui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(Япония).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Sinograin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Национальный зерновой резерв, ключевая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госкорпорация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хранящая 250 млн. т. зерна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Примеры взаимодействия </a:t>
            </a:r>
            <a:r>
              <a:rPr lang="ru-RU" sz="2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госкорпорации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 </a:t>
            </a:r>
            <a:r>
              <a:rPr lang="ru-RU" sz="2400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техногигантами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COFCO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Alibaba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цифровые зерновые биржи; совместная платформа “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Cofco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Trus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c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Alibaba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Cloud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онлайн-торговли зерном, позволяет фермерам продавать урожай напрямую государству, минуя перекупщиков;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Sinograin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Huawei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Умные зернохранилища, начиненные датчиками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ИИ-анализ для контроля влажности и температуры в хранилищах;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Beidahuang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JD.com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устройство технологий точного земледелия и спутникового мониторинга полей и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дронов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опрыскивания.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306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" y="381000"/>
            <a:ext cx="11734800" cy="5674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5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Значимость агропродовольственной политики на обозримую перспективу лишь усиливается</a:t>
            </a:r>
            <a:r>
              <a:rPr lang="ru-RU" sz="25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Так, в региональном сопоставлении по многим ключевым позициям КНР значительно превосходит соседей. </a:t>
            </a:r>
            <a:r>
              <a:rPr lang="ru-RU" sz="25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сельхоз. прогнозе на декаду лет 2024 – 2033 ОЭСР и ФАО </a:t>
            </a:r>
            <a:r>
              <a:rPr lang="ru-RU" sz="25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подчеркнуто, что регион сталкивается с множеством разнообразных проблем, включая нехватку воды. В Китае, Корее и Японии ограниченность природных ресурсов обуславливает интенсивное использование биопотенциала и последующие проблемы касательно устойчивости. Ожидается, что к 2033 г. рост добавленной стоимости производства на 5,8% приведет к снижению доли региона в мировом производстве. Китай играет ключевую роль, поскольку ожидается, что к 2033 г. добавит 6,8% к стоимости своего сельскохозяйственного и рыбного производства, а производство в остальной части региона сократится на 1%, в основном из-за снижения производства в Японии и Корее, которое не будет полностью компенсировано ростом в Австралии и Новой Зеландии.    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1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OECD/FAO (2024), OECD-FAO Agricultural Outlook 2024-2033, Paris and Rome, </a:t>
            </a:r>
            <a:r>
              <a:rPr lang="en-US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https://doi.org/10.1787/4c5d2cfb-en </a:t>
            </a:r>
            <a:r>
              <a:rPr lang="ru-RU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С</a:t>
            </a:r>
            <a:r>
              <a:rPr lang="en-US" b="1" u="sng" dirty="0" smtClean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. 64</a:t>
            </a:r>
            <a:r>
              <a:rPr lang="en-US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683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304800"/>
            <a:ext cx="11887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Индия, которая по численности населения обошла Китай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 по эффективности агропродовольственного сектора пока отстает от Поднебесной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Тем не менее, впечатляет Белая революция Индии касательно молочного скотоводства, программа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Operation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Flood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(1970– 1996 гг.) превратила Индию из импортера молока в мирового лидера,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весьма актуально для России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Индийская модель кооперативов - 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Anand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Milk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Union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Limited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— это прежде всего деревенские кооперативы - база всей системы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Village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Dairy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Cooperative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Societies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VDCS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от 50 до 200 и более хозяйств. Районный уровень -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District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Unions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заняты координацией первичных кооперативов, переработкой, сбытом и логистикой;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ациональный уровень –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Dairy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Board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NDDB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создал единую систему стандартов и логистики. Данная кооперативная система – прозрачная и демократичная;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коей налажен доступ к льготным кредитам под низкий процент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Bank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Agriculture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Rural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(NABARD),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ветеринарным услугам, кормам, а также обеспечены налоговые льготы, построены холодильные центры и заводы по переработке молока, создана логистическая сеть – молоковозы забирают молоко у крестьян, а самое главное – это миллионы рабочих мест и борьба с бедностью.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3045778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457200"/>
            <a:ext cx="11734800" cy="6062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8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Бразильский рывок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разрешивший им выйти на второе место по экспорту аграрной продукции (при более 8-кратном росте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агроэкспорта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два десятилетия). Оптимальное взаимодействие и органичное сочетание интересов бразильцев и китайцев, как в научно-технологическом сотрудничестве университетов и бизнеса, так и в реализации национальных проектов касательно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технореволюции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тропической агрономии, улучшения сортов сои и кукурузы адаптированных к саванне (проект </a:t>
            </a:r>
            <a:r>
              <a:rPr lang="ru-RU" sz="28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Cerrado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совмещения возделывания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сельхозрастений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выращивания скота и посадки деревьев на одной земле; логистические прорывы – коридор </a:t>
            </a:r>
            <a:r>
              <a:rPr lang="ru-RU" sz="28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Arco</a:t>
            </a:r>
            <a:r>
              <a:rPr lang="ru-RU" sz="28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Norte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порты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Santarem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Barcarena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научный проект </a:t>
            </a:r>
            <a:r>
              <a:rPr lang="ru-RU" sz="2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Embrapa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пр. Иными словами, </a:t>
            </a:r>
            <a:r>
              <a:rPr lang="ru-RU" sz="28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БРИКС + в условиях многополярности открываются серьезные возможности в вопросах наращивания мирового продовольственного рынка во благо всем участникам.</a:t>
            </a:r>
            <a:endParaRPr lang="ru-RU" sz="28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47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" y="223837"/>
            <a:ext cx="10525125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61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" y="152400"/>
            <a:ext cx="114300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Траектория развитых стран оказалась гораздо ниже среднемирового значения, поскольку общеизвестно, что достигнутый высокий уровень аграрного производства в них – результат продвинутой агротехники, высокой интенсивности производства и в этих условиях гораздо труднее обеспечивать дальнейшее наращивание объемов. Кроме того, политика госрегулирования аграрного сектора с учетом конъюнктуры, а также вывод эродированных посевных площадей из сельхоз. оборота согласно агроэкологическим программам оказывает влияние на динамику. Значимое влияние на мировой объем производства аграрной продукции оказали страны, показанные в графике 2. Эта особенность последней четверти века, дает очевидную картину более резкого подъема индекса аграрного производства в первую очередь Китая и Вьетнама, чуть ниже траектория кривой таких стран как Индия, Бразилия, Индонезия, Пакистан, но в целом имеющих существенный рост по сравнению со среднемировым уровнем, а также других развивающихся стран, так или иначе вовлеченных в процесс, отмеченный в свое время зеленой революцией и коим присущ эффект догоняющего развития.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4162121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-66675"/>
            <a:ext cx="10858500" cy="699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282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838200"/>
            <a:ext cx="111252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Модернизация агропромышленного производства, ориентирующаяся на освоении ресурсосберегающих технологии, в корне предполагает, как это акцентируется в научных докладах Римскому клубу (</a:t>
            </a:r>
            <a:r>
              <a:rPr lang="ru-RU" b="1" dirty="0" smtClean="0"/>
              <a:t>Фактор 4 </a:t>
            </a:r>
            <a:r>
              <a:rPr lang="ru-RU" dirty="0" smtClean="0"/>
              <a:t>– Эрнст фон </a:t>
            </a:r>
            <a:r>
              <a:rPr lang="ru-RU" dirty="0" err="1" smtClean="0"/>
              <a:t>Вайцзеккер</a:t>
            </a:r>
            <a:r>
              <a:rPr lang="ru-RU" dirty="0" smtClean="0"/>
              <a:t> и </a:t>
            </a:r>
            <a:r>
              <a:rPr lang="ru-RU" dirty="0" err="1" smtClean="0"/>
              <a:t>Ловинсы</a:t>
            </a:r>
            <a:r>
              <a:rPr lang="ru-RU" dirty="0" smtClean="0"/>
              <a:t>; </a:t>
            </a:r>
            <a:r>
              <a:rPr lang="ru-RU" b="1" dirty="0" smtClean="0"/>
              <a:t>Фактор 5</a:t>
            </a:r>
            <a:r>
              <a:rPr lang="ru-RU" dirty="0" smtClean="0"/>
              <a:t> – </a:t>
            </a:r>
            <a:r>
              <a:rPr lang="ru-RU" dirty="0" err="1" smtClean="0"/>
              <a:t>Вайцзеккер</a:t>
            </a:r>
            <a:r>
              <a:rPr lang="ru-RU" dirty="0" smtClean="0"/>
              <a:t>, Смит Майкл и </a:t>
            </a:r>
            <a:r>
              <a:rPr lang="ru-RU" dirty="0" err="1" smtClean="0"/>
              <a:t>Харгроуз</a:t>
            </a:r>
            <a:r>
              <a:rPr lang="ru-RU" dirty="0" smtClean="0"/>
              <a:t> </a:t>
            </a:r>
            <a:r>
              <a:rPr lang="ru-RU" dirty="0" err="1" smtClean="0"/>
              <a:t>Карлсон</a:t>
            </a:r>
            <a:r>
              <a:rPr lang="ru-RU" dirty="0" smtClean="0"/>
              <a:t>  - энергосберегающий тип воспроизводства, освоение принципиально новых технологий генерации, передачи и использования энергии, имея в виду увеличить кратно эффективность использования ресурсов. Приоритетное развитие такого типа воспроизводства, бесспорно, может принести наибольший экономический, социальный, экологический эффект, стать основой новой парадигмы эколого-экономически устойчивого развития сельского хозяйства в рамках национальных и межгосударственных масштабов, являя собой эволюционное продвижение к вектору устойчивого развития, преодоления тем самым дуализма мирового аграрной экономики </a:t>
            </a:r>
            <a:r>
              <a:rPr lang="ru-RU" b="1" dirty="0" smtClean="0"/>
              <a:t>на фоне крупномасштабных освоении аграрной политики двойной циркуляции.</a:t>
            </a:r>
            <a:r>
              <a:rPr lang="ru-RU" dirty="0" smtClean="0"/>
              <a:t> Другими словами, выполнение ЦУР к 2030 г., преодоление бедности, нищеты, обеспечение мировой продовольственной безопасности, а через это сокращение разрыва в уровне развития стран и регионов мира, формирование и активное использование качественно новой парадигмы сельского развития – эти проблемы чрезвычайно органичны и тесно взаимосвязаны между собой. Каким образом современное общество решить их – покажет время!  </a:t>
            </a:r>
            <a:r>
              <a:rPr lang="ru-RU" b="1" i="1" dirty="0" smtClean="0"/>
              <a:t>Пример былого сотрудничества с институтом а</a:t>
            </a:r>
            <a:r>
              <a:rPr lang="ru-RU" sz="1800" b="1" i="1" dirty="0" smtClean="0"/>
              <a:t>грарного </a:t>
            </a:r>
            <a:r>
              <a:rPr lang="ru-RU" b="1" i="1" dirty="0"/>
              <a:t>р</a:t>
            </a:r>
            <a:r>
              <a:rPr lang="ru-RU" sz="1800" b="1" i="1" dirty="0" smtClean="0"/>
              <a:t>азвития </a:t>
            </a:r>
            <a:r>
              <a:rPr lang="ru-RU" sz="1800" b="1" i="1" dirty="0"/>
              <a:t>в </a:t>
            </a:r>
            <a:r>
              <a:rPr lang="ru-RU" sz="1800" b="1" i="1" dirty="0" smtClean="0"/>
              <a:t>странах </a:t>
            </a:r>
            <a:r>
              <a:rPr lang="ru-RU" sz="1800" b="1" i="1" dirty="0"/>
              <a:t>с </a:t>
            </a:r>
            <a:r>
              <a:rPr lang="ru-RU" sz="1800" b="1" i="1" dirty="0" smtClean="0"/>
              <a:t>переходной </a:t>
            </a:r>
            <a:r>
              <a:rPr lang="ru-RU" b="1" i="1" dirty="0" smtClean="0"/>
              <a:t>э</a:t>
            </a:r>
            <a:r>
              <a:rPr lang="ru-RU" sz="1800" b="1" i="1" dirty="0" smtClean="0"/>
              <a:t>кономикой </a:t>
            </a:r>
            <a:r>
              <a:rPr lang="ru-RU" sz="1800" b="1" i="1" dirty="0"/>
              <a:t>им. </a:t>
            </a:r>
            <a:r>
              <a:rPr lang="ru-RU" sz="1800" b="1" i="1" dirty="0" smtClean="0"/>
              <a:t>Лейбница в Галле ФРГ. </a:t>
            </a:r>
            <a:r>
              <a:rPr lang="ru-RU" sz="1800" b="1" i="1" dirty="0"/>
              <a:t>Институт занимается прикладными исследованиями в следующих областях</a:t>
            </a:r>
            <a:r>
              <a:rPr lang="ru-RU" sz="1800" b="1" i="1" dirty="0" smtClean="0"/>
              <a:t>: агрономия, экономика, социология. В условиях </a:t>
            </a:r>
            <a:r>
              <a:rPr lang="ru-RU" sz="1800" b="1" i="1" dirty="0" err="1" smtClean="0"/>
              <a:t>санкционных</a:t>
            </a:r>
            <a:r>
              <a:rPr lang="ru-RU" sz="1800" b="1" i="1" dirty="0" smtClean="0"/>
              <a:t> разворотов теперь следует налаживать активные связи с вузами и НИИ стран ШОС, БРИКС.</a:t>
            </a:r>
            <a:endParaRPr lang="ru-RU" sz="1800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1787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4283" y="685801"/>
            <a:ext cx="10961917" cy="391069"/>
          </a:xfrm>
          <a:prstGeom prst="rect">
            <a:avLst/>
          </a:prstGeom>
          <a:solidFill>
            <a:srgbClr val="EAF6D1"/>
          </a:solidFill>
        </p:spPr>
        <p:txBody>
          <a:bodyPr vert="horz" wrap="square" lIns="0" tIns="1270" rIns="0" bIns="0" rtlCol="0">
            <a:spAutoFit/>
          </a:bodyPr>
          <a:lstStyle/>
          <a:p>
            <a:pPr marL="119063" marR="112395" indent="425450" algn="just">
              <a:lnSpc>
                <a:spcPct val="115100"/>
              </a:lnSpc>
              <a:spcBef>
                <a:spcPts val="10"/>
              </a:spcBef>
            </a:pPr>
            <a:endParaRPr sz="2400" dirty="0">
              <a:solidFill>
                <a:schemeClr val="tx1">
                  <a:lumMod val="95000"/>
                  <a:lumOff val="5000"/>
                </a:schemeClr>
              </a:solidFill>
              <a:latin typeface="Georgia" pitchFamily="18" charset="0"/>
              <a:cs typeface="Arial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04800" y="5938224"/>
            <a:ext cx="11353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990600"/>
            <a:ext cx="10591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Особенностью современного этапа развития, характеризуемого в рамках МАЭ и МАР, является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сопряжение</a:t>
            </a:r>
            <a:r>
              <a:rPr lang="ru-RU" sz="28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интеграционных процессов и фрагментации на фоне усиления радикальной неопределенности.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этой ситуации решение проблем ПБ достижение  многофункциональности АПС на глобальном уровне в четкой увязке с реалиями приращения глобальных цепочек добавленной стоимости (ГЦДС) АПК – стержень социально-экономических процессов, происходящих в ядре современного технологического и мирохозяйственного укладов. </a:t>
            </a:r>
            <a:r>
              <a:rPr lang="ru-RU" sz="28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Более полный учет этих факторов позволит выйти на качественно новые исследования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0" y="457200"/>
            <a:ext cx="11125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/>
              <a:t> </a:t>
            </a:r>
            <a:endParaRPr lang="ru-RU" sz="2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04800" y="0"/>
            <a:ext cx="11582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smtClean="0"/>
              <a:t>Приоритеты современной мировой аграрной экономики и аграрных рынков связаны с обострением борьбы за ресурсы (земля, вода, трудовые ресурсы), а также императивов касательно технологического лидерства. Это происходит на фоне тектонических сдвигов на глобальном уровне и перехода от атлантической к евразийской модели (Китай + Индия + Россия + Ближний Восток + Африка).  </a:t>
            </a:r>
            <a:endParaRPr lang="ru-RU" sz="2400" dirty="0" smtClean="0"/>
          </a:p>
          <a:p>
            <a:pPr algn="just"/>
            <a:r>
              <a:rPr lang="ru-RU" sz="2400" b="1" i="1" dirty="0" smtClean="0"/>
              <a:t>    </a:t>
            </a:r>
            <a:r>
              <a:rPr lang="ru-RU" sz="2400" i="1" dirty="0" smtClean="0"/>
              <a:t>Россия в данном контексте является ключевым игроком в мировом рынке продовольственной пшеницы и масличных культур, в обозримой перспективе призвана наращивать высоко технологичность АПК страны и обеспечивать переход к высокоэффективному диверсифицированному производству и </a:t>
            </a:r>
            <a:r>
              <a:rPr lang="ru-RU" sz="2400" i="1" dirty="0" err="1" smtClean="0"/>
              <a:t>агроэкспорту</a:t>
            </a:r>
            <a:r>
              <a:rPr lang="ru-RU" sz="2400" i="1" dirty="0" smtClean="0"/>
              <a:t>.     </a:t>
            </a:r>
            <a:r>
              <a:rPr lang="ru-RU" sz="2400" dirty="0" smtClean="0"/>
              <a:t>  </a:t>
            </a:r>
            <a:br>
              <a:rPr lang="ru-RU" sz="2400" dirty="0" smtClean="0"/>
            </a:br>
            <a:r>
              <a:rPr lang="ru-RU" sz="2400" dirty="0" smtClean="0"/>
              <a:t>       Преимуществом РФ следует признать имеющиеся серьезные биоклиматические и экономические резервы агропродовольственной сферы, реальные возможности в отношении сочетания ресурсов с новыми технологиями и новыми возможностями развития логистики БРИКС + наращивания доли России в мировой аграрной экономике, качественно новой глобальной продовольственной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791957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14400"/>
            <a:ext cx="11430000" cy="4038601"/>
          </a:xfrm>
          <a:custGeom>
            <a:avLst/>
            <a:gdLst/>
            <a:ahLst/>
            <a:cxnLst/>
            <a:rect l="l" t="t" r="r" b="b"/>
            <a:pathLst>
              <a:path w="9623425" h="2669540">
                <a:moveTo>
                  <a:pt x="9622917" y="0"/>
                </a:moveTo>
                <a:lnTo>
                  <a:pt x="0" y="0"/>
                </a:lnTo>
                <a:lnTo>
                  <a:pt x="0" y="2669286"/>
                </a:lnTo>
                <a:lnTo>
                  <a:pt x="9622917" y="2669286"/>
                </a:lnTo>
                <a:lnTo>
                  <a:pt x="9622917" y="0"/>
                </a:lnTo>
                <a:close/>
              </a:path>
            </a:pathLst>
          </a:custGeom>
          <a:solidFill>
            <a:srgbClr val="DBF4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52400" y="704088"/>
            <a:ext cx="11658600" cy="584911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Рассмотрим вкратце примеры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межгос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взаимосвязей в мировой аграрной экономике и аграрных рынках. </a:t>
            </a:r>
            <a:b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</a:b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    Так, 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Китай и Бразилия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выстроили эффективные взаимосвязи: научные обмены аграрных вузов; Китай активно инвестирует в бразильские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агротехнологии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(сельхоз генетика, устойчивое земледелие,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цифровизация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в агропродовольственной сфере.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Embrapa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 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- </a:t>
            </a:r>
            <a:r>
              <a:rPr lang="en-US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Brazilian Agricultural Research Corporation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 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с Китайской академией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.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Китайский аграрный университет (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CAU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) – совместные исследования по соевым культурам. Университет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Чжэцзян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– проекты по устойчивому земледелию и борьбе с вредителями; Китайская академия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сельхознаук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(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CAAS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) – разработка ГМ-семян, адаптированных к бразильским условиям; Университеты Сан-Паулу (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USP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) и Нанкина - Совместная программа по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агробиотехнологиям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(редактирование генома сои для повышения урожайности); Исследования в области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биотоплива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(Бразилия — лидер в производстве этанола из сахарного тростника);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Фед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университет </a:t>
            </a:r>
            <a:r>
              <a:rPr lang="ru-RU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Висузы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(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UFV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) и Южно-Китайский аграрный университет - Программа обмена студентами в  животноводстве (</a:t>
            </a:r>
            <a:r>
              <a:rPr lang="ru-RU" sz="20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Китай заинтересован в бразильских технологиях откорма КРС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). Проект «</a:t>
            </a:r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Soybean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</a:t>
            </a:r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Genomics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» (</a:t>
            </a:r>
            <a:r>
              <a:rPr lang="ru-RU" sz="20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Embrapa</a:t>
            </a:r>
            <a:r>
              <a:rPr lang="ru-RU" sz="2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+ CAAS)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- Китай финансировал расшифровку генома бразильской сои, чтобы создать более урожайные сорта на предмет усиления конкурентоспособности бразильской сои на китайском рынке (сейчас более 70% импорта сои в КНР – из Бразилии. 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23934" y="6160585"/>
            <a:ext cx="60325" cy="132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25"/>
              </a:lnSpc>
            </a:pPr>
            <a:r>
              <a:rPr sz="900" spc="-50" dirty="0">
                <a:solidFill>
                  <a:srgbClr val="90C225"/>
                </a:solidFill>
                <a:latin typeface="Trebuchet MS"/>
                <a:cs typeface="Trebuchet MS"/>
              </a:rPr>
              <a:t>6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200" y="762000"/>
            <a:ext cx="11408231" cy="5334000"/>
          </a:xfrm>
          <a:custGeom>
            <a:avLst/>
            <a:gdLst/>
            <a:ahLst/>
            <a:cxnLst/>
            <a:rect l="l" t="t" r="r" b="b"/>
            <a:pathLst>
              <a:path w="9928225" h="6510020">
                <a:moveTo>
                  <a:pt x="9927717" y="0"/>
                </a:moveTo>
                <a:lnTo>
                  <a:pt x="0" y="0"/>
                </a:lnTo>
                <a:lnTo>
                  <a:pt x="0" y="6509639"/>
                </a:lnTo>
                <a:lnTo>
                  <a:pt x="9927717" y="6509639"/>
                </a:lnTo>
                <a:lnTo>
                  <a:pt x="9927717" y="0"/>
                </a:lnTo>
                <a:close/>
              </a:path>
            </a:pathLst>
          </a:custGeom>
          <a:solidFill>
            <a:srgbClr val="EAF6D1"/>
          </a:solidFill>
        </p:spPr>
        <p:txBody>
          <a:bodyPr wrap="square" lIns="0" tIns="0" rIns="0" bIns="0" rtlCol="0"/>
          <a:lstStyle/>
          <a:p>
            <a:r>
              <a:rPr lang="ru-RU" sz="2000" b="1" dirty="0"/>
              <a:t> </a:t>
            </a:r>
            <a:r>
              <a:rPr lang="ru-RU" sz="1800" b="1" dirty="0">
                <a:latin typeface="New Roman"/>
              </a:rPr>
              <a:t>Точное земледелие (</a:t>
            </a:r>
            <a:r>
              <a:rPr lang="ru-RU" sz="1800" b="1" dirty="0" err="1">
                <a:latin typeface="New Roman"/>
              </a:rPr>
              <a:t>precision</a:t>
            </a:r>
            <a:r>
              <a:rPr lang="ru-RU" sz="1800" b="1" dirty="0">
                <a:latin typeface="New Roman"/>
              </a:rPr>
              <a:t> </a:t>
            </a:r>
            <a:r>
              <a:rPr lang="ru-RU" sz="1800" b="1" dirty="0" err="1">
                <a:latin typeface="New Roman"/>
              </a:rPr>
              <a:t>farming</a:t>
            </a:r>
            <a:r>
              <a:rPr lang="ru-RU" sz="1800" b="1" dirty="0">
                <a:latin typeface="New Roman"/>
              </a:rPr>
              <a:t>) активно развивается в США и Китае, но подходы, уровень внедрения и технологические приоритеты в этих странах </a:t>
            </a:r>
            <a:r>
              <a:rPr lang="ru-RU" sz="1800" b="1" dirty="0" smtClean="0">
                <a:latin typeface="New Roman"/>
              </a:rPr>
              <a:t>различны.</a:t>
            </a:r>
            <a:r>
              <a:rPr lang="ru-RU" sz="1800" b="1" dirty="0">
                <a:latin typeface="New Roman"/>
              </a:rPr>
              <a:t> </a:t>
            </a:r>
          </a:p>
          <a:p>
            <a:r>
              <a:rPr lang="ru-RU" sz="1800" dirty="0"/>
              <a:t>1. </a:t>
            </a:r>
            <a:r>
              <a:rPr lang="ru-RU" sz="1800" dirty="0" smtClean="0"/>
              <a:t>США </a:t>
            </a:r>
            <a:r>
              <a:rPr lang="ru-RU" sz="1800" dirty="0"/>
              <a:t>— мировой лидер в этом направлении благодаря крупным фермерским хозяйствам, развитым технологиям и сильному частному сектору. </a:t>
            </a:r>
          </a:p>
          <a:p>
            <a:r>
              <a:rPr lang="ru-RU" sz="1800" dirty="0"/>
              <a:t>Ключевые технологии и тренды: </a:t>
            </a:r>
            <a:br>
              <a:rPr lang="ru-RU" sz="1800" dirty="0"/>
            </a:b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ru-RU" sz="1800" i="1" dirty="0" smtClean="0"/>
              <a:t>GPS </a:t>
            </a:r>
            <a:r>
              <a:rPr lang="ru-RU" sz="1800" i="1" dirty="0"/>
              <a:t>и автономные тракторы </a:t>
            </a:r>
            <a:r>
              <a:rPr lang="ru-RU" sz="1800" dirty="0"/>
              <a:t>– Широко используются для точного посева, внесения удобрений и уборки урожая. </a:t>
            </a:r>
            <a:br>
              <a:rPr lang="ru-RU" sz="1800" dirty="0"/>
            </a:br>
            <a:r>
              <a:rPr lang="en-US" i="1" dirty="0"/>
              <a:t> </a:t>
            </a:r>
            <a:r>
              <a:rPr lang="en-US" i="1" dirty="0" smtClean="0"/>
              <a:t>  </a:t>
            </a:r>
            <a:r>
              <a:rPr lang="ru-RU" sz="1800" i="1" dirty="0" err="1" smtClean="0"/>
              <a:t>Дроны</a:t>
            </a:r>
            <a:r>
              <a:rPr lang="ru-RU" sz="1800" i="1" dirty="0" smtClean="0"/>
              <a:t> </a:t>
            </a:r>
            <a:r>
              <a:rPr lang="ru-RU" sz="1800" i="1" dirty="0"/>
              <a:t>и спутниковый мониторинг </a:t>
            </a:r>
            <a:r>
              <a:rPr lang="ru-RU" sz="1800" dirty="0"/>
              <a:t>– Контроль состояния посевов, выявление болезней и прогнозирование урожайности. </a:t>
            </a:r>
            <a:br>
              <a:rPr lang="ru-RU" sz="1800" dirty="0"/>
            </a:b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ru-RU" sz="1800" i="1" dirty="0" err="1" smtClean="0"/>
              <a:t>IoT</a:t>
            </a:r>
            <a:r>
              <a:rPr lang="ru-RU" sz="1800" i="1" dirty="0" smtClean="0"/>
              <a:t> </a:t>
            </a:r>
            <a:r>
              <a:rPr lang="ru-RU" sz="1800" i="1" dirty="0"/>
              <a:t>и датчики почвы </a:t>
            </a:r>
            <a:r>
              <a:rPr lang="ru-RU" sz="1800" dirty="0"/>
              <a:t>– Мониторинг влажности и содержания питательных веществ в реальном времени. </a:t>
            </a:r>
            <a:br>
              <a:rPr lang="ru-RU" sz="1800" dirty="0"/>
            </a:b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ru-RU" sz="1800" i="1" dirty="0" smtClean="0"/>
              <a:t>ИИ </a:t>
            </a:r>
            <a:r>
              <a:rPr lang="ru-RU" sz="1800" i="1" dirty="0"/>
              <a:t>и анализ больших данных </a:t>
            </a:r>
            <a:r>
              <a:rPr lang="ru-RU" sz="1800" dirty="0"/>
              <a:t>– Платформы управления фермой (</a:t>
            </a:r>
            <a:r>
              <a:rPr lang="ru-RU" sz="1800" b="1" i="1" dirty="0" err="1"/>
              <a:t>John</a:t>
            </a:r>
            <a:r>
              <a:rPr lang="ru-RU" sz="1800" b="1" i="1" dirty="0"/>
              <a:t> </a:t>
            </a:r>
            <a:r>
              <a:rPr lang="ru-RU" sz="1800" b="1" i="1" dirty="0" err="1"/>
              <a:t>Deere</a:t>
            </a:r>
            <a:r>
              <a:rPr lang="ru-RU" sz="1800" b="1" i="1" dirty="0"/>
              <a:t> </a:t>
            </a:r>
            <a:r>
              <a:rPr lang="ru-RU" sz="1800" b="1" i="1" dirty="0" err="1"/>
              <a:t>Operations</a:t>
            </a:r>
            <a:r>
              <a:rPr lang="ru-RU" sz="1800" b="1" i="1" dirty="0"/>
              <a:t> </a:t>
            </a:r>
            <a:r>
              <a:rPr lang="ru-RU" sz="1800" b="1" i="1" dirty="0" err="1"/>
              <a:t>Center</a:t>
            </a:r>
            <a:r>
              <a:rPr lang="ru-RU" sz="1800" b="1" i="1" dirty="0"/>
              <a:t>, </a:t>
            </a:r>
            <a:r>
              <a:rPr lang="ru-RU" sz="1800" b="1" i="1" dirty="0" err="1"/>
              <a:t>Climate</a:t>
            </a:r>
            <a:r>
              <a:rPr lang="ru-RU" sz="1800" b="1" i="1" dirty="0"/>
              <a:t> </a:t>
            </a:r>
            <a:r>
              <a:rPr lang="ru-RU" sz="1800" b="1" i="1" dirty="0" err="1"/>
              <a:t>FieldView</a:t>
            </a:r>
            <a:r>
              <a:rPr lang="ru-RU" sz="1800" b="1" i="1" dirty="0"/>
              <a:t> от </a:t>
            </a:r>
            <a:r>
              <a:rPr lang="ru-RU" sz="1800" b="1" i="1" dirty="0" err="1"/>
              <a:t>Bayer</a:t>
            </a:r>
            <a:r>
              <a:rPr lang="ru-RU" sz="1800" dirty="0"/>
              <a:t>). </a:t>
            </a:r>
            <a:br>
              <a:rPr lang="ru-RU" sz="1800" dirty="0"/>
            </a:b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ru-RU" sz="1800" i="1" dirty="0" smtClean="0"/>
              <a:t>Технология </a:t>
            </a:r>
            <a:r>
              <a:rPr lang="ru-RU" sz="1800" i="1" dirty="0"/>
              <a:t>переменного нормирования </a:t>
            </a:r>
            <a:r>
              <a:rPr lang="ru-RU" sz="1800" dirty="0"/>
              <a:t>(VRT) – Оптимизация расхода воды, удобрений и пестицидов. </a:t>
            </a:r>
            <a:br>
              <a:rPr lang="ru-RU" sz="1800" dirty="0"/>
            </a:br>
            <a:r>
              <a:rPr lang="en-US" sz="1800" dirty="0" smtClean="0"/>
              <a:t>   </a:t>
            </a:r>
            <a:r>
              <a:rPr lang="ru-RU" sz="1800" dirty="0" smtClean="0"/>
              <a:t> </a:t>
            </a:r>
            <a:r>
              <a:rPr lang="ru-RU" sz="1800" i="1" dirty="0"/>
              <a:t>Роботы и автономная техника </a:t>
            </a:r>
            <a:r>
              <a:rPr lang="ru-RU" sz="1800" dirty="0"/>
              <a:t>– Роботы для сбора урожая (</a:t>
            </a:r>
            <a:r>
              <a:rPr lang="ru-RU" sz="1800" dirty="0" err="1"/>
              <a:t>Agrobot</a:t>
            </a:r>
            <a:r>
              <a:rPr lang="ru-RU" sz="1800" dirty="0"/>
              <a:t>) и беспилотные тракторы. </a:t>
            </a:r>
          </a:p>
          <a:p>
            <a:r>
              <a:rPr lang="ru-RU" sz="1800" i="1" dirty="0"/>
              <a:t>Факторы внедрения</a:t>
            </a:r>
            <a:r>
              <a:rPr lang="ru-RU" sz="1800" dirty="0"/>
              <a:t>: </a:t>
            </a:r>
            <a:r>
              <a:rPr lang="ru-RU" sz="1800" dirty="0" smtClean="0"/>
              <a:t>- </a:t>
            </a:r>
            <a:r>
              <a:rPr lang="ru-RU" sz="1800" dirty="0"/>
              <a:t>Крупные размеры ферм (в среднем ~445 акров) делают инвестиции в технологии рентабельными. </a:t>
            </a:r>
            <a:r>
              <a:rPr lang="ru-RU" sz="1800" dirty="0" smtClean="0"/>
              <a:t>- </a:t>
            </a:r>
            <a:r>
              <a:rPr lang="ru-RU" sz="1800" dirty="0"/>
              <a:t>Развитая экосистема </a:t>
            </a:r>
            <a:r>
              <a:rPr lang="ru-RU" sz="1800" dirty="0" err="1"/>
              <a:t>AgTech</a:t>
            </a:r>
            <a:r>
              <a:rPr lang="ru-RU" sz="1800" dirty="0"/>
              <a:t> – </a:t>
            </a:r>
            <a:r>
              <a:rPr lang="ru-RU" sz="1800" dirty="0" err="1"/>
              <a:t>Стартапы</a:t>
            </a:r>
            <a:r>
              <a:rPr lang="ru-RU" sz="1800" dirty="0"/>
              <a:t> (</a:t>
            </a:r>
            <a:r>
              <a:rPr lang="ru-RU" sz="1800" dirty="0" err="1"/>
              <a:t>Farmers</a:t>
            </a:r>
            <a:r>
              <a:rPr lang="ru-RU" sz="1800" dirty="0"/>
              <a:t> </a:t>
            </a:r>
            <a:r>
              <a:rPr lang="ru-RU" sz="1800" dirty="0" err="1"/>
              <a:t>Business</a:t>
            </a:r>
            <a:r>
              <a:rPr lang="ru-RU" sz="1800" dirty="0"/>
              <a:t> </a:t>
            </a:r>
            <a:r>
              <a:rPr lang="ru-RU" sz="1800" dirty="0" err="1"/>
              <a:t>Network</a:t>
            </a:r>
            <a:r>
              <a:rPr lang="ru-RU" sz="1800" dirty="0"/>
              <a:t>, </a:t>
            </a:r>
            <a:r>
              <a:rPr lang="ru-RU" sz="1800" dirty="0" err="1"/>
              <a:t>Indigo</a:t>
            </a:r>
            <a:r>
              <a:rPr lang="ru-RU" sz="1800" dirty="0"/>
              <a:t> </a:t>
            </a:r>
            <a:r>
              <a:rPr lang="ru-RU" sz="1800" dirty="0" err="1"/>
              <a:t>Ag</a:t>
            </a:r>
            <a:r>
              <a:rPr lang="ru-RU" sz="1800" dirty="0"/>
              <a:t>) и крупные компании (</a:t>
            </a:r>
            <a:r>
              <a:rPr lang="ru-RU" sz="1800" dirty="0" err="1"/>
              <a:t>John</a:t>
            </a:r>
            <a:r>
              <a:rPr lang="ru-RU" sz="1800" dirty="0"/>
              <a:t> </a:t>
            </a:r>
            <a:r>
              <a:rPr lang="ru-RU" sz="1800" dirty="0" err="1"/>
              <a:t>Deere</a:t>
            </a:r>
            <a:r>
              <a:rPr lang="ru-RU" sz="1800" dirty="0"/>
              <a:t>, </a:t>
            </a:r>
            <a:r>
              <a:rPr lang="ru-RU" sz="1800" dirty="0" err="1"/>
              <a:t>Corteva</a:t>
            </a:r>
            <a:r>
              <a:rPr lang="ru-RU" sz="1800" dirty="0"/>
              <a:t>). </a:t>
            </a:r>
            <a:r>
              <a:rPr lang="ru-RU" sz="1800" dirty="0" smtClean="0"/>
              <a:t>- </a:t>
            </a:r>
            <a:r>
              <a:rPr lang="ru-RU" sz="1800" dirty="0"/>
              <a:t>Господдержка – Субсидии USDA на устойчивые технологии. </a:t>
            </a:r>
          </a:p>
          <a:p>
            <a:r>
              <a:rPr lang="ru-RU" sz="1800" dirty="0"/>
              <a:t>Проблемы: </a:t>
            </a:r>
            <a:r>
              <a:rPr lang="ru-RU" sz="1800" dirty="0" smtClean="0"/>
              <a:t>- </a:t>
            </a:r>
            <a:r>
              <a:rPr lang="ru-RU" sz="1800" dirty="0"/>
              <a:t>Высокие первоначальные затраты для мелких и средних хозяйств. </a:t>
            </a:r>
            <a:br>
              <a:rPr lang="ru-RU" sz="1800" dirty="0"/>
            </a:br>
            <a:r>
              <a:rPr lang="ru-RU" sz="1800" dirty="0"/>
              <a:t>- Вопросы приватности и владения данными. </a:t>
            </a:r>
          </a:p>
          <a:p>
            <a:endParaRPr lang="en-US" sz="2000" b="1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0" y="731702"/>
            <a:ext cx="10910205" cy="7269298"/>
          </a:xfrm>
          <a:prstGeom prst="rect">
            <a:avLst/>
          </a:prstGeom>
          <a:solidFill>
            <a:srgbClr val="DBF4C9"/>
          </a:solidFill>
        </p:spPr>
        <p:txBody>
          <a:bodyPr vert="horz" wrap="square" lIns="0" tIns="36195" rIns="0" bIns="0" rtlCol="0">
            <a:spAutoFit/>
          </a:bodyPr>
          <a:lstStyle/>
          <a:p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Точное земледелие в Китае </a:t>
            </a:r>
            <a:r>
              <a:rPr lang="ru-RU" sz="2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внедряется благодаря господдержки, активному </a:t>
            </a:r>
            <a:r>
              <a:rPr lang="ru-RU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участию технологических гигантов. 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/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</a:b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Ключевые технологии и тренды: 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 </a:t>
            </a:r>
            <a:r>
              <a:rPr lang="ru-RU" sz="2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Спутники </a:t>
            </a:r>
            <a:r>
              <a:rPr 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и </a:t>
            </a:r>
            <a:r>
              <a:rPr lang="ru-RU" sz="2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дроны</a:t>
            </a:r>
            <a:r>
              <a:rPr 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– Навигационная система </a:t>
            </a:r>
            <a:r>
              <a:rPr lang="ru-RU" sz="2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BeiDou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для сельхозтехники. 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</a:b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 </a:t>
            </a:r>
            <a:r>
              <a:rPr 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ИИ и роботы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– Компании вроде XAG разрабатывают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дроны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для опрыскивания и картографирования. 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</a:b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  </a:t>
            </a:r>
            <a:r>
              <a:rPr 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Умные теплицы и вертикальные фермы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– Например, проект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Pinduoduo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"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Duo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Duo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Farm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". 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</a:b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   </a:t>
            </a:r>
            <a:r>
              <a:rPr 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Цифровые платформы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–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Alibaba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и JD.com используют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блокчейн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для отслеживания продукции. </a:t>
            </a:r>
            <a:b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</a:b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   </a:t>
            </a:r>
            <a:r>
              <a:rPr 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Технологии для </a:t>
            </a:r>
            <a:r>
              <a:rPr lang="ru-RU" sz="2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малых </a:t>
            </a:r>
            <a:r>
              <a:rPr lang="ru-RU" sz="2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хозяйств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– Адаптированы под небольшие участки (в среднем &lt;1 га). Факторы внедрения: Госпрограммы – Инициатива "Цифровая деревня", субсидии на умные технологии. Продовольственная безопасность – Необходимость кормить 20% населения мира при ограниченных землях. Инвестиции IT-гигантов –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Alibaba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,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Tencent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, DJI активно развивают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AgTech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. Проблемы: Мелкие земельные участки – Усложняют масштабирование технологий. Низкий уровень </a:t>
            </a:r>
            <a:r>
              <a:rPr lang="ru-RU" sz="2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цифровизации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в сельской местности – Внедрение 5G должно помочь. 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en-US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en-US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en-US" sz="1400" b="1" i="1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sz="180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11234" y="6140908"/>
            <a:ext cx="8572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90C225"/>
                </a:solidFill>
                <a:latin typeface="Trebuchet MS"/>
                <a:cs typeface="Trebuchet MS"/>
              </a:rPr>
              <a:t>7</a:t>
            </a:r>
            <a:endParaRPr sz="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2514600"/>
            <a:ext cx="11430000" cy="3352799"/>
          </a:xfrm>
          <a:custGeom>
            <a:avLst/>
            <a:gdLst/>
            <a:ahLst/>
            <a:cxnLst/>
            <a:rect l="l" t="t" r="r" b="b"/>
            <a:pathLst>
              <a:path w="10222230" h="6499225">
                <a:moveTo>
                  <a:pt x="10221722" y="0"/>
                </a:moveTo>
                <a:lnTo>
                  <a:pt x="0" y="0"/>
                </a:lnTo>
                <a:lnTo>
                  <a:pt x="0" y="6498717"/>
                </a:lnTo>
                <a:lnTo>
                  <a:pt x="10221722" y="6498717"/>
                </a:lnTo>
                <a:lnTo>
                  <a:pt x="10221722" y="0"/>
                </a:lnTo>
                <a:close/>
              </a:path>
            </a:pathLst>
          </a:custGeom>
          <a:solidFill>
            <a:srgbClr val="DBF4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4800" y="762000"/>
            <a:ext cx="11277600" cy="69377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 fontAlgn="base"/>
            <a:r>
              <a:rPr lang="en-US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Ha </a:t>
            </a:r>
            <a:r>
              <a:rPr lang="en-US" sz="1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Joon</a:t>
            </a:r>
            <a:r>
              <a:rPr lang="en-US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Chang. Edible Economics. A Hungry Economist Explains The World. </a:t>
            </a:r>
            <a:r>
              <a:rPr lang="ru-RU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Ха-</a:t>
            </a:r>
            <a:r>
              <a:rPr lang="ru-RU" sz="1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Джун</a:t>
            </a:r>
            <a:r>
              <a:rPr lang="ru-RU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 </a:t>
            </a:r>
            <a:r>
              <a:rPr lang="ru-RU" sz="1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Чанг</a:t>
            </a:r>
            <a:r>
              <a:rPr lang="ru-RU" sz="1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. Съедобная экономика. Простое объяснение на примерах мировой кухни. М.: МИФ, 2024</a:t>
            </a: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</a:rPr>
              <a:t>.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Известный экономист Ха-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Джун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Чанг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 призывает рассматривать завоевание таким важнейшим продуктом, как говядина, за последние полтора века мирового рынка с процессом и сутью свободной мировой торговли, резюмируя в этом вопросе: «Говядина заняла настолько важное положение в питании человека, что сегодня совершенно немыслимо обсуждать роль мяса в обществе и экономике (как положительную, так и отрицательную), не упоминая ее. Точно также с ростом капитализма и сопутствующей ему идеологии свободного рынка и свободной торговли концепция свободы начала доминировать в наших мыслях об обществе и экономике. Любая идея, в описании которой есть слова «свободный» или «свобода», изначально считается правильной и перспективной – свободная торговля, свободный рынок… А все, что может чему-то из этого противоречить, в свою очередь, считается примитивным, репрессивным и отсталым.  </a:t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….Отсюда и извращенная ситуация, сложившаяся в первую эпоху свободной торговли (в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XIX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 и начале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XX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 в.), </a:t>
            </a:r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когда свободная торговля осуществлялась почти что одними несвободными нациями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, лишенными посредством колониализма и неравноправных договоров права определять свое будущее.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[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с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. 119].</a:t>
            </a:r>
            <a:r>
              <a:rPr lang="en-US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>   </a:t>
            </a:r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  <a:t/>
            </a:r>
            <a:b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ew Roman"/>
                <a:cs typeface="Arial" pitchFamily="34" charset="0"/>
              </a:rPr>
            </a:br>
            <a:endParaRPr lang="en-US" sz="20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New Roman"/>
            </a:endParaRPr>
          </a:p>
          <a:p>
            <a:pPr algn="l" fontAlgn="base"/>
            <a:endParaRPr lang="en-US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fontAlgn="base"/>
            <a:endParaRPr lang="en-US" sz="18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fontAlgn="base"/>
            <a:endParaRPr lang="en-US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 fontAlgn="base"/>
            <a:endParaRPr lang="en-US" sz="1800" b="1" i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fontAlgn="base"/>
            <a:endParaRPr lang="en-US" sz="2200" dirty="0"/>
          </a:p>
          <a:p>
            <a:pPr algn="ctr" fontAlgn="base"/>
            <a:endParaRPr lang="ru-RU" sz="2200" dirty="0"/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81000" y="6050578"/>
            <a:ext cx="11506200" cy="4001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609600"/>
            <a:ext cx="11430000" cy="5620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Специфика мировой аграрной экономики 2020-х гг.</a:t>
            </a:r>
            <a:endParaRPr lang="ru-RU" sz="24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Сокращение численности рабочей силы в сельском хозяйстве мира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133 млн. человек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(снижение доли с 40% до 26%); (1 млрд. 025 млн. – 892 млн.)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Механизация и автоматизация: Замена человеческого труда машинным. Тракторы, комбайны, доильные аппараты, автоматические системы полива и сбора урожая;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Интенсификация производства: Внедрение более продуктивных технологий (селекция, генетика, защита растений, точное земледелие) позволяет получать больший урожай с меньшей площади силами меньшего числа людей; 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Урбанизация и экономический рост: Это ключевой фактор, в результате люди переезжают из сельской местности в города в поисках более высокооплачиваемой работы, лучшего образования и качества жизни в сферах услуг, промышленности и IT. (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во всех континентах кроме  Африки, где за 20 лет – приращение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кадров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87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130" y="-152400"/>
            <a:ext cx="11658600" cy="6759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ызовы и решения МАЭ и МАР, определяющие наше общее будущее.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технологический уклад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экономика, основанная на синергии цифровых, биологических и физических технологий, что открывает революционные возможности: 1.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«Умное» сельское хозяйство (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Smart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Agriculture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и точное земледелие (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Precision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Farming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реально обеспечивающие рост предсказуемости и объемов производства. С помощью Интернета вещей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датчиков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спутников и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дронов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накапливаются данные о состоянии почвы, влажности, здоровье растений в реальном времени. Это позволяет оптимизировать полив, внесение удобрений и пестицидов, сокращая издержки 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минимизируя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экологический след. Стабильные объемы поставок на МАР, более прогнозируемые цены, высокое качество продукции.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Блокчейн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прослеживаемость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цепочек поставок (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Supply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Chain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Traceability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 Полная прозрачность и неизменяемость данных о происхождении продукции. Каждый этап — от фермы до полки магазина — стола потребителя - фиксируется в распределенном реестре. Резкое повышение доверия между контрагентами МАР. Потребители могут проверить подлинность продукта (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organic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halal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local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по всей ГЦДС. Упрощается процедура сертификации и таможенного оформления.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Искусственный интеллект и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Big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Прогнозная аналитика. ИИ анализирует огромные массивы данных (погода, состояние почв, рыночные цены, логистические маршруты) и прогнозирует урожайность, оптимальные время сбора и логистические цепочки, потенциальные вспышки болезней растений. Товарные биржи получают более точные данные для формирования фьючерсных контрактов.</a:t>
            </a:r>
            <a:endParaRPr lang="en-US" sz="2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266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304800"/>
            <a:ext cx="11887200" cy="7121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Продвинутая логистика и 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Индустрия </a:t>
            </a:r>
            <a:r>
              <a:rPr lang="en-US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4.0 и </a:t>
            </a:r>
            <a:r>
              <a:rPr lang="en-US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5,0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Автоматизация складов, использование автономного транспорта (грузовые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дроны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беспилотные суда и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trucks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умные контейнеры с </a:t>
            </a:r>
            <a:r>
              <a:rPr lang="ru-RU" sz="24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IoT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-датчиками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отслеживающими температуру, влажность, целостность упаковки в режиме реального времени. Сокращение времени доставки, сохранность скоропортящихся товаров, оптимизация логистики.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5. Биотехнологии и синтетическая биология: Создание новых сортов растений, устойчивых к засухе, болезням и вредителям, что позволяет расширить географию производства. Разведение культур с заданными свойствами (с повышенным содержанием белка). Диверсификация предложения, снижение зависимости от климатических рисков, выход на новые МАР (продукты для конкретных диет).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6. Эффективное функционирование товарных бирж: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Цифровизация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автоматизация биржевых торгов. Смарт-контракты могут автоматически исполнять условия поставок при наступлении определенных событий. Повышение ликвидности, снижение транзакционных издержек, упрощение доступа на рынок для малых фермерских хозяйств</a:t>
            </a:r>
            <a:r>
              <a:rPr lang="ru-RU" sz="24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b="1" dirty="0"/>
              <a:t> Рисунок. Доли мирового потребления продуктов питания</a:t>
            </a:r>
            <a:endParaRPr lang="ru-RU" sz="1800" dirty="0"/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883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2"/>
          <a:stretch>
            <a:fillRect/>
          </a:stretch>
        </p:blipFill>
        <p:spPr>
          <a:xfrm>
            <a:off x="76200" y="457200"/>
            <a:ext cx="12344399" cy="632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72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381000"/>
            <a:ext cx="11811000" cy="612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OECD-FAO AGRICULTURAL OUTLOOK 2024-2033 © OECD/FAO 2024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Совместный доклад </a:t>
            </a:r>
            <a:r>
              <a:rPr lang="en-US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OECD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FAO</a:t>
            </a:r>
            <a:r>
              <a:rPr lang="en-US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демонстрирует эволюцию мировых аграрных рынков за последние два десятилетия: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хотя  производство и потребление сельскохозяйственной продукции в целом неуклонно росли, в общей глобальной картине произошли заметные структурные изменения.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Импорт и экспорт выросли на 105% во всем мире с базового периода 2001-2003 гг. до базового периода 2021-2023 гг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Производство и потребление увеличились на 58% за тот же период времени, что говорит о росте внутренних продовольственных рынков. 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Страны ОЭСР стали свидетелями наиболее резкого сокращения долей потребления на мировом рынке молочных продуктов, растительного масла и мяса, причем КНР, Индия и остальная часть Азии внесли наибольший вклад в эти изменения. 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Доля стран ОЭСР в мировом потреблении молочных продуктов снизилась с 36% до 26%. Индия в значительной степени обеспечила этот сдвиг, увеличив свою долю рынка на 11 проц. пунктов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В отношении растительного масла доли рынка в основном сместились в сторону Китая, который увеличил свою долю на 8 проц. пунктов.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отношении мяса все регионы, за исключением группы ОЭСР, продемонстрировали умеренный рост долей рынка, при этом остальная часть Азии показала рост (3 проц. пункта). В потреблении непродовольственных товаров доля стран ОЭСР с точки зрения использования зерновых и белковых шротов в качестве кормов резко сократилась — на 17 и 20 проц. пунктов соответственно. </a:t>
            </a:r>
            <a:r>
              <a:rPr lang="ru-RU" sz="2000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обоих случаях наибольший вклад в этот сдвиг внес Китай</a:t>
            </a:r>
            <a:r>
              <a:rPr lang="ru-RU" sz="2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увеличивший свою долю потребления зерновых и белковых блюд на 9 и 11 проц. пунктов соответственно.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649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966787"/>
            <a:ext cx="9525000" cy="492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4017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955019" y="6592621"/>
            <a:ext cx="160020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006600"/>
                </a:solidFill>
                <a:latin typeface="Trebuchet MS"/>
                <a:cs typeface="Trebuchet MS"/>
              </a:rPr>
              <a:t>18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90600" y="1828800"/>
            <a:ext cx="9677400" cy="313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  <a:spcAft>
                <a:spcPts val="80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ru-RU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12522</TotalTime>
  <Words>2898</Words>
  <Application>Microsoft Office PowerPoint</Application>
  <PresentationFormat>Широкоэкранный</PresentationFormat>
  <Paragraphs>75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6" baseType="lpstr">
      <vt:lpstr>Arial</vt:lpstr>
      <vt:lpstr>Arial Rounded MT Bold</vt:lpstr>
      <vt:lpstr>Calibri</vt:lpstr>
      <vt:lpstr>Constantia</vt:lpstr>
      <vt:lpstr>Georgia</vt:lpstr>
      <vt:lpstr>New Roman</vt:lpstr>
      <vt:lpstr>Times New Roman</vt:lpstr>
      <vt:lpstr>Trebuchet MS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Рассмотрим вкратце примеры межгос взаимосвязей в мировой аграрной экономике и аграрных рынках.       Так, Китай и Бразилия выстроили эффективные взаимосвязи: научные обмены аграрных вузов; Китай активно инвестирует в бразильские агротехнологии (сельхоз генетика, устойчивое земледелие, цифровизация в агропродовольственной сфере. Embrapa  - Brazilian Agricultural Research Corporation  с Китайской академией. Китайский аграрный университет (CAU) – совместные исследования по соевым культурам. Университет Чжэцзян – проекты по устойчивому земледелию и борьбе с вредителями; Китайская академия сельхознаук (CAAS) – разработка ГМ-семян, адаптированных к бразильским условиям; Университеты Сан-Паулу (USP) и Нанкина - Совместная программа по агробиотехнологиям (редактирование генома сои для повышения урожайности); Исследования в области биотоплива (Бразилия — лидер в производстве этанола из сахарного тростника); Фед университет Висузы (UFV) и Южно-Китайский аграрный университет - Программа обмена студентами в  животноводстве (Китай заинтересован в бразильских технологиях откорма КРС). Проект «Soybean Genomics» (Embrapa + CAAS) - Китай финансировал расшифровку генома бразильской сои, чтобы создать более урожайные сорта на предмет усиления конкурентоспособности бразильской сои на китайском рынке (сейчас более 70% импорта сои в КНР – из Бразилии.  </vt:lpstr>
      <vt:lpstr>Презентация PowerPoint</vt:lpstr>
      <vt:lpstr>Точное земледелие в Китае внедряется благодаря господдержки, активному участию технологических гигантов.  Ключевые технологии и тренды:    Спутники и дроны – Навигационная система BeiDou для сельхозтехники.    ИИ и роботы – Компании вроде XAG разрабатывают дроны для опрыскивания и картографирования.     Умные теплицы и вертикальные фермы – Например, проект Pinduoduo "Duo Duo Farm".      Цифровые платформы – Alibaba и JD.com используют блокчейн для отслеживания продукции.      Технологии для малых хозяйств – Адаптированы под небольшие участки (в среднем &lt;1 га). Факторы внедрения: Госпрограммы – Инициатива "Цифровая деревня", субсидии на умные технологии. Продовольственная безопасность – Необходимость кормить 20% населения мира при ограниченных землях. Инвестиции IT-гигантов – Alibaba, Tencent, DJI активно развивают AgTech. Проблемы: Мелкие земельные участки – Усложняют масштабирование технологий. Низкий уровень цифровизации в сельской местности – Внедрение 5G должно помочь. 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Джесик</dc:creator>
  <cp:lastModifiedBy>Lalina</cp:lastModifiedBy>
  <cp:revision>184</cp:revision>
  <dcterms:created xsi:type="dcterms:W3CDTF">2023-10-26T09:57:33Z</dcterms:created>
  <dcterms:modified xsi:type="dcterms:W3CDTF">2025-10-25T19:42:41Z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2023-10-22T00:00:00Z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2023-10-26T00:00:00Z</vt:filetime>
  </property>
  <property fmtid="{D5CDD505-2E9C-101B-9397-08002B2CF9AE}" pid="5" name="Producer">
    <vt:lpwstr>Microsoft® PowerPoint® 2010</vt:lpwstr>
  </property>
</Properties>
</file>