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376" r:id="rId3"/>
    <p:sldId id="377" r:id="rId4"/>
    <p:sldId id="378" r:id="rId5"/>
    <p:sldId id="379" r:id="rId6"/>
    <p:sldId id="380" r:id="rId7"/>
    <p:sldId id="381" r:id="rId8"/>
    <p:sldId id="662" r:id="rId9"/>
    <p:sldId id="262" r:id="rId10"/>
    <p:sldId id="608" r:id="rId11"/>
    <p:sldId id="660" r:id="rId12"/>
    <p:sldId id="598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88" autoAdjust="0"/>
    <p:restoredTop sz="94660"/>
  </p:normalViewPr>
  <p:slideViewPr>
    <p:cSldViewPr snapToGrid="0">
      <p:cViewPr varScale="1">
        <p:scale>
          <a:sx n="60" d="100"/>
          <a:sy n="60" d="100"/>
        </p:scale>
        <p:origin x="72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348672132940524E-2"/>
          <c:y val="4.1519937302586268E-2"/>
          <c:w val="0.93765894337975031"/>
          <c:h val="0.76597278362267551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 субсидиями</c:v>
                </c:pt>
              </c:strCache>
            </c:strRef>
          </c:tx>
          <c:spPr>
            <a:ln w="571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Лист1!$A$2:$A$8</c:f>
              <c:numCache>
                <c:formatCode>General</c:formatCode>
                <c:ptCount val="7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  <c:pt idx="6">
                  <c:v>2024</c:v>
                </c:pt>
              </c:numCache>
            </c:num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12.5</c:v>
                </c:pt>
                <c:pt idx="1">
                  <c:v>13.3</c:v>
                </c:pt>
                <c:pt idx="2">
                  <c:v>21</c:v>
                </c:pt>
                <c:pt idx="3">
                  <c:v>25.6</c:v>
                </c:pt>
                <c:pt idx="4">
                  <c:v>20.3</c:v>
                </c:pt>
                <c:pt idx="5">
                  <c:v>19.3</c:v>
                </c:pt>
                <c:pt idx="6">
                  <c:v>18.3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16B-4AD7-B418-1E434912E558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Без субсидий</c:v>
                </c:pt>
              </c:strCache>
            </c:strRef>
          </c:tx>
          <c:spPr>
            <a:ln w="57150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numRef>
              <c:f>Лист1!$A$2:$A$8</c:f>
              <c:numCache>
                <c:formatCode>General</c:formatCode>
                <c:ptCount val="7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  <c:pt idx="6">
                  <c:v>2024</c:v>
                </c:pt>
              </c:numCache>
            </c:numRef>
          </c:cat>
          <c:val>
            <c:numRef>
              <c:f>Лист1!$C$2:$C$8</c:f>
              <c:numCache>
                <c:formatCode>General</c:formatCode>
                <c:ptCount val="7"/>
                <c:pt idx="0">
                  <c:v>6.3</c:v>
                </c:pt>
                <c:pt idx="1">
                  <c:v>8</c:v>
                </c:pt>
                <c:pt idx="2">
                  <c:v>16.3</c:v>
                </c:pt>
                <c:pt idx="3">
                  <c:v>21.2</c:v>
                </c:pt>
                <c:pt idx="4">
                  <c:v>16.3</c:v>
                </c:pt>
                <c:pt idx="5">
                  <c:v>15.2</c:v>
                </c:pt>
                <c:pt idx="6">
                  <c:v>15.5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16B-4AD7-B418-1E434912E5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95671056"/>
        <c:axId val="495669256"/>
      </c:lineChart>
      <c:catAx>
        <c:axId val="495671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95669256"/>
        <c:crosses val="autoZero"/>
        <c:auto val="1"/>
        <c:lblAlgn val="ctr"/>
        <c:lblOffset val="100"/>
        <c:noMultiLvlLbl val="0"/>
      </c:catAx>
      <c:valAx>
        <c:axId val="495669256"/>
        <c:scaling>
          <c:orientation val="minMax"/>
          <c:max val="26"/>
          <c:min val="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95671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96E720-FB3C-4131-8820-7F9916353E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E9E6F1C-3D37-4A1F-AA8B-768717B4E1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82FB240-9407-46E4-9EA8-CEF3D5BF0E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5CBD0-5425-4A9A-B62E-4CB4988B1534}" type="datetime1">
              <a:rPr lang="ru-RU" smtClean="0"/>
              <a:t>26.10.2025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8DD4AFF-8491-4D6A-BF8D-9F62E8CF9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62A9091-A874-43F5-BDD9-1828669870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97121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5B9265-FB1B-4C73-AB6C-A8FC05451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65677A8-3BC7-4A75-B7F4-0E1EA2F013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61E8CF9-8171-4617-B022-B71FB07686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31707-C6D0-48A2-9A20-ADDA16D40C8D}" type="datetime1">
              <a:rPr lang="ru-RU" smtClean="0"/>
              <a:t>26.10.2025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8D2AF79-D02B-41FC-9EA2-79C874B43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90ABD4A-DF1D-4D46-BC0C-2CB5F7AAE9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24537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DE9E42-C504-46C8-8DDF-D26EB7A176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7E1A068-0310-44B8-BA88-CD39FFEB6E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2270C5A-019F-4D2A-BAE3-6F62EF6326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9CEC8-6CC8-4305-9A32-909E1365BC31}" type="datetime1">
              <a:rPr lang="ru-RU" smtClean="0"/>
              <a:t>26.10.2025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A46BFC0-9C15-456A-AAEF-6090443362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F201336-CB95-4626-A09D-C5D0C44B28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71369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445663-1E89-420B-9209-897C17C859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44119B0-CDDB-41ED-92A8-57F5A51B8E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890055D-2426-44A0-AC64-931B3C04C7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BEC22CA-B0D3-4C37-A312-63512946E1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BFC77-ED52-42BB-914B-5449E2BCB531}" type="datetime1">
              <a:rPr lang="ru-RU" smtClean="0"/>
              <a:t>26.10.2025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C0AA67D-F237-4F22-93B6-A633F0BF2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C92DBAF-D01A-4B35-8F93-9C9BF956B7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78215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17E7FA-069A-49A2-BCA4-378E35B19D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7D15DE9-3EBE-46D9-B56C-EBE7EAE141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97D7F4E-698A-4920-B6CF-CCFE7AA771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B38600A-210F-468E-A761-A2F51DF9CB7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058A8AA-B66C-4261-8061-F7B369B9B1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0F27C0AD-602B-42EC-B929-F30C3EF953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7FF8C-2466-4349-A2F0-571AD9ACD549}" type="datetime1">
              <a:rPr lang="ru-RU" smtClean="0"/>
              <a:t>26.10.2025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7112398C-FE11-4A37-BE76-045F3EE8F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58C1EC9-042A-49FF-9E5D-407039483F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70024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BBA70E-0695-4C81-981B-074E5CFC7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3EA45CEF-1897-4F7B-83A6-A3298CBF07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A9CBE-4B1A-4B21-B036-BA91A326F339}" type="datetime1">
              <a:rPr lang="ru-RU" smtClean="0"/>
              <a:t>26.10.2025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68705AC-4DB0-423A-98A1-1B3FD846C0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C3D8D3A-6EAE-4B89-8847-819C956F2A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7971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648CECC-205E-4E4D-8698-3C7F62E6F4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8C721-6A11-436C-80A4-FD747B199B40}" type="datetime1">
              <a:rPr lang="ru-RU" smtClean="0"/>
              <a:t>26.10.2025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8590DA5-6ADB-490C-8B68-7D22748ECD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C7886E6-D52B-4A55-AC69-3EB04CFE85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49106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705CE1-C0F5-4C0F-A4F6-5903EAB2AC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A5FE02A-ACC9-4E27-BD99-1ACF2FEF2E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B182269-1A07-4E15-9F4F-EC2225FA38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9672221-02F1-437E-8CB3-FEF058B80E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804F6-8833-4D78-8A3A-81D12EBFB53F}" type="datetime1">
              <a:rPr lang="ru-RU" smtClean="0"/>
              <a:t>26.10.2025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B3B5625-8F00-4C05-AE3E-280612518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963D4D4-50CA-4F8C-9797-C60EE3C14A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94812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575C71-DCE9-4111-AA84-99B918BF99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8738BA7D-4071-40B4-B917-2B9A958B4A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988C369-AB8C-46AB-A246-6BBBDE27A1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7F8864D-9ACA-4997-A8FA-99B231F18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86947-4B54-42E6-8CC3-E09E00A4C160}" type="datetime1">
              <a:rPr lang="ru-RU" smtClean="0"/>
              <a:t>26.10.2025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87CD44D-1E37-4A65-9D1F-E2967E21A7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3081446-802C-4DD5-9593-D7DAE06F48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75726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91D594-37BB-44A8-8325-598A76651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6DB1403-B3E3-4123-B9E4-61223BDDF4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66DEE28-70FC-4B57-8FD0-500310C160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EB447-4D55-41B2-94DC-6E6DA73ADAC3}" type="datetime1">
              <a:rPr lang="ru-RU" smtClean="0"/>
              <a:t>26.10.2025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2C239C4-B775-40D1-91F8-14AD6D4D6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36C2F54-88FA-41BE-8A39-5B798975DD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38835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69AFB036-E318-431D-87EE-1580A2A360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60F22A4-8EA0-4431-95D8-BB80299155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058BEDE-AE64-4D3C-86A1-B25C6BA99E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F0CF5-D45A-4548-9756-09CAF427CEC2}" type="datetime1">
              <a:rPr lang="ru-RU" smtClean="0"/>
              <a:t>26.10.2025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01583A5-5115-4405-ABF6-800ADB2B49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7FC4B85-1ACD-4EE2-9730-388767437F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52964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072D13-F4CC-127D-AF70-D056BB4D99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330A18B-F6D3-A53C-FE9D-B5C72669B7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C11196D-C0BA-78B9-7950-AA674CCC2B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1CDFB-0071-4904-BF92-6216B1A1FEBF}" type="datetimeFigureOut">
              <a:rPr lang="ru-RU" smtClean="0"/>
              <a:t>26.10.2025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A2108FD-5B60-E7D4-56FA-8131C80C3A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731EF22-B097-F2C1-BCF7-B1936CF9B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8CEF7-F03F-4C63-AEE4-3201198E90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19463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755E839-FA02-782C-3811-5F5B2EC946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8487FB9-F837-E891-489A-C256293AA3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AB05C17-857F-FABD-1FD9-4C2BB46767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1CDFB-0071-4904-BF92-6216B1A1FEBF}" type="datetimeFigureOut">
              <a:rPr lang="ru-RU" smtClean="0"/>
              <a:t>26.10.2025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06F1842-7C8C-BCBA-930E-38CA8C6EE3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113B587-7C30-FE98-3C36-6FE4061538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8CEF7-F03F-4C63-AEE4-3201198E90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05386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1B6EE0-6467-A2F8-F096-4992CA5B5B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129592E-40DF-27F2-906B-296EB07CE3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034195F-BFE5-6EDB-CAF4-75B076B7DB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1CDFB-0071-4904-BF92-6216B1A1FEBF}" type="datetimeFigureOut">
              <a:rPr lang="ru-RU" smtClean="0"/>
              <a:t>26.10.2025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D890E02-5569-E07E-0C5E-0657F2A14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F8D52D4-10A0-65C1-F5B2-CAA6AE7AAB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8CEF7-F03F-4C63-AEE4-3201198E90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22880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D37FD4-9B0B-4D08-FE63-1322E7302B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2EBB6FC-9139-9A7E-8EB0-632DE0DDFF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AF4429C-41CD-D7B6-4195-34570CEC39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A278407-C689-BDB1-2E13-0A109362D9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1CDFB-0071-4904-BF92-6216B1A1FEBF}" type="datetimeFigureOut">
              <a:rPr lang="ru-RU" smtClean="0"/>
              <a:t>26.10.2025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8006EFF-EC07-7D8D-589C-41400BCEC5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5349A4C-4950-4306-B896-858787C8E9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8CEF7-F03F-4C63-AEE4-3201198E90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08288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4E1A18-0EEE-BA1D-D370-5C01449067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F16B61D-99E3-98E2-AFDE-541B085977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85C0D3B-3FE3-2676-5AEB-BCE864577A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F6D75DAA-B6DF-96EE-356F-5FE8E9D2E7A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EB0A1AC5-EF53-4E65-1AAB-9F5625EC24D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911F6B0-8B4C-CB09-1E97-A377003912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1CDFB-0071-4904-BF92-6216B1A1FEBF}" type="datetimeFigureOut">
              <a:rPr lang="ru-RU" smtClean="0"/>
              <a:t>26.10.2025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4746BC63-83BA-4939-5D44-14DFC3BADC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3B7D619C-38BA-0168-624B-0D2CBBEA9C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8CEF7-F03F-4C63-AEE4-3201198E90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49009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7FC6D0-58AB-5F71-9BFB-351DB129F9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8A35201-06C7-0373-517D-20C80616D4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1CDFB-0071-4904-BF92-6216B1A1FEBF}" type="datetimeFigureOut">
              <a:rPr lang="ru-RU" smtClean="0"/>
              <a:t>26.10.2025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C0E1BE8C-3416-9C3A-F3C9-C060015796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AC940E4-3ECE-0CC2-E7CA-841A0BC961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8CEF7-F03F-4C63-AEE4-3201198E90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837511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CBED6791-7AFD-6EE9-4F69-9CA594B706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1CDFB-0071-4904-BF92-6216B1A1FEBF}" type="datetimeFigureOut">
              <a:rPr lang="ru-RU" smtClean="0"/>
              <a:t>26.10.2025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394DDEE-36EE-D927-AE83-F03F90493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2C1A090-1779-745F-AB96-F933052A63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8CEF7-F03F-4C63-AEE4-3201198E90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82687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346ECF-2454-45CE-B833-7DE7CE3C07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30B1518-273A-4234-763E-0D8690A61E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D0DECF9-CF8A-C744-D864-AAB0B87076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E3BA6EA-41AD-8A19-D872-22FEB820C6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1CDFB-0071-4904-BF92-6216B1A1FEBF}" type="datetimeFigureOut">
              <a:rPr lang="ru-RU" smtClean="0"/>
              <a:t>26.10.2025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E1ED5AD-9850-EF7F-9C20-23ECA3F33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9303696-72B5-8F3A-CFC7-93FE638FC2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8CEF7-F03F-4C63-AEE4-3201198E90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22836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9967FF-62AE-C4C0-A385-72AB00BD62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CBFAC2C7-C02D-79ED-59C7-1E8548103C8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3A4CA22-0064-6ECA-0682-DB839276D2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99C8631-0BB6-A897-33EC-922BE59980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1CDFB-0071-4904-BF92-6216B1A1FEBF}" type="datetimeFigureOut">
              <a:rPr lang="ru-RU" smtClean="0"/>
              <a:t>26.10.2025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C53B87E-A46C-7A4D-1F4F-05B55717DC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2D1C3EE-F37B-D01F-A7E0-67D33A066E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8CEF7-F03F-4C63-AEE4-3201198E90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58361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1F15B2-D0DC-B893-AAD2-2A7BEA3261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7A504AF-24E7-FB02-D9F3-E4A430B779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6AEC839-3BA6-5B48-9F68-FB1A103426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1CDFB-0071-4904-BF92-6216B1A1FEBF}" type="datetimeFigureOut">
              <a:rPr lang="ru-RU" smtClean="0"/>
              <a:t>26.10.2025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A0CB2F9-80A8-D5F8-E8E6-96555ECC5F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0C3B3FF-FB55-AC16-FAB8-326B70B8A8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8CEF7-F03F-4C63-AEE4-3201198E90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996330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0D753EAA-36D0-E05F-B1FB-B54D5190DF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DBCDAB1-BD1F-C2FB-7D66-DAC449CA39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A285A65-790E-80C3-A403-3687A77FFD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1CDFB-0071-4904-BF92-6216B1A1FEBF}" type="datetimeFigureOut">
              <a:rPr lang="ru-RU" smtClean="0"/>
              <a:t>26.10.2025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E09A7C3-AD8C-3200-2EFC-325C819EC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F87023E-8F71-BCDD-8638-4B9AC8EA5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8CEF7-F03F-4C63-AEE4-3201198E90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03973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5FEDE6-C970-4266-9333-ED97E83BAB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DDCC28F-1BF6-4B22-8E60-9EB720841A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AFD6CC2-72A7-4E5E-87B1-C5825BA314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78C034-C17E-4ABD-BE9A-85509352EF59}" type="datetime1">
              <a:rPr lang="ru-RU" smtClean="0"/>
              <a:t>26.10.2025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4AC63AB-9EB8-45DC-883C-7045F8959D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6779B76-1767-4CF1-9EAE-6D6E04DCBD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9828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9EB776-C245-652F-9395-C436ABF643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3591666-35D3-5BFF-DF16-BBF3BAE2EB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E663948-C6BC-FB3E-B6E2-BC169DBE64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01CDFB-0071-4904-BF92-6216B1A1FEBF}" type="datetimeFigureOut">
              <a:rPr lang="ru-RU" smtClean="0"/>
              <a:t>26.10.2025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FDE122A-7C23-F505-ABB7-CF4257DA34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4792F88-45BB-0B59-3A9A-6BD3809330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A8CEF7-F03F-4C63-AEE4-3201198E90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98954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A97575-9803-41A5-8D86-B2DCCC7720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7466" y="1937864"/>
            <a:ext cx="11459007" cy="3216027"/>
          </a:xfrm>
        </p:spPr>
        <p:txBody>
          <a:bodyPr>
            <a:noAutofit/>
          </a:bodyPr>
          <a:lstStyle/>
          <a:p>
            <a:br>
              <a:rPr lang="ru-RU" sz="3600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ru-RU" sz="3600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ru-RU" sz="3600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600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Стратегические аспекты современной аграрной и сельской политики в России</a:t>
            </a:r>
            <a:br>
              <a:rPr lang="ru-RU" sz="3600" b="1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ru-RU" sz="3600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ru-RU" sz="3600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А.В. Петриков, академик РАН</a:t>
            </a: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CC31611-527E-4007-8EDF-4F0CDD1FDBD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881"/>
          <a:stretch/>
        </p:blipFill>
        <p:spPr>
          <a:xfrm>
            <a:off x="1196246" y="347603"/>
            <a:ext cx="7079381" cy="1590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27965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A65A3F-F00B-E0FE-A1FC-F2704D753B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574158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 выступления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7051649-27BF-7A9B-D413-828CD93095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121" y="776178"/>
            <a:ext cx="11897832" cy="594529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3600" b="1" dirty="0"/>
              <a:t>1.О новой Стратегии  развития сельского хозяйства и российского села</a:t>
            </a:r>
          </a:p>
          <a:p>
            <a:pPr marL="0" indent="0">
              <a:buNone/>
            </a:pPr>
            <a:endParaRPr lang="ru-RU" sz="3600" b="1" dirty="0"/>
          </a:p>
          <a:p>
            <a:pPr marL="0" indent="0">
              <a:buNone/>
            </a:pPr>
            <a:r>
              <a:rPr lang="ru-RU" sz="3600" b="1" dirty="0"/>
              <a:t>2. Ликвидация ценовой дискриминации отрасли  – ключевой фактор поддержания доходов сельхозтоваропроизводителей</a:t>
            </a:r>
          </a:p>
          <a:p>
            <a:pPr marL="0" indent="0">
              <a:buNone/>
            </a:pPr>
            <a:endParaRPr lang="ru-RU" sz="3600" b="1" dirty="0"/>
          </a:p>
          <a:p>
            <a:pPr marL="0" indent="0">
              <a:buNone/>
            </a:pPr>
            <a:r>
              <a:rPr lang="ru-RU" sz="3600" b="1" dirty="0"/>
              <a:t>3. Развитие семейных ферм как приоритет структурной политики в сельском хозяйстве</a:t>
            </a:r>
          </a:p>
          <a:p>
            <a:pPr marL="0" indent="0">
              <a:buNone/>
            </a:pPr>
            <a:endParaRPr lang="ru-RU" sz="3600" b="1" dirty="0"/>
          </a:p>
          <a:p>
            <a:pPr marL="0" indent="0">
              <a:buNone/>
            </a:pPr>
            <a:r>
              <a:rPr lang="ru-RU" sz="3600" b="1" dirty="0"/>
              <a:t>4. О критериях разграничения сельских и городских населенных пунктов и увеличении числа сельских «опорников» 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56342B8-3191-C1E7-F086-DB19DCE5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64618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E718A5-1F92-0E7E-70D9-3C5B18C015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525"/>
            <a:ext cx="10515600" cy="745977"/>
          </a:xfrm>
        </p:spPr>
        <p:txBody>
          <a:bodyPr/>
          <a:lstStyle/>
          <a:p>
            <a:pPr algn="ctr"/>
            <a:r>
              <a:rPr lang="ru-RU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Актуальные стратегические вопросы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D974B50-CD3A-37F9-2722-39BA4EA62E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8223" y="1127051"/>
            <a:ext cx="11812772" cy="5411972"/>
          </a:xfrm>
        </p:spPr>
        <p:txBody>
          <a:bodyPr>
            <a:normAutofit fontScale="85000" lnSpcReduction="20000"/>
          </a:bodyPr>
          <a:lstStyle/>
          <a:p>
            <a:r>
              <a:rPr lang="ru-RU" sz="3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Продовольственная безопасность</a:t>
            </a:r>
          </a:p>
          <a:p>
            <a:pPr marL="0" indent="0">
              <a:buNone/>
            </a:pPr>
            <a:endParaRPr lang="ru-RU" sz="39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Судьба российской деревни и её связи с городом (возможно ли деурбанизация в России)? </a:t>
            </a:r>
          </a:p>
          <a:p>
            <a:pPr marL="0" indent="0">
              <a:buNone/>
            </a:pPr>
            <a:endParaRPr lang="ru-RU" sz="39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Сохранится ли крестьянство в России?</a:t>
            </a:r>
          </a:p>
          <a:p>
            <a:pPr marL="0" indent="0">
              <a:buNone/>
            </a:pPr>
            <a:r>
              <a:rPr lang="ru-RU" sz="3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3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Кто будет кормить Россию? (совершенствование социальной структуры отрасли)</a:t>
            </a:r>
          </a:p>
          <a:p>
            <a:pPr marL="0" indent="0">
              <a:buNone/>
            </a:pPr>
            <a:endParaRPr lang="ru-RU" sz="39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Сельское хозяйство и экологическое благополучие страны</a:t>
            </a:r>
          </a:p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C7142FB-5350-C559-E6D6-4D1A10B326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67441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76731F-F621-B9AD-C348-D8858632CB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526"/>
            <a:ext cx="11138210" cy="65521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Рентабельность продаж сельскохозяйственных организаций</a:t>
            </a:r>
          </a:p>
        </p:txBody>
      </p:sp>
      <p:graphicFrame>
        <p:nvGraphicFramePr>
          <p:cNvPr id="7" name="Объект 6">
            <a:extLst>
              <a:ext uri="{FF2B5EF4-FFF2-40B4-BE49-F238E27FC236}">
                <a16:creationId xmlns:a16="http://schemas.microsoft.com/office/drawing/2014/main" id="{9B6446EF-18A5-F04B-61BA-942BD9CAB90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21745441"/>
              </p:ext>
            </p:extLst>
          </p:nvPr>
        </p:nvGraphicFramePr>
        <p:xfrm>
          <a:off x="390293" y="1204332"/>
          <a:ext cx="11474605" cy="5263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8EB69B9-E115-6966-9E53-329E23B24A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76868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17FCF0A-3A1A-0F10-3E63-49D67BE7BE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4549" y="365125"/>
            <a:ext cx="11727711" cy="1325563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Индексы цен на сельскохозяйственную и промышленную продукцию, %</a:t>
            </a:r>
          </a:p>
        </p:txBody>
      </p:sp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ACC4CC10-77C7-234A-AAA7-05F293F8A83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40355993"/>
              </p:ext>
            </p:extLst>
          </p:nvPr>
        </p:nvGraphicFramePr>
        <p:xfrm>
          <a:off x="382771" y="1825624"/>
          <a:ext cx="11451264" cy="45307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04838">
                  <a:extLst>
                    <a:ext uri="{9D8B030D-6E8A-4147-A177-3AD203B41FA5}">
                      <a16:colId xmlns:a16="http://schemas.microsoft.com/office/drawing/2014/main" val="3628558701"/>
                    </a:ext>
                  </a:extLst>
                </a:gridCol>
                <a:gridCol w="2541182">
                  <a:extLst>
                    <a:ext uri="{9D8B030D-6E8A-4147-A177-3AD203B41FA5}">
                      <a16:colId xmlns:a16="http://schemas.microsoft.com/office/drawing/2014/main" val="1213502034"/>
                    </a:ext>
                  </a:extLst>
                </a:gridCol>
                <a:gridCol w="2105244">
                  <a:extLst>
                    <a:ext uri="{9D8B030D-6E8A-4147-A177-3AD203B41FA5}">
                      <a16:colId xmlns:a16="http://schemas.microsoft.com/office/drawing/2014/main" val="1312764690"/>
                    </a:ext>
                  </a:extLst>
                </a:gridCol>
              </a:tblGrid>
              <a:tr h="831012">
                <a:tc>
                  <a:txBody>
                    <a:bodyPr/>
                    <a:lstStyle/>
                    <a:p>
                      <a:endParaRPr lang="ru-RU" sz="3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2018-2021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2021-2024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4693233"/>
                  </a:ext>
                </a:extLst>
              </a:tr>
              <a:tr h="1434350">
                <a:tc>
                  <a:txBody>
                    <a:bodyPr/>
                    <a:lstStyle/>
                    <a:p>
                      <a:r>
                        <a:rPr lang="ru-RU" sz="3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Цены на сельскохозяйственную продукцию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138,5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125,9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5267570"/>
                  </a:ext>
                </a:extLst>
              </a:tr>
              <a:tr h="1434350">
                <a:tc>
                  <a:txBody>
                    <a:bodyPr/>
                    <a:lstStyle/>
                    <a:p>
                      <a:r>
                        <a:rPr lang="ru-RU" sz="3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Цены  на промышленные товары  и услуги для сельского хозяйства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137,6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133,1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7160060"/>
                  </a:ext>
                </a:extLst>
              </a:tr>
              <a:tr h="831012">
                <a:tc>
                  <a:txBody>
                    <a:bodyPr/>
                    <a:lstStyle/>
                    <a:p>
                      <a:r>
                        <a:rPr lang="ru-RU" sz="3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Разность между 1-й и 2-й строкой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- 7,2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5258807"/>
                  </a:ext>
                </a:extLst>
              </a:tr>
            </a:tbl>
          </a:graphicData>
        </a:graphic>
      </p:graphicFrame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EE6B99C-67DA-D646-CB9E-ED68E0016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34148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B8B990-3AE4-7123-1A06-8A23EB696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525"/>
            <a:ext cx="10515600" cy="511175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розничных цен, %</a:t>
            </a:r>
          </a:p>
        </p:txBody>
      </p:sp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EE45630F-97B1-32D9-679C-F066380A433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09771307"/>
              </p:ext>
            </p:extLst>
          </p:nvPr>
        </p:nvGraphicFramePr>
        <p:xfrm>
          <a:off x="276447" y="1041990"/>
          <a:ext cx="11695812" cy="47381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64595">
                  <a:extLst>
                    <a:ext uri="{9D8B030D-6E8A-4147-A177-3AD203B41FA5}">
                      <a16:colId xmlns:a16="http://schemas.microsoft.com/office/drawing/2014/main" val="2337864361"/>
                    </a:ext>
                  </a:extLst>
                </a:gridCol>
                <a:gridCol w="2915315">
                  <a:extLst>
                    <a:ext uri="{9D8B030D-6E8A-4147-A177-3AD203B41FA5}">
                      <a16:colId xmlns:a16="http://schemas.microsoft.com/office/drawing/2014/main" val="103403611"/>
                    </a:ext>
                  </a:extLst>
                </a:gridCol>
                <a:gridCol w="2315902">
                  <a:extLst>
                    <a:ext uri="{9D8B030D-6E8A-4147-A177-3AD203B41FA5}">
                      <a16:colId xmlns:a16="http://schemas.microsoft.com/office/drawing/2014/main" val="4284720228"/>
                    </a:ext>
                  </a:extLst>
                </a:gridCol>
              </a:tblGrid>
              <a:tr h="1711843"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Удельный вес товаров, в розничной цене которых выросла доля :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 г. по сравнению с 2018 г.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г. по сравнению с 2021 г.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7630601"/>
                  </a:ext>
                </a:extLst>
              </a:tr>
              <a:tr h="1008760">
                <a:tc>
                  <a:txBody>
                    <a:bodyPr/>
                    <a:lstStyle/>
                    <a:p>
                      <a:r>
                        <a:rPr lang="ru-RU" sz="3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сельхозпроизводителей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20,8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0400510"/>
                  </a:ext>
                </a:extLst>
              </a:tr>
              <a:tr h="1008760">
                <a:tc>
                  <a:txBody>
                    <a:bodyPr/>
                    <a:lstStyle/>
                    <a:p>
                      <a:r>
                        <a:rPr lang="ru-RU" sz="3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переработчиков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25.0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294832"/>
                  </a:ext>
                </a:extLst>
              </a:tr>
              <a:tr h="1008760">
                <a:tc>
                  <a:txBody>
                    <a:bodyPr/>
                    <a:lstStyle/>
                    <a:p>
                      <a:r>
                        <a:rPr lang="ru-RU" sz="3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предприятий торговли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3377154"/>
                  </a:ext>
                </a:extLst>
              </a:tr>
            </a:tbl>
          </a:graphicData>
        </a:graphic>
      </p:graphicFrame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6974CC1-784E-F17A-2BCD-61072B3789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21766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F4A40F-6CB0-9F85-1A18-613370FF5A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4549" y="136526"/>
            <a:ext cx="11802139" cy="109685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Необходимость приоритетного развития малых форм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9F6A7EB-3000-D91E-EB05-3AD516565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0873" y="1233378"/>
            <a:ext cx="11596577" cy="4911688"/>
          </a:xfrm>
        </p:spPr>
        <p:txBody>
          <a:bodyPr>
            <a:normAutofit fontScale="92500" lnSpcReduction="10000"/>
          </a:bodyPr>
          <a:lstStyle/>
          <a:p>
            <a:r>
              <a:rPr lang="ru-RU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по основным позициям продовольственной независимости страны</a:t>
            </a:r>
          </a:p>
          <a:p>
            <a:r>
              <a:rPr lang="ru-RU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рост спроса на  органическую продукцию, производством которой преимущественно занимаются малые хозяйства</a:t>
            </a:r>
          </a:p>
          <a:p>
            <a:r>
              <a:rPr lang="ru-RU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потребность в более медленном сокращении аграрной  занятости в силу неразвитости в сельской местности несельскохозяйственных отраслей</a:t>
            </a:r>
          </a:p>
          <a:p>
            <a:r>
              <a:rPr lang="ru-RU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необходимость уменьшения антропогенной нагрузки на природную окружающую среду</a:t>
            </a:r>
          </a:p>
          <a:p>
            <a:r>
              <a:rPr lang="ru-RU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целесообразность сохранения традиционного сельского образа жизни и  традиционного ландшафта для удовлетворения рекреационных потребностей городского населения </a:t>
            </a:r>
          </a:p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7DE6715-96ED-4CB3-2A2B-5A546CD586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75706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551B3E-E405-6A68-0CCD-11BECD0498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7712" y="194311"/>
            <a:ext cx="11536152" cy="845819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Личное подсобное хозяйство сельского населения  как источник денежных средств (по данным Всероссийских с. х. переписей)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CC685D79-F511-9186-4340-FE00E9F70D4F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60020" y="1303020"/>
          <a:ext cx="11673844" cy="53606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89236">
                  <a:extLst>
                    <a:ext uri="{9D8B030D-6E8A-4147-A177-3AD203B41FA5}">
                      <a16:colId xmlns:a16="http://schemas.microsoft.com/office/drawing/2014/main" val="3744634602"/>
                    </a:ext>
                  </a:extLst>
                </a:gridCol>
                <a:gridCol w="1456660">
                  <a:extLst>
                    <a:ext uri="{9D8B030D-6E8A-4147-A177-3AD203B41FA5}">
                      <a16:colId xmlns:a16="http://schemas.microsoft.com/office/drawing/2014/main" val="2100662433"/>
                    </a:ext>
                  </a:extLst>
                </a:gridCol>
                <a:gridCol w="1446028">
                  <a:extLst>
                    <a:ext uri="{9D8B030D-6E8A-4147-A177-3AD203B41FA5}">
                      <a16:colId xmlns:a16="http://schemas.microsoft.com/office/drawing/2014/main" val="1132673171"/>
                    </a:ext>
                  </a:extLst>
                </a:gridCol>
                <a:gridCol w="1456661">
                  <a:extLst>
                    <a:ext uri="{9D8B030D-6E8A-4147-A177-3AD203B41FA5}">
                      <a16:colId xmlns:a16="http://schemas.microsoft.com/office/drawing/2014/main" val="4084052822"/>
                    </a:ext>
                  </a:extLst>
                </a:gridCol>
                <a:gridCol w="1477925">
                  <a:extLst>
                    <a:ext uri="{9D8B030D-6E8A-4147-A177-3AD203B41FA5}">
                      <a16:colId xmlns:a16="http://schemas.microsoft.com/office/drawing/2014/main" val="2012322474"/>
                    </a:ext>
                  </a:extLst>
                </a:gridCol>
                <a:gridCol w="1286540">
                  <a:extLst>
                    <a:ext uri="{9D8B030D-6E8A-4147-A177-3AD203B41FA5}">
                      <a16:colId xmlns:a16="http://schemas.microsoft.com/office/drawing/2014/main" val="26338158"/>
                    </a:ext>
                  </a:extLst>
                </a:gridCol>
                <a:gridCol w="1360794">
                  <a:extLst>
                    <a:ext uri="{9D8B030D-6E8A-4147-A177-3AD203B41FA5}">
                      <a16:colId xmlns:a16="http://schemas.microsoft.com/office/drawing/2014/main" val="3656998141"/>
                    </a:ext>
                  </a:extLst>
                </a:gridCol>
              </a:tblGrid>
              <a:tr h="1256591">
                <a:tc rowSpan="2">
                  <a:txBody>
                    <a:bodyPr/>
                    <a:lstStyle/>
                    <a:p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Цель производства:</a:t>
                      </a: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 единиц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r>
                        <a:rPr lang="ru-RU" dirty="0"/>
                        <a:t>2016*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от всех хозяйств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r>
                        <a:rPr lang="ru-RU" dirty="0"/>
                        <a:t>2021**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167233"/>
                  </a:ext>
                </a:extLst>
              </a:tr>
              <a:tr h="523068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2006*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2016*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2021**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2006*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2016*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2021**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4635775"/>
                  </a:ext>
                </a:extLst>
              </a:tr>
              <a:tr h="1327790"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Дополнительный источник  денежных средств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2148,3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1991,9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882,7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5732455"/>
                  </a:ext>
                </a:extLst>
              </a:tr>
              <a:tr h="1327790"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Основной источник денежных средств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112,0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51,5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3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3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9583221"/>
                  </a:ext>
                </a:extLst>
              </a:tr>
              <a:tr h="925430">
                <a:tc gridSpan="7"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сельских поселениях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** в сельских населенных пунктах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33385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062973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C4EE8B-CFC8-FBB2-088C-EAE5EF2E5F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8C7A6D-FE07-1A87-03FB-8ED2A5BB28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567" y="170122"/>
            <a:ext cx="11546961" cy="1105786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Группировка городских и сельских  населённых пунктов по численности населения по данным Всероссийской переписи населения 2020 г.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8E7672B8-D63F-B9A9-E60C-FD8774B43B8C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80753" y="1825625"/>
          <a:ext cx="11812776" cy="36349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8168">
                  <a:extLst>
                    <a:ext uri="{9D8B030D-6E8A-4147-A177-3AD203B41FA5}">
                      <a16:colId xmlns:a16="http://schemas.microsoft.com/office/drawing/2014/main" val="2948471626"/>
                    </a:ext>
                  </a:extLst>
                </a:gridCol>
                <a:gridCol w="1135026">
                  <a:extLst>
                    <a:ext uri="{9D8B030D-6E8A-4147-A177-3AD203B41FA5}">
                      <a16:colId xmlns:a16="http://schemas.microsoft.com/office/drawing/2014/main" val="655189940"/>
                    </a:ext>
                  </a:extLst>
                </a:gridCol>
                <a:gridCol w="1476597">
                  <a:extLst>
                    <a:ext uri="{9D8B030D-6E8A-4147-A177-3AD203B41FA5}">
                      <a16:colId xmlns:a16="http://schemas.microsoft.com/office/drawing/2014/main" val="687138474"/>
                    </a:ext>
                  </a:extLst>
                </a:gridCol>
                <a:gridCol w="1476597">
                  <a:extLst>
                    <a:ext uri="{9D8B030D-6E8A-4147-A177-3AD203B41FA5}">
                      <a16:colId xmlns:a16="http://schemas.microsoft.com/office/drawing/2014/main" val="3349491786"/>
                    </a:ext>
                  </a:extLst>
                </a:gridCol>
                <a:gridCol w="1476597">
                  <a:extLst>
                    <a:ext uri="{9D8B030D-6E8A-4147-A177-3AD203B41FA5}">
                      <a16:colId xmlns:a16="http://schemas.microsoft.com/office/drawing/2014/main" val="3527673761"/>
                    </a:ext>
                  </a:extLst>
                </a:gridCol>
                <a:gridCol w="1476597">
                  <a:extLst>
                    <a:ext uri="{9D8B030D-6E8A-4147-A177-3AD203B41FA5}">
                      <a16:colId xmlns:a16="http://schemas.microsoft.com/office/drawing/2014/main" val="786838280"/>
                    </a:ext>
                  </a:extLst>
                </a:gridCol>
                <a:gridCol w="1476597">
                  <a:extLst>
                    <a:ext uri="{9D8B030D-6E8A-4147-A177-3AD203B41FA5}">
                      <a16:colId xmlns:a16="http://schemas.microsoft.com/office/drawing/2014/main" val="414674292"/>
                    </a:ext>
                  </a:extLst>
                </a:gridCol>
                <a:gridCol w="1476597">
                  <a:extLst>
                    <a:ext uri="{9D8B030D-6E8A-4147-A177-3AD203B41FA5}">
                      <a16:colId xmlns:a16="http://schemas.microsoft.com/office/drawing/2014/main" val="950728385"/>
                    </a:ext>
                  </a:extLst>
                </a:gridCol>
              </a:tblGrid>
              <a:tr h="370840">
                <a:tc rowSpan="2"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r>
                        <a:rPr lang="ru-RU" sz="2400" dirty="0"/>
                        <a:t>Населённые пункты с числом жителей: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0888832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5001-10000</a:t>
                      </a:r>
                      <a:endParaRPr lang="ru-RU" sz="2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10001-15000</a:t>
                      </a:r>
                      <a:endParaRPr lang="ru-RU" sz="2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15001-20000</a:t>
                      </a:r>
                      <a:endParaRPr lang="ru-RU" sz="2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20001-25000</a:t>
                      </a:r>
                      <a:endParaRPr lang="ru-RU" sz="2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25001-30000</a:t>
                      </a:r>
                      <a:endParaRPr lang="ru-RU" sz="2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30001-35000</a:t>
                      </a:r>
                      <a:endParaRPr lang="ru-RU" sz="2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35001-40000</a:t>
                      </a:r>
                      <a:endParaRPr lang="ru-RU" sz="2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43644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Городские</a:t>
                      </a:r>
                      <a:r>
                        <a:rPr lang="ru-RU" sz="24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населённые пункты</a:t>
                      </a:r>
                      <a:endParaRPr lang="ru-RU" sz="24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32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523</a:t>
                      </a:r>
                      <a:endParaRPr lang="ru-RU" sz="32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32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155</a:t>
                      </a:r>
                      <a:endParaRPr lang="ru-RU" sz="32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32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85</a:t>
                      </a:r>
                      <a:endParaRPr lang="ru-RU" sz="32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32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ru-RU" sz="32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32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endParaRPr lang="ru-RU" sz="32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32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  <a:endParaRPr lang="ru-RU" sz="32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32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ru-RU" sz="32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65824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Сельские</a:t>
                      </a:r>
                      <a:r>
                        <a:rPr lang="ru-RU" sz="24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населённые пункты</a:t>
                      </a:r>
                      <a:endParaRPr lang="ru-RU" sz="24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32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764</a:t>
                      </a:r>
                      <a:endParaRPr lang="ru-RU" sz="32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32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157</a:t>
                      </a:r>
                      <a:endParaRPr lang="ru-RU" sz="32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32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42</a:t>
                      </a:r>
                      <a:endParaRPr lang="ru-RU" sz="32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32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32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32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32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32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32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32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32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540611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744561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852390-5176-A11A-C207-97A19C9D48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97546F0-7F80-E462-CB2E-02273272D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3003" y="136525"/>
            <a:ext cx="10515600" cy="470378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Сельское расселение России, Беларуси и Казахстана</a:t>
            </a:r>
          </a:p>
        </p:txBody>
      </p:sp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B047E4F7-F144-0A2E-D7B7-DFEB9665B7C7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45657" y="906309"/>
          <a:ext cx="11951936" cy="45783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2287">
                  <a:extLst>
                    <a:ext uri="{9D8B030D-6E8A-4147-A177-3AD203B41FA5}">
                      <a16:colId xmlns:a16="http://schemas.microsoft.com/office/drawing/2014/main" val="600251648"/>
                    </a:ext>
                  </a:extLst>
                </a:gridCol>
                <a:gridCol w="3575304">
                  <a:extLst>
                    <a:ext uri="{9D8B030D-6E8A-4147-A177-3AD203B41FA5}">
                      <a16:colId xmlns:a16="http://schemas.microsoft.com/office/drawing/2014/main" val="1704744170"/>
                    </a:ext>
                  </a:extLst>
                </a:gridCol>
                <a:gridCol w="3136392">
                  <a:extLst>
                    <a:ext uri="{9D8B030D-6E8A-4147-A177-3AD203B41FA5}">
                      <a16:colId xmlns:a16="http://schemas.microsoft.com/office/drawing/2014/main" val="2774704153"/>
                    </a:ext>
                  </a:extLst>
                </a:gridCol>
                <a:gridCol w="3547953">
                  <a:extLst>
                    <a:ext uri="{9D8B030D-6E8A-4147-A177-3AD203B41FA5}">
                      <a16:colId xmlns:a16="http://schemas.microsoft.com/office/drawing/2014/main" val="135111088"/>
                    </a:ext>
                  </a:extLst>
                </a:gridCol>
              </a:tblGrid>
              <a:tr h="703035">
                <a:tc>
                  <a:txBody>
                    <a:bodyPr/>
                    <a:lstStyle/>
                    <a:p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Число сельских населенных пунктов, ед.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Число опорных населенных пунктов, ед.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один «опорник» сельских населенных пунктов, ед.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1344636"/>
                  </a:ext>
                </a:extLst>
              </a:tr>
              <a:tr h="403606"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Россия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128406*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1548**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82,9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6676363"/>
                  </a:ext>
                </a:extLst>
              </a:tr>
              <a:tr h="403606"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Беларусь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22991***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1512****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15,2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5422841"/>
                  </a:ext>
                </a:extLst>
              </a:tr>
              <a:tr h="403606"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Казахстан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6179*****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3403012"/>
                  </a:ext>
                </a:extLst>
              </a:tr>
              <a:tr h="403606">
                <a:tc gridSpan="4">
                  <a:txBody>
                    <a:bodyPr/>
                    <a:lstStyle/>
                    <a:p>
                      <a:r>
                        <a:rPr lang="ru-RU" sz="1600" dirty="0"/>
                        <a:t>*сельские населенные пункты с постоянным население, по ВНП 2020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3267097"/>
                  </a:ext>
                </a:extLst>
              </a:tr>
              <a:tr h="403606">
                <a:tc gridSpan="4">
                  <a:txBody>
                    <a:bodyPr/>
                    <a:lstStyle/>
                    <a:p>
                      <a:r>
                        <a:rPr lang="ru-RU" sz="1600" dirty="0"/>
                        <a:t>** данные Минэкономразвития России, начало 2025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2721429"/>
                  </a:ext>
                </a:extLst>
              </a:tr>
              <a:tr h="403606">
                <a:tc gridSpan="4">
                  <a:txBody>
                    <a:bodyPr/>
                    <a:lstStyle/>
                    <a:p>
                      <a:r>
                        <a:rPr lang="ru-RU" sz="1600" dirty="0"/>
                        <a:t>***на 01.01.2024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5753852"/>
                  </a:ext>
                </a:extLst>
              </a:tr>
              <a:tr h="403606">
                <a:tc gridSpan="4">
                  <a:txBody>
                    <a:bodyPr/>
                    <a:lstStyle/>
                    <a:p>
                      <a:r>
                        <a:rPr lang="ru-RU" sz="1600" dirty="0"/>
                        <a:t>****создано агрогородков на январь 2014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345233"/>
                  </a:ext>
                </a:extLst>
              </a:tr>
              <a:tr h="403606">
                <a:tc gridSpan="4">
                  <a:txBody>
                    <a:bodyPr/>
                    <a:lstStyle/>
                    <a:p>
                      <a:r>
                        <a:rPr lang="ru-RU" sz="1600" dirty="0"/>
                        <a:t>***** на 01.01.2025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4697060"/>
                  </a:ext>
                </a:extLst>
              </a:tr>
            </a:tbl>
          </a:graphicData>
        </a:graphic>
      </p:graphicFrame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848E223-9E9B-F609-1D15-78F2BD8CDD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EFDF0E-B47C-498C-9A14-735B80BC4918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887782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F23C22-2B63-3F61-95F3-731EAC64FE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704205"/>
          </a:xfrm>
        </p:spPr>
        <p:txBody>
          <a:bodyPr>
            <a:normAutofit/>
          </a:bodyPr>
          <a:lstStyle/>
          <a:p>
            <a:pPr algn="ctr"/>
            <a:r>
              <a:rPr lang="ru-RU" sz="4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Благодарю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298487834"/>
      </p:ext>
    </p:extLst>
  </p:cSld>
  <p:clrMapOvr>
    <a:masterClrMapping/>
  </p:clrMapOvr>
</p:sld>
</file>

<file path=ppt/theme/theme1.xml><?xml version="1.0" encoding="utf-8"?>
<a:theme xmlns:a="http://schemas.openxmlformats.org/drawingml/2006/main" name="4_Тема Office">
  <a:themeElements>
    <a:clrScheme name="Теплый синий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1244</TotalTime>
  <Words>480</Words>
  <Application>Microsoft Office PowerPoint</Application>
  <PresentationFormat>Широкоэкранный</PresentationFormat>
  <Paragraphs>131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Times New Roman</vt:lpstr>
      <vt:lpstr>4_Тема Office</vt:lpstr>
      <vt:lpstr>Тема Office</vt:lpstr>
      <vt:lpstr>   Стратегические аспекты современной аграрной и сельской политики в России   А.В. Петриков, академик РАН</vt:lpstr>
      <vt:lpstr>План выступления</vt:lpstr>
      <vt:lpstr>Актуальные стратегические вопросы</vt:lpstr>
      <vt:lpstr>Рентабельность продаж сельскохозяйственных организаций</vt:lpstr>
      <vt:lpstr>Индексы цен на сельскохозяйственную и промышленную продукцию, %</vt:lpstr>
      <vt:lpstr>Структура розничных цен, %</vt:lpstr>
      <vt:lpstr>Необходимость приоритетного развития малых форм</vt:lpstr>
      <vt:lpstr>Личное подсобное хозяйство сельского населения  как источник денежных средств (по данным Всероссийских с. х. переписей)</vt:lpstr>
      <vt:lpstr>Группировка городских и сельских  населённых пунктов по численности населения по данным Всероссийской переписи населения 2020 г.</vt:lpstr>
      <vt:lpstr>Сельское расселение России, Беларуси и Казахстана</vt:lpstr>
      <vt:lpstr>Благодарю за внимание!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User</dc:creator>
  <cp:lastModifiedBy>User</cp:lastModifiedBy>
  <cp:revision>23</cp:revision>
  <dcterms:created xsi:type="dcterms:W3CDTF">2025-10-24T05:52:49Z</dcterms:created>
  <dcterms:modified xsi:type="dcterms:W3CDTF">2025-10-26T16:55:25Z</dcterms:modified>
</cp:coreProperties>
</file>