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5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6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7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8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9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heme/themeOverride10.xml" ContentType="application/vnd.openxmlformats-officedocument.themeOverr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50"/>
  </p:notesMasterIdLst>
  <p:sldIdLst>
    <p:sldId id="268" r:id="rId2"/>
    <p:sldId id="485" r:id="rId3"/>
    <p:sldId id="477" r:id="rId4"/>
    <p:sldId id="460" r:id="rId5"/>
    <p:sldId id="504" r:id="rId6"/>
    <p:sldId id="494" r:id="rId7"/>
    <p:sldId id="515" r:id="rId8"/>
    <p:sldId id="496" r:id="rId9"/>
    <p:sldId id="497" r:id="rId10"/>
    <p:sldId id="503" r:id="rId11"/>
    <p:sldId id="510" r:id="rId12"/>
    <p:sldId id="486" r:id="rId13"/>
    <p:sldId id="500" r:id="rId14"/>
    <p:sldId id="501" r:id="rId15"/>
    <p:sldId id="505" r:id="rId16"/>
    <p:sldId id="507" r:id="rId17"/>
    <p:sldId id="506" r:id="rId18"/>
    <p:sldId id="502" r:id="rId19"/>
    <p:sldId id="479" r:id="rId20"/>
    <p:sldId id="488" r:id="rId21"/>
    <p:sldId id="489" r:id="rId22"/>
    <p:sldId id="492" r:id="rId23"/>
    <p:sldId id="493" r:id="rId24"/>
    <p:sldId id="512" r:id="rId25"/>
    <p:sldId id="436" r:id="rId26"/>
    <p:sldId id="437" r:id="rId27"/>
    <p:sldId id="516" r:id="rId28"/>
    <p:sldId id="517" r:id="rId29"/>
    <p:sldId id="511" r:id="rId30"/>
    <p:sldId id="513" r:id="rId31"/>
    <p:sldId id="514" r:id="rId32"/>
    <p:sldId id="499" r:id="rId33"/>
    <p:sldId id="491" r:id="rId34"/>
    <p:sldId id="487" r:id="rId35"/>
    <p:sldId id="457" r:id="rId36"/>
    <p:sldId id="262" r:id="rId37"/>
    <p:sldId id="509" r:id="rId38"/>
    <p:sldId id="393" r:id="rId39"/>
    <p:sldId id="367" r:id="rId40"/>
    <p:sldId id="426" r:id="rId41"/>
    <p:sldId id="424" r:id="rId42"/>
    <p:sldId id="464" r:id="rId43"/>
    <p:sldId id="402" r:id="rId44"/>
    <p:sldId id="476" r:id="rId45"/>
    <p:sldId id="406" r:id="rId46"/>
    <p:sldId id="431" r:id="rId47"/>
    <p:sldId id="428" r:id="rId48"/>
    <p:sldId id="448" r:id="rId49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3792" autoAdjust="0"/>
  </p:normalViewPr>
  <p:slideViewPr>
    <p:cSldViewPr>
      <p:cViewPr varScale="1">
        <p:scale>
          <a:sx n="127" d="100"/>
          <a:sy n="127" d="100"/>
        </p:scale>
        <p:origin x="13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taulina\Documents\&#1082;&#1072;&#1090;&#1103;\&#1042;&#1048;&#1040;&#1055;&#1048;\2025\&#1042;&#1099;&#1089;&#1090;&#1091;&#1087;&#1083;&#1077;&#1085;&#1080;&#1077;%20&#1085;&#1072;%20&#1053;&#1080;&#1082;&#1086;&#1085;&#1086;&#1074;&#1089;&#1082;&#1080;&#1093;\&#1043;&#1088;&#1091;&#1087;&#1087;&#1080;&#1087;&#1088;&#1074;&#1082;&#1072;%20&#1089;&#1085;&#1087;%20&#1087;&#1086;%20&#1095;&#1080;&#1089;&#1083;&#1077;&#1085;&#1085;&#1086;&#1089;&#1090;&#1080;%20&#1085;&#1072;&#1089;&#1077;&#1083;&#1077;&#1085;&#1080;&#1103;%20&#1087;&#1086;%20&#1076;&#1072;&#1085;&#1085;&#1099;&#1084;%20&#1042;&#1053;&#1055;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63863371245261"/>
          <c:y val="3.1804298611629672E-2"/>
          <c:w val="0.73503341596189364"/>
          <c:h val="0.772543487882038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Лист1!$C$18</c:f>
              <c:strCache>
                <c:ptCount val="1"/>
                <c:pt idx="0">
                  <c:v>Число сельских населенных пунктов</c:v>
                </c:pt>
              </c:strCache>
            </c:strRef>
          </c:tx>
          <c:invertIfNegative val="0"/>
          <c:cat>
            <c:strRef>
              <c:f>Лист1!$D$17:$P$17</c:f>
              <c:strCache>
                <c:ptCount val="13"/>
                <c:pt idx="0">
                  <c:v>без населения </c:v>
                </c:pt>
                <c:pt idx="1">
                  <c:v>менее 6</c:v>
                </c:pt>
                <c:pt idx="2">
                  <c:v> 6 – 10</c:v>
                </c:pt>
                <c:pt idx="3">
                  <c:v> 11 – 25</c:v>
                </c:pt>
                <c:pt idx="4">
                  <c:v>26 – 50</c:v>
                </c:pt>
                <c:pt idx="5">
                  <c:v>51 – 100</c:v>
                </c:pt>
                <c:pt idx="6">
                  <c:v>101 – 200</c:v>
                </c:pt>
                <c:pt idx="7">
                  <c:v>201 – 500</c:v>
                </c:pt>
                <c:pt idx="8">
                  <c:v>501 – 1000</c:v>
                </c:pt>
                <c:pt idx="9">
                  <c:v>1001 – 2000</c:v>
                </c:pt>
                <c:pt idx="10">
                  <c:v>2001 – 3000</c:v>
                </c:pt>
                <c:pt idx="11">
                  <c:v>3001 – 5000</c:v>
                </c:pt>
                <c:pt idx="12">
                  <c:v>более 5000</c:v>
                </c:pt>
              </c:strCache>
            </c:strRef>
          </c:cat>
          <c:val>
            <c:numRef>
              <c:f>Лист1!$D$18:$P$18</c:f>
              <c:numCache>
                <c:formatCode>0.0</c:formatCode>
                <c:ptCount val="13"/>
                <c:pt idx="0">
                  <c:v>16.160541144054793</c:v>
                </c:pt>
                <c:pt idx="1">
                  <c:v>15.344385173384175</c:v>
                </c:pt>
                <c:pt idx="2">
                  <c:v>7.6588076287730882</c:v>
                </c:pt>
                <c:pt idx="3">
                  <c:v>11.371337908159601</c:v>
                </c:pt>
                <c:pt idx="4">
                  <c:v>8.7361335100583073</c:v>
                </c:pt>
                <c:pt idx="5">
                  <c:v>9.2166861455891667</c:v>
                </c:pt>
                <c:pt idx="6">
                  <c:v>9.6632866927401295</c:v>
                </c:pt>
                <c:pt idx="7">
                  <c:v>11.432712837154032</c:v>
                </c:pt>
                <c:pt idx="8">
                  <c:v>5.5570427731021113</c:v>
                </c:pt>
                <c:pt idx="9">
                  <c:v>2.7573013313136197</c:v>
                </c:pt>
                <c:pt idx="10">
                  <c:v>0.7946094530449147</c:v>
                </c:pt>
                <c:pt idx="11">
                  <c:v>0.65292477653649517</c:v>
                </c:pt>
                <c:pt idx="12">
                  <c:v>0.65423062608956817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B-420F-B2CD-2E95197F78DC}"/>
            </c:ext>
          </c:extLst>
        </c:ser>
        <c:ser>
          <c:idx val="1"/>
          <c:order val="1"/>
          <c:tx>
            <c:strRef>
              <c:f>Лист1!$C$19</c:f>
              <c:strCache>
                <c:ptCount val="1"/>
                <c:pt idx="0">
                  <c:v>Численность населения, чел.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cat>
            <c:strRef>
              <c:f>Лист1!$D$17:$P$17</c:f>
              <c:strCache>
                <c:ptCount val="13"/>
                <c:pt idx="0">
                  <c:v>без населения </c:v>
                </c:pt>
                <c:pt idx="1">
                  <c:v>менее 6</c:v>
                </c:pt>
                <c:pt idx="2">
                  <c:v> 6 – 10</c:v>
                </c:pt>
                <c:pt idx="3">
                  <c:v> 11 – 25</c:v>
                </c:pt>
                <c:pt idx="4">
                  <c:v>26 – 50</c:v>
                </c:pt>
                <c:pt idx="5">
                  <c:v>51 – 100</c:v>
                </c:pt>
                <c:pt idx="6">
                  <c:v>101 – 200</c:v>
                </c:pt>
                <c:pt idx="7">
                  <c:v>201 – 500</c:v>
                </c:pt>
                <c:pt idx="8">
                  <c:v>501 – 1000</c:v>
                </c:pt>
                <c:pt idx="9">
                  <c:v>1001 – 2000</c:v>
                </c:pt>
                <c:pt idx="10">
                  <c:v>2001 – 3000</c:v>
                </c:pt>
                <c:pt idx="11">
                  <c:v>3001 – 5000</c:v>
                </c:pt>
                <c:pt idx="12">
                  <c:v>более 5000</c:v>
                </c:pt>
              </c:strCache>
            </c:strRef>
          </c:cat>
          <c:val>
            <c:numRef>
              <c:f>Лист1!$D$19:$P$19</c:f>
              <c:numCache>
                <c:formatCode>0.0</c:formatCode>
                <c:ptCount val="13"/>
                <c:pt idx="0">
                  <c:v>0</c:v>
                </c:pt>
                <c:pt idx="1">
                  <c:v>0.16897172030539631</c:v>
                </c:pt>
                <c:pt idx="2">
                  <c:v>0.24713259437265958</c:v>
                </c:pt>
                <c:pt idx="3">
                  <c:v>0.7935041341882314</c:v>
                </c:pt>
                <c:pt idx="4">
                  <c:v>1.3258917145673648</c:v>
                </c:pt>
                <c:pt idx="5">
                  <c:v>2.7717883845605553</c:v>
                </c:pt>
                <c:pt idx="6">
                  <c:v>5.7564461026969154</c:v>
                </c:pt>
                <c:pt idx="7">
                  <c:v>15.14626927823824</c:v>
                </c:pt>
                <c:pt idx="8">
                  <c:v>15.962176313716721</c:v>
                </c:pt>
                <c:pt idx="9">
                  <c:v>15.554216058668061</c:v>
                </c:pt>
                <c:pt idx="10">
                  <c:v>7.9563878330551852</c:v>
                </c:pt>
                <c:pt idx="11">
                  <c:v>10.361677364750467</c:v>
                </c:pt>
                <c:pt idx="12">
                  <c:v>23.955538500880202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8B-420F-B2CD-2E95197F7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779456"/>
        <c:axId val="95789824"/>
      </c:barChart>
      <c:catAx>
        <c:axId val="95779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</a:defRPr>
                </a:pPr>
                <a:r>
                  <a:rPr lang="ru-RU">
                    <a:ln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</a:rPr>
                  <a:t>С.Н.П. с числом жителей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789824"/>
        <c:crosses val="autoZero"/>
        <c:auto val="1"/>
        <c:lblAlgn val="ctr"/>
        <c:lblOffset val="100"/>
        <c:noMultiLvlLbl val="0"/>
      </c:catAx>
      <c:valAx>
        <c:axId val="95789824"/>
        <c:scaling>
          <c:orientation val="minMax"/>
          <c:max val="25"/>
        </c:scaling>
        <c:delete val="0"/>
        <c:axPos val="b"/>
        <c:majorGridlines>
          <c:spPr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%</a:t>
                </a:r>
              </a:p>
            </c:rich>
          </c:tx>
          <c:layout>
            <c:manualLayout>
              <c:xMode val="edge"/>
              <c:yMode val="edge"/>
              <c:x val="0.95384226266967598"/>
              <c:y val="0.8984569774379247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779456"/>
        <c:crosses val="autoZero"/>
        <c:crossBetween val="between"/>
      </c:valAx>
      <c:spPr>
        <a:solidFill>
          <a:schemeClr val="tx1"/>
        </a:solidFill>
      </c:spPr>
    </c:plotArea>
    <c:legend>
      <c:legendPos val="b"/>
      <c:layout>
        <c:manualLayout>
          <c:xMode val="edge"/>
          <c:yMode val="edge"/>
          <c:x val="6.3321668124817737E-2"/>
          <c:y val="0.93275246284110513"/>
          <c:w val="0.88878864100320798"/>
          <c:h val="6.6061521050879118E-2"/>
        </c:manualLayout>
      </c:layout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3200" dirty="0" smtClean="0">
              <a:solidFill>
                <a:schemeClr val="bg1"/>
              </a:solidFill>
            </a:rPr>
            <a:t>«</a:t>
          </a:r>
          <a:r>
            <a:rPr lang="ru-RU" sz="32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Сельская экономика</a:t>
          </a:r>
          <a:r>
            <a:rPr lang="ru-RU" sz="3200" dirty="0" smtClean="0">
              <a:solidFill>
                <a:schemeClr val="bg1"/>
              </a:solidFill>
            </a:rPr>
            <a:t> </a:t>
          </a:r>
          <a:r>
            <a:rPr lang="ru-RU" sz="3200" dirty="0">
              <a:solidFill>
                <a:schemeClr val="bg1"/>
              </a:solidFill>
            </a:rPr>
            <a:t>- </a:t>
          </a:r>
          <a:r>
            <a:rPr lang="ru-RU" sz="3200" dirty="0" smtClean="0">
              <a:solidFill>
                <a:schemeClr val="bg1"/>
              </a:solidFill>
            </a:rPr>
            <a:t>совокупность производственных единиц и домохозяйств, размещаемых на </a:t>
          </a:r>
          <a:r>
            <a:rPr lang="ru-RU" sz="32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сельских территориях</a:t>
          </a:r>
          <a:r>
            <a:rPr lang="ru-RU" sz="3200" dirty="0" smtClean="0">
              <a:solidFill>
                <a:schemeClr val="bg1"/>
              </a:solidFill>
            </a:rPr>
            <a:t>, образуемые ими воспроизводственные связи, а также инфраструктура и институты, создающие условия для их развития».</a:t>
          </a:r>
        </a:p>
        <a:p>
          <a:pPr>
            <a:spcAft>
              <a:spcPts val="0"/>
            </a:spcAft>
          </a:pPr>
          <a:endParaRPr lang="ru-RU" sz="2800" dirty="0">
            <a:solidFill>
              <a:schemeClr val="bg1"/>
            </a:solidFill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35220" custLinFactNeighborX="-984" custLinFactNeighborY="-60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C02C5248-8368-46C4-824F-03CDBDA2431F}" type="presOf" srcId="{7760E8C1-34F3-4548-8260-6EF671B4E0CA}" destId="{C9B798B5-152E-4F2F-B232-AE41701CCD70}" srcOrd="0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15E49F60-21D9-43D0-859A-E5371AB43BC9}" type="presOf" srcId="{5EFB8DE3-EEF1-446F-AC00-A49992C284A4}" destId="{3596E92F-52EA-4C2E-AD59-B645E9A2EF79}" srcOrd="1" destOrd="0" presId="urn:microsoft.com/office/officeart/2005/8/layout/hierarchy3"/>
    <dgm:cxn modelId="{39E56BA9-7131-4C8B-BA42-B274942560B7}" type="presOf" srcId="{5EFB8DE3-EEF1-446F-AC00-A49992C284A4}" destId="{EC2654F7-40B8-4A81-B297-1B94BAAAD77E}" srcOrd="0" destOrd="0" presId="urn:microsoft.com/office/officeart/2005/8/layout/hierarchy3"/>
    <dgm:cxn modelId="{80646D08-F345-44B9-9999-C1080B3B9FCE}" type="presParOf" srcId="{C9B798B5-152E-4F2F-B232-AE41701CCD70}" destId="{E473491E-0B2E-4EFC-BE64-09BE455CB80D}" srcOrd="0" destOrd="0" presId="urn:microsoft.com/office/officeart/2005/8/layout/hierarchy3"/>
    <dgm:cxn modelId="{35CEDF37-CF76-4F23-BFF7-C11A9204EF2C}" type="presParOf" srcId="{E473491E-0B2E-4EFC-BE64-09BE455CB80D}" destId="{F48D207F-1AB8-4B74-8AB9-876400451F7F}" srcOrd="0" destOrd="0" presId="urn:microsoft.com/office/officeart/2005/8/layout/hierarchy3"/>
    <dgm:cxn modelId="{55116C47-3E22-43F9-B3B5-9BB67B903481}" type="presParOf" srcId="{F48D207F-1AB8-4B74-8AB9-876400451F7F}" destId="{EC2654F7-40B8-4A81-B297-1B94BAAAD77E}" srcOrd="0" destOrd="0" presId="urn:microsoft.com/office/officeart/2005/8/layout/hierarchy3"/>
    <dgm:cxn modelId="{DB46B516-34B7-40C4-A7F5-C60F302E807F}" type="presParOf" srcId="{F48D207F-1AB8-4B74-8AB9-876400451F7F}" destId="{3596E92F-52EA-4C2E-AD59-B645E9A2EF79}" srcOrd="1" destOrd="0" presId="urn:microsoft.com/office/officeart/2005/8/layout/hierarchy3"/>
    <dgm:cxn modelId="{7241418A-CB80-4797-9EC2-B1E481CCFD30}" type="presParOf" srcId="{E473491E-0B2E-4EFC-BE64-09BE455CB80D}" destId="{E9EECEB0-5CB1-484F-9FEB-7919304B0AC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66F416-C00C-4531-91F2-D11B72F13AE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674187-B998-4018-8E36-EA969294DA96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dirty="0"/>
            <a:t>Сельские территории</a:t>
          </a:r>
        </a:p>
      </dgm:t>
    </dgm:pt>
    <dgm:pt modelId="{C37B7D44-5D1C-484B-8102-8CEECC3620E9}" type="parTrans" cxnId="{0E9D29BB-A32A-431A-BCAB-03764A1D67E8}">
      <dgm:prSet/>
      <dgm:spPr/>
      <dgm:t>
        <a:bodyPr/>
        <a:lstStyle/>
        <a:p>
          <a:endParaRPr lang="ru-RU"/>
        </a:p>
      </dgm:t>
    </dgm:pt>
    <dgm:pt modelId="{320B80AA-2441-45B7-B706-93947E5ECD70}" type="sibTrans" cxnId="{0E9D29BB-A32A-431A-BCAB-03764A1D67E8}">
      <dgm:prSet/>
      <dgm:spPr/>
      <dgm:t>
        <a:bodyPr/>
        <a:lstStyle/>
        <a:p>
          <a:endParaRPr lang="ru-RU"/>
        </a:p>
      </dgm:t>
    </dgm:pt>
    <dgm:pt modelId="{4B9A7194-11B1-4D15-8E16-C6CD5B3F0932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Сельские населенные пункты</a:t>
          </a:r>
        </a:p>
      </dgm:t>
    </dgm:pt>
    <dgm:pt modelId="{F1FC54AB-4F1A-46F7-A225-2F58CB55AB7F}" type="parTrans" cxnId="{ABA6F98D-3F05-4BC8-A033-FCA973566327}">
      <dgm:prSet/>
      <dgm:spPr/>
      <dgm:t>
        <a:bodyPr/>
        <a:lstStyle/>
        <a:p>
          <a:endParaRPr lang="ru-RU"/>
        </a:p>
      </dgm:t>
    </dgm:pt>
    <dgm:pt modelId="{612D8B9E-A3A7-48A4-A5B9-6F660FDEFECD}" type="sibTrans" cxnId="{ABA6F98D-3F05-4BC8-A033-FCA973566327}">
      <dgm:prSet/>
      <dgm:spPr/>
      <dgm:t>
        <a:bodyPr/>
        <a:lstStyle/>
        <a:p>
          <a:endParaRPr lang="ru-RU"/>
        </a:p>
      </dgm:t>
    </dgm:pt>
    <dgm:pt modelId="{14A3B237-E86D-4ACA-9CC0-3CD8AF9C6486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dirty="0"/>
            <a:t>Городские населенные пункты</a:t>
          </a:r>
        </a:p>
      </dgm:t>
    </dgm:pt>
    <dgm:pt modelId="{C94050F1-14E3-4D48-AC43-44AAA1158FDF}" type="parTrans" cxnId="{1C8AE07D-423A-45B5-9E05-6DCCA42700C1}">
      <dgm:prSet/>
      <dgm:spPr/>
      <dgm:t>
        <a:bodyPr/>
        <a:lstStyle/>
        <a:p>
          <a:endParaRPr lang="ru-RU"/>
        </a:p>
      </dgm:t>
    </dgm:pt>
    <dgm:pt modelId="{9EE3532F-4390-4F22-8578-27228108E91D}" type="sibTrans" cxnId="{1C8AE07D-423A-45B5-9E05-6DCCA42700C1}">
      <dgm:prSet/>
      <dgm:spPr/>
      <dgm:t>
        <a:bodyPr/>
        <a:lstStyle/>
        <a:p>
          <a:endParaRPr lang="ru-RU"/>
        </a:p>
      </dgm:t>
    </dgm:pt>
    <dgm:pt modelId="{F64980F3-B905-4F07-9C40-2B44D487628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Межселенные территории – за пределами населенных пунктов</a:t>
          </a:r>
        </a:p>
      </dgm:t>
    </dgm:pt>
    <dgm:pt modelId="{DB6D2EA4-E26D-45ED-B8EF-380B64BC9046}" type="parTrans" cxnId="{283AF739-63D2-4659-87B5-5B07D9AB856A}">
      <dgm:prSet/>
      <dgm:spPr/>
      <dgm:t>
        <a:bodyPr/>
        <a:lstStyle/>
        <a:p>
          <a:endParaRPr lang="ru-RU"/>
        </a:p>
      </dgm:t>
    </dgm:pt>
    <dgm:pt modelId="{708C90FE-4D46-4B07-8403-504E8B85AEE1}" type="sibTrans" cxnId="{283AF739-63D2-4659-87B5-5B07D9AB856A}">
      <dgm:prSet/>
      <dgm:spPr/>
      <dgm:t>
        <a:bodyPr/>
        <a:lstStyle/>
        <a:p>
          <a:endParaRPr lang="ru-RU"/>
        </a:p>
      </dgm:t>
    </dgm:pt>
    <dgm:pt modelId="{24D5BE3C-C323-4D5E-AA56-EAAD20126A4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Поселки городского типа</a:t>
          </a:r>
        </a:p>
      </dgm:t>
    </dgm:pt>
    <dgm:pt modelId="{94EC3759-ECD7-4FCC-B258-EE20CE6407D4}" type="parTrans" cxnId="{90ACDC34-6C8C-4B38-9060-F93FC0FDA276}">
      <dgm:prSet/>
      <dgm:spPr/>
      <dgm:t>
        <a:bodyPr/>
        <a:lstStyle/>
        <a:p>
          <a:endParaRPr lang="ru-RU"/>
        </a:p>
      </dgm:t>
    </dgm:pt>
    <dgm:pt modelId="{7C6EADF9-4C85-4B24-A32D-E0362572605A}" type="sibTrans" cxnId="{90ACDC34-6C8C-4B38-9060-F93FC0FDA276}">
      <dgm:prSet/>
      <dgm:spPr/>
      <dgm:t>
        <a:bodyPr/>
        <a:lstStyle/>
        <a:p>
          <a:endParaRPr lang="ru-RU"/>
        </a:p>
      </dgm:t>
    </dgm:pt>
    <dgm:pt modelId="{C7ECAE39-0BFF-4807-B6C1-8F66D3495CF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Города </a:t>
          </a:r>
        </a:p>
      </dgm:t>
    </dgm:pt>
    <dgm:pt modelId="{CB6531E5-5313-4F03-9822-7C7B372EB6F8}" type="parTrans" cxnId="{5C3A19C7-90AF-4F41-960D-07B5564AEC03}">
      <dgm:prSet/>
      <dgm:spPr/>
      <dgm:t>
        <a:bodyPr/>
        <a:lstStyle/>
        <a:p>
          <a:endParaRPr lang="ru-RU"/>
        </a:p>
      </dgm:t>
    </dgm:pt>
    <dgm:pt modelId="{5C3DAF9B-4BC3-4087-BAD0-A4E61AE35ECC}" type="sibTrans" cxnId="{5C3A19C7-90AF-4F41-960D-07B5564AEC03}">
      <dgm:prSet/>
      <dgm:spPr/>
      <dgm:t>
        <a:bodyPr/>
        <a:lstStyle/>
        <a:p>
          <a:endParaRPr lang="ru-RU"/>
        </a:p>
      </dgm:t>
    </dgm:pt>
    <dgm:pt modelId="{6388D2ED-0D46-46EB-8A4C-B77D10BE373B}" type="pres">
      <dgm:prSet presAssocID="{F466F416-C00C-4531-91F2-D11B72F13A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34655C-3CD4-491A-A750-58B7500CFD05}" type="pres">
      <dgm:prSet presAssocID="{7D674187-B998-4018-8E36-EA969294DA96}" presName="root" presStyleCnt="0"/>
      <dgm:spPr/>
    </dgm:pt>
    <dgm:pt modelId="{09F3A602-1188-4A19-A696-7F6B5026BC67}" type="pres">
      <dgm:prSet presAssocID="{7D674187-B998-4018-8E36-EA969294DA96}" presName="rootComposite" presStyleCnt="0"/>
      <dgm:spPr/>
    </dgm:pt>
    <dgm:pt modelId="{A4A14BB9-5521-4C6C-9A6F-5AAA8EE53FA9}" type="pres">
      <dgm:prSet presAssocID="{7D674187-B998-4018-8E36-EA969294DA96}" presName="rootText" presStyleLbl="node1" presStyleIdx="0" presStyleCnt="2" custScaleY="34154"/>
      <dgm:spPr/>
      <dgm:t>
        <a:bodyPr/>
        <a:lstStyle/>
        <a:p>
          <a:endParaRPr lang="ru-RU"/>
        </a:p>
      </dgm:t>
    </dgm:pt>
    <dgm:pt modelId="{7D8CB305-4944-4550-85E2-D3BABD6F1AFC}" type="pres">
      <dgm:prSet presAssocID="{7D674187-B998-4018-8E36-EA969294DA96}" presName="rootConnector" presStyleLbl="node1" presStyleIdx="0" presStyleCnt="2"/>
      <dgm:spPr/>
      <dgm:t>
        <a:bodyPr/>
        <a:lstStyle/>
        <a:p>
          <a:endParaRPr lang="ru-RU"/>
        </a:p>
      </dgm:t>
    </dgm:pt>
    <dgm:pt modelId="{577FB11A-BE9C-464B-95F1-3A5529FCA07E}" type="pres">
      <dgm:prSet presAssocID="{7D674187-B998-4018-8E36-EA969294DA96}" presName="childShape" presStyleCnt="0"/>
      <dgm:spPr/>
    </dgm:pt>
    <dgm:pt modelId="{9425BF16-429C-46E4-98A0-7D1AE91DF412}" type="pres">
      <dgm:prSet presAssocID="{F1FC54AB-4F1A-46F7-A225-2F58CB55AB7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1B2A85-9E9A-4DFC-9E4D-C82DFA9B956A}" type="pres">
      <dgm:prSet presAssocID="{4B9A7194-11B1-4D15-8E16-C6CD5B3F0932}" presName="childText" presStyleLbl="bgAcc1" presStyleIdx="0" presStyleCnt="4" custScaleX="158543" custScaleY="87727" custLinFactNeighborX="-365" custLinFactNeighborY="-10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3D700-9B53-4645-B654-3141F172EB64}" type="pres">
      <dgm:prSet presAssocID="{DB6D2EA4-E26D-45ED-B8EF-380B64BC904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5863B0E-94FB-49E1-B412-56F62F902738}" type="pres">
      <dgm:prSet presAssocID="{F64980F3-B905-4F07-9C40-2B44D4876288}" presName="childText" presStyleLbl="bgAcc1" presStyleIdx="1" presStyleCnt="4" custScaleX="156089" custScaleY="126638" custLinFactNeighborX="-1959" custLinFactNeighborY="-10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CDA33-947A-490E-A3E2-E7E3BDD4348E}" type="pres">
      <dgm:prSet presAssocID="{14A3B237-E86D-4ACA-9CC0-3CD8AF9C6486}" presName="root" presStyleCnt="0"/>
      <dgm:spPr/>
    </dgm:pt>
    <dgm:pt modelId="{F81CEA7B-374F-4713-B670-80CBCC2075AC}" type="pres">
      <dgm:prSet presAssocID="{14A3B237-E86D-4ACA-9CC0-3CD8AF9C6486}" presName="rootComposite" presStyleCnt="0"/>
      <dgm:spPr/>
    </dgm:pt>
    <dgm:pt modelId="{A83C5630-B3FF-43E8-A480-C7C578880DC7}" type="pres">
      <dgm:prSet presAssocID="{14A3B237-E86D-4ACA-9CC0-3CD8AF9C6486}" presName="rootText" presStyleLbl="node1" presStyleIdx="1" presStyleCnt="2" custScaleY="44771"/>
      <dgm:spPr/>
      <dgm:t>
        <a:bodyPr/>
        <a:lstStyle/>
        <a:p>
          <a:endParaRPr lang="ru-RU"/>
        </a:p>
      </dgm:t>
    </dgm:pt>
    <dgm:pt modelId="{FFAF138B-A5D0-461E-978B-14DEE8C359DE}" type="pres">
      <dgm:prSet presAssocID="{14A3B237-E86D-4ACA-9CC0-3CD8AF9C6486}" presName="rootConnector" presStyleLbl="node1" presStyleIdx="1" presStyleCnt="2"/>
      <dgm:spPr/>
      <dgm:t>
        <a:bodyPr/>
        <a:lstStyle/>
        <a:p>
          <a:endParaRPr lang="ru-RU"/>
        </a:p>
      </dgm:t>
    </dgm:pt>
    <dgm:pt modelId="{3273866F-1DFC-494F-B717-3839B9DD0C48}" type="pres">
      <dgm:prSet presAssocID="{14A3B237-E86D-4ACA-9CC0-3CD8AF9C6486}" presName="childShape" presStyleCnt="0"/>
      <dgm:spPr/>
    </dgm:pt>
    <dgm:pt modelId="{09C437C2-841B-48A7-938A-B2F587F5E150}" type="pres">
      <dgm:prSet presAssocID="{CB6531E5-5313-4F03-9822-7C7B372EB6F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E74B9D8-F65F-4211-8E7B-BA86F922C92D}" type="pres">
      <dgm:prSet presAssocID="{C7ECAE39-0BFF-4807-B6C1-8F66D3495CFF}" presName="childText" presStyleLbl="bgAcc1" presStyleIdx="2" presStyleCnt="4" custScaleY="138794" custLinFactNeighborX="67" custLinFactNeighborY="-2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7C764-1682-4A67-BED6-7A23548474FA}" type="pres">
      <dgm:prSet presAssocID="{94EC3759-ECD7-4FCC-B258-EE20CE6407D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C908819-9B9D-4BCB-B8DB-1F1509033125}" type="pres">
      <dgm:prSet presAssocID="{24D5BE3C-C323-4D5E-AA56-EAAD20126A45}" presName="childText" presStyleLbl="bgAcc1" presStyleIdx="3" presStyleCnt="4" custScaleY="55489" custLinFactNeighborX="67" custLinFactNeighborY="14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ED4BB8-29F5-4B8D-B6EB-DC160C2F0996}" type="presOf" srcId="{CB6531E5-5313-4F03-9822-7C7B372EB6F8}" destId="{09C437C2-841B-48A7-938A-B2F587F5E150}" srcOrd="0" destOrd="0" presId="urn:microsoft.com/office/officeart/2005/8/layout/hierarchy3"/>
    <dgm:cxn modelId="{EC1A6BEE-1F27-4975-A6BD-33D05D28E541}" type="presOf" srcId="{7D674187-B998-4018-8E36-EA969294DA96}" destId="{7D8CB305-4944-4550-85E2-D3BABD6F1AFC}" srcOrd="1" destOrd="0" presId="urn:microsoft.com/office/officeart/2005/8/layout/hierarchy3"/>
    <dgm:cxn modelId="{197E69A7-327B-4F7B-98B6-52E1F9EB1B82}" type="presOf" srcId="{F1FC54AB-4F1A-46F7-A225-2F58CB55AB7F}" destId="{9425BF16-429C-46E4-98A0-7D1AE91DF412}" srcOrd="0" destOrd="0" presId="urn:microsoft.com/office/officeart/2005/8/layout/hierarchy3"/>
    <dgm:cxn modelId="{1C8AE07D-423A-45B5-9E05-6DCCA42700C1}" srcId="{F466F416-C00C-4531-91F2-D11B72F13AE2}" destId="{14A3B237-E86D-4ACA-9CC0-3CD8AF9C6486}" srcOrd="1" destOrd="0" parTransId="{C94050F1-14E3-4D48-AC43-44AAA1158FDF}" sibTransId="{9EE3532F-4390-4F22-8578-27228108E91D}"/>
    <dgm:cxn modelId="{90ACDC34-6C8C-4B38-9060-F93FC0FDA276}" srcId="{14A3B237-E86D-4ACA-9CC0-3CD8AF9C6486}" destId="{24D5BE3C-C323-4D5E-AA56-EAAD20126A45}" srcOrd="1" destOrd="0" parTransId="{94EC3759-ECD7-4FCC-B258-EE20CE6407D4}" sibTransId="{7C6EADF9-4C85-4B24-A32D-E0362572605A}"/>
    <dgm:cxn modelId="{A083042C-0648-4C40-BC60-00FB2EE044AF}" type="presOf" srcId="{4B9A7194-11B1-4D15-8E16-C6CD5B3F0932}" destId="{551B2A85-9E9A-4DFC-9E4D-C82DFA9B956A}" srcOrd="0" destOrd="0" presId="urn:microsoft.com/office/officeart/2005/8/layout/hierarchy3"/>
    <dgm:cxn modelId="{ABA6F98D-3F05-4BC8-A033-FCA973566327}" srcId="{7D674187-B998-4018-8E36-EA969294DA96}" destId="{4B9A7194-11B1-4D15-8E16-C6CD5B3F0932}" srcOrd="0" destOrd="0" parTransId="{F1FC54AB-4F1A-46F7-A225-2F58CB55AB7F}" sibTransId="{612D8B9E-A3A7-48A4-A5B9-6F660FDEFECD}"/>
    <dgm:cxn modelId="{131E188A-6614-42DE-A484-2A5B6F449E52}" type="presOf" srcId="{F64980F3-B905-4F07-9C40-2B44D4876288}" destId="{75863B0E-94FB-49E1-B412-56F62F902738}" srcOrd="0" destOrd="0" presId="urn:microsoft.com/office/officeart/2005/8/layout/hierarchy3"/>
    <dgm:cxn modelId="{A085B911-5747-464B-8F3A-EC878CC0956D}" type="presOf" srcId="{94EC3759-ECD7-4FCC-B258-EE20CE6407D4}" destId="{2227C764-1682-4A67-BED6-7A23548474FA}" srcOrd="0" destOrd="0" presId="urn:microsoft.com/office/officeart/2005/8/layout/hierarchy3"/>
    <dgm:cxn modelId="{0E9D29BB-A32A-431A-BCAB-03764A1D67E8}" srcId="{F466F416-C00C-4531-91F2-D11B72F13AE2}" destId="{7D674187-B998-4018-8E36-EA969294DA96}" srcOrd="0" destOrd="0" parTransId="{C37B7D44-5D1C-484B-8102-8CEECC3620E9}" sibTransId="{320B80AA-2441-45B7-B706-93947E5ECD70}"/>
    <dgm:cxn modelId="{5135CDE0-C630-4F7B-9180-784BBDDBA1D7}" type="presOf" srcId="{24D5BE3C-C323-4D5E-AA56-EAAD20126A45}" destId="{CC908819-9B9D-4BCB-B8DB-1F1509033125}" srcOrd="0" destOrd="0" presId="urn:microsoft.com/office/officeart/2005/8/layout/hierarchy3"/>
    <dgm:cxn modelId="{5C3A19C7-90AF-4F41-960D-07B5564AEC03}" srcId="{14A3B237-E86D-4ACA-9CC0-3CD8AF9C6486}" destId="{C7ECAE39-0BFF-4807-B6C1-8F66D3495CFF}" srcOrd="0" destOrd="0" parTransId="{CB6531E5-5313-4F03-9822-7C7B372EB6F8}" sibTransId="{5C3DAF9B-4BC3-4087-BAD0-A4E61AE35ECC}"/>
    <dgm:cxn modelId="{93ADDC62-7310-4E68-A71B-24405BDF4FEE}" type="presOf" srcId="{F466F416-C00C-4531-91F2-D11B72F13AE2}" destId="{6388D2ED-0D46-46EB-8A4C-B77D10BE373B}" srcOrd="0" destOrd="0" presId="urn:microsoft.com/office/officeart/2005/8/layout/hierarchy3"/>
    <dgm:cxn modelId="{283AF739-63D2-4659-87B5-5B07D9AB856A}" srcId="{7D674187-B998-4018-8E36-EA969294DA96}" destId="{F64980F3-B905-4F07-9C40-2B44D4876288}" srcOrd="1" destOrd="0" parTransId="{DB6D2EA4-E26D-45ED-B8EF-380B64BC9046}" sibTransId="{708C90FE-4D46-4B07-8403-504E8B85AEE1}"/>
    <dgm:cxn modelId="{2ACD0956-D491-4435-945A-AF9647BEFE1E}" type="presOf" srcId="{7D674187-B998-4018-8E36-EA969294DA96}" destId="{A4A14BB9-5521-4C6C-9A6F-5AAA8EE53FA9}" srcOrd="0" destOrd="0" presId="urn:microsoft.com/office/officeart/2005/8/layout/hierarchy3"/>
    <dgm:cxn modelId="{08C65F3B-A8D8-4A22-96F3-2CE2255A79AD}" type="presOf" srcId="{C7ECAE39-0BFF-4807-B6C1-8F66D3495CFF}" destId="{AE74B9D8-F65F-4211-8E7B-BA86F922C92D}" srcOrd="0" destOrd="0" presId="urn:microsoft.com/office/officeart/2005/8/layout/hierarchy3"/>
    <dgm:cxn modelId="{562634CE-9C23-4886-99AE-31CCD36C729A}" type="presOf" srcId="{14A3B237-E86D-4ACA-9CC0-3CD8AF9C6486}" destId="{FFAF138B-A5D0-461E-978B-14DEE8C359DE}" srcOrd="1" destOrd="0" presId="urn:microsoft.com/office/officeart/2005/8/layout/hierarchy3"/>
    <dgm:cxn modelId="{3A77CF62-5CB6-45CB-8C97-81B162F25281}" type="presOf" srcId="{DB6D2EA4-E26D-45ED-B8EF-380B64BC9046}" destId="{5393D700-9B53-4645-B654-3141F172EB64}" srcOrd="0" destOrd="0" presId="urn:microsoft.com/office/officeart/2005/8/layout/hierarchy3"/>
    <dgm:cxn modelId="{F7FC5465-0F98-4BF0-BC32-68B4AF2743C6}" type="presOf" srcId="{14A3B237-E86D-4ACA-9CC0-3CD8AF9C6486}" destId="{A83C5630-B3FF-43E8-A480-C7C578880DC7}" srcOrd="0" destOrd="0" presId="urn:microsoft.com/office/officeart/2005/8/layout/hierarchy3"/>
    <dgm:cxn modelId="{22C80541-E770-41C1-91E9-7EB6B5FA8386}" type="presParOf" srcId="{6388D2ED-0D46-46EB-8A4C-B77D10BE373B}" destId="{4A34655C-3CD4-491A-A750-58B7500CFD05}" srcOrd="0" destOrd="0" presId="urn:microsoft.com/office/officeart/2005/8/layout/hierarchy3"/>
    <dgm:cxn modelId="{4449D008-0AC6-4B01-9C76-07F341525798}" type="presParOf" srcId="{4A34655C-3CD4-491A-A750-58B7500CFD05}" destId="{09F3A602-1188-4A19-A696-7F6B5026BC67}" srcOrd="0" destOrd="0" presId="urn:microsoft.com/office/officeart/2005/8/layout/hierarchy3"/>
    <dgm:cxn modelId="{C617E4F5-E0E1-4207-9839-FF7AE18C5668}" type="presParOf" srcId="{09F3A602-1188-4A19-A696-7F6B5026BC67}" destId="{A4A14BB9-5521-4C6C-9A6F-5AAA8EE53FA9}" srcOrd="0" destOrd="0" presId="urn:microsoft.com/office/officeart/2005/8/layout/hierarchy3"/>
    <dgm:cxn modelId="{1EE58D15-5A4A-42D9-9BE4-97CC7B8D7ADC}" type="presParOf" srcId="{09F3A602-1188-4A19-A696-7F6B5026BC67}" destId="{7D8CB305-4944-4550-85E2-D3BABD6F1AFC}" srcOrd="1" destOrd="0" presId="urn:microsoft.com/office/officeart/2005/8/layout/hierarchy3"/>
    <dgm:cxn modelId="{D369E3AC-DDEB-4536-A4D1-67D10B934FB8}" type="presParOf" srcId="{4A34655C-3CD4-491A-A750-58B7500CFD05}" destId="{577FB11A-BE9C-464B-95F1-3A5529FCA07E}" srcOrd="1" destOrd="0" presId="urn:microsoft.com/office/officeart/2005/8/layout/hierarchy3"/>
    <dgm:cxn modelId="{7D28F8CF-9825-4CAD-83EE-62322630783D}" type="presParOf" srcId="{577FB11A-BE9C-464B-95F1-3A5529FCA07E}" destId="{9425BF16-429C-46E4-98A0-7D1AE91DF412}" srcOrd="0" destOrd="0" presId="urn:microsoft.com/office/officeart/2005/8/layout/hierarchy3"/>
    <dgm:cxn modelId="{66F546B2-0DB8-4DCB-984A-B497FEC022A8}" type="presParOf" srcId="{577FB11A-BE9C-464B-95F1-3A5529FCA07E}" destId="{551B2A85-9E9A-4DFC-9E4D-C82DFA9B956A}" srcOrd="1" destOrd="0" presId="urn:microsoft.com/office/officeart/2005/8/layout/hierarchy3"/>
    <dgm:cxn modelId="{78E380B3-E842-4C49-BD83-4E1FB67B867F}" type="presParOf" srcId="{577FB11A-BE9C-464B-95F1-3A5529FCA07E}" destId="{5393D700-9B53-4645-B654-3141F172EB64}" srcOrd="2" destOrd="0" presId="urn:microsoft.com/office/officeart/2005/8/layout/hierarchy3"/>
    <dgm:cxn modelId="{916AB6FB-D157-492F-9A36-C7EBA1E10684}" type="presParOf" srcId="{577FB11A-BE9C-464B-95F1-3A5529FCA07E}" destId="{75863B0E-94FB-49E1-B412-56F62F902738}" srcOrd="3" destOrd="0" presId="urn:microsoft.com/office/officeart/2005/8/layout/hierarchy3"/>
    <dgm:cxn modelId="{A7123F57-9695-4703-9D10-C451C699F0E7}" type="presParOf" srcId="{6388D2ED-0D46-46EB-8A4C-B77D10BE373B}" destId="{A6CCDA33-947A-490E-A3E2-E7E3BDD4348E}" srcOrd="1" destOrd="0" presId="urn:microsoft.com/office/officeart/2005/8/layout/hierarchy3"/>
    <dgm:cxn modelId="{83B19775-A4A4-482B-9206-585B0F36645C}" type="presParOf" srcId="{A6CCDA33-947A-490E-A3E2-E7E3BDD4348E}" destId="{F81CEA7B-374F-4713-B670-80CBCC2075AC}" srcOrd="0" destOrd="0" presId="urn:microsoft.com/office/officeart/2005/8/layout/hierarchy3"/>
    <dgm:cxn modelId="{1BDF6EDC-8718-4950-8754-D782E980A5CE}" type="presParOf" srcId="{F81CEA7B-374F-4713-B670-80CBCC2075AC}" destId="{A83C5630-B3FF-43E8-A480-C7C578880DC7}" srcOrd="0" destOrd="0" presId="urn:microsoft.com/office/officeart/2005/8/layout/hierarchy3"/>
    <dgm:cxn modelId="{778FA46B-A04A-41ED-B51D-26F327E98DC9}" type="presParOf" srcId="{F81CEA7B-374F-4713-B670-80CBCC2075AC}" destId="{FFAF138B-A5D0-461E-978B-14DEE8C359DE}" srcOrd="1" destOrd="0" presId="urn:microsoft.com/office/officeart/2005/8/layout/hierarchy3"/>
    <dgm:cxn modelId="{6CBDB6FD-A28F-4F38-99CC-1A393D41711D}" type="presParOf" srcId="{A6CCDA33-947A-490E-A3E2-E7E3BDD4348E}" destId="{3273866F-1DFC-494F-B717-3839B9DD0C48}" srcOrd="1" destOrd="0" presId="urn:microsoft.com/office/officeart/2005/8/layout/hierarchy3"/>
    <dgm:cxn modelId="{426F6616-3A4E-4738-B278-572AEE331C0D}" type="presParOf" srcId="{3273866F-1DFC-494F-B717-3839B9DD0C48}" destId="{09C437C2-841B-48A7-938A-B2F587F5E150}" srcOrd="0" destOrd="0" presId="urn:microsoft.com/office/officeart/2005/8/layout/hierarchy3"/>
    <dgm:cxn modelId="{AEFADBA7-528B-4978-84AE-631F97108B4E}" type="presParOf" srcId="{3273866F-1DFC-494F-B717-3839B9DD0C48}" destId="{AE74B9D8-F65F-4211-8E7B-BA86F922C92D}" srcOrd="1" destOrd="0" presId="urn:microsoft.com/office/officeart/2005/8/layout/hierarchy3"/>
    <dgm:cxn modelId="{DCBFEC23-69A7-4F6D-B700-F62CB1146CFB}" type="presParOf" srcId="{3273866F-1DFC-494F-B717-3839B9DD0C48}" destId="{2227C764-1682-4A67-BED6-7A23548474FA}" srcOrd="2" destOrd="0" presId="urn:microsoft.com/office/officeart/2005/8/layout/hierarchy3"/>
    <dgm:cxn modelId="{03E1A7FC-A712-46E9-B948-87858741A120}" type="presParOf" srcId="{3273866F-1DFC-494F-B717-3839B9DD0C48}" destId="{CC908819-9B9D-4BCB-B8DB-1F150903312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E8C9D-0E07-46A9-96F5-EB8AC23E2F26}">
      <dgm:prSet phldrT="[Текст]" custT="1"/>
      <dgm:spPr/>
      <dgm:t>
        <a:bodyPr/>
        <a:lstStyle/>
        <a:p>
          <a:r>
            <a:rPr lang="ru-RU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Городские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89EC74-CF21-49E1-A2CE-64DBD2F2AB4A}" type="parTrans" cxnId="{E9F71FBF-93C8-42F7-AEBF-1A0B4AE5B75D}">
      <dgm:prSet/>
      <dgm:spPr/>
      <dgm:t>
        <a:bodyPr/>
        <a:lstStyle/>
        <a:p>
          <a:endParaRPr lang="ru-RU"/>
        </a:p>
      </dgm:t>
    </dgm:pt>
    <dgm:pt modelId="{B38465A0-1BFD-4CEE-8C10-42C0E2EE6E29}" type="sibTrans" cxnId="{E9F71FBF-93C8-42F7-AEBF-1A0B4AE5B75D}">
      <dgm:prSet/>
      <dgm:spPr/>
      <dgm:t>
        <a:bodyPr/>
        <a:lstStyle/>
        <a:p>
          <a:endParaRPr lang="ru-RU"/>
        </a:p>
      </dgm:t>
    </dgm:pt>
    <dgm:pt modelId="{FD2E6650-CAB8-41DC-AFA6-C4390780CBA1}">
      <dgm:prSet phldrT="[Текст]" custT="1"/>
      <dgm:spPr/>
      <dgm:t>
        <a:bodyPr/>
        <a:lstStyle/>
        <a:p>
          <a:r>
            <a:rPr lang="ru-RU" sz="1800"/>
            <a:t>Города</a:t>
          </a:r>
          <a:endParaRPr lang="ru-RU" sz="1800" dirty="0"/>
        </a:p>
      </dgm:t>
    </dgm:pt>
    <dgm:pt modelId="{58D5CB9B-2328-4BBA-A5C5-118F1C3B4E82}" type="parTrans" cxnId="{3915E758-7655-45FD-8304-320E0EE93FA0}">
      <dgm:prSet/>
      <dgm:spPr/>
      <dgm:t>
        <a:bodyPr/>
        <a:lstStyle/>
        <a:p>
          <a:endParaRPr lang="ru-RU"/>
        </a:p>
      </dgm:t>
    </dgm:pt>
    <dgm:pt modelId="{BAB9E603-24F2-42A4-B7EE-0144AB024B9A}" type="sibTrans" cxnId="{3915E758-7655-45FD-8304-320E0EE93FA0}">
      <dgm:prSet/>
      <dgm:spPr/>
      <dgm:t>
        <a:bodyPr/>
        <a:lstStyle/>
        <a:p>
          <a:endParaRPr lang="ru-RU"/>
        </a:p>
      </dgm:t>
    </dgm:pt>
    <dgm:pt modelId="{CC0E16CE-CADE-453F-B982-BCED4576FD01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/>
            <a:t>Поселки городского типа (</a:t>
          </a:r>
          <a:r>
            <a:rPr lang="ru-RU" sz="1800" dirty="0" err="1"/>
            <a:t>п.г.т</a:t>
          </a:r>
          <a:r>
            <a:rPr lang="ru-RU" sz="1800" dirty="0"/>
            <a:t>.) – курортные, дачные, рабочие</a:t>
          </a:r>
          <a:endParaRPr lang="ru-RU" dirty="0"/>
        </a:p>
      </dgm:t>
    </dgm:pt>
    <dgm:pt modelId="{D405FD08-826D-4E3C-9C93-12775AC26857}" type="parTrans" cxnId="{0D155239-84A7-4ABC-BA93-D6E651F91ADA}">
      <dgm:prSet/>
      <dgm:spPr/>
      <dgm:t>
        <a:bodyPr/>
        <a:lstStyle/>
        <a:p>
          <a:endParaRPr lang="ru-RU"/>
        </a:p>
      </dgm:t>
    </dgm:pt>
    <dgm:pt modelId="{7E18F996-4BAD-4CAE-9E92-B8DFB6646202}" type="sibTrans" cxnId="{0D155239-84A7-4ABC-BA93-D6E651F91ADA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68DC88-1352-4947-BFBE-13C258FAB8F6}" type="pres">
      <dgm:prSet presAssocID="{B78E8C9D-0E07-46A9-96F5-EB8AC23E2F26}" presName="root" presStyleCnt="0"/>
      <dgm:spPr/>
    </dgm:pt>
    <dgm:pt modelId="{F875806D-1FCF-4B2C-BB8D-54ED5E372A13}" type="pres">
      <dgm:prSet presAssocID="{B78E8C9D-0E07-46A9-96F5-EB8AC23E2F26}" presName="rootComposite" presStyleCnt="0"/>
      <dgm:spPr/>
    </dgm:pt>
    <dgm:pt modelId="{8BB9A37E-CADF-4591-9804-69E52C429ABF}" type="pres">
      <dgm:prSet presAssocID="{B78E8C9D-0E07-46A9-96F5-EB8AC23E2F26}" presName="rootText" presStyleLbl="node1" presStyleIdx="0" presStyleCnt="1" custScaleX="157514" custScaleY="94567" custLinFactY="-81735" custLinFactNeighborX="12497" custLinFactNeighborY="-100000"/>
      <dgm:spPr/>
      <dgm:t>
        <a:bodyPr/>
        <a:lstStyle/>
        <a:p>
          <a:endParaRPr lang="ru-RU"/>
        </a:p>
      </dgm:t>
    </dgm:pt>
    <dgm:pt modelId="{14EAD18A-6342-4583-84A6-656C1C8D9D31}" type="pres">
      <dgm:prSet presAssocID="{B78E8C9D-0E07-46A9-96F5-EB8AC23E2F26}" presName="rootConnector" presStyleLbl="node1" presStyleIdx="0" presStyleCnt="1"/>
      <dgm:spPr/>
      <dgm:t>
        <a:bodyPr/>
        <a:lstStyle/>
        <a:p>
          <a:endParaRPr lang="ru-RU"/>
        </a:p>
      </dgm:t>
    </dgm:pt>
    <dgm:pt modelId="{739A8671-B41A-4979-9743-E619A8AFE9AB}" type="pres">
      <dgm:prSet presAssocID="{B78E8C9D-0E07-46A9-96F5-EB8AC23E2F26}" presName="childShape" presStyleCnt="0"/>
      <dgm:spPr/>
    </dgm:pt>
    <dgm:pt modelId="{406AEDF9-CCAF-42BA-83E4-BF3910B4F4CE}" type="pres">
      <dgm:prSet presAssocID="{58D5CB9B-2328-4BBA-A5C5-118F1C3B4E82}" presName="Name13" presStyleLbl="parChTrans1D2" presStyleIdx="0" presStyleCnt="2"/>
      <dgm:spPr/>
      <dgm:t>
        <a:bodyPr/>
        <a:lstStyle/>
        <a:p>
          <a:endParaRPr lang="ru-RU"/>
        </a:p>
      </dgm:t>
    </dgm:pt>
    <dgm:pt modelId="{0278E13C-C8FA-4A95-8F00-769353010B1B}" type="pres">
      <dgm:prSet presAssocID="{FD2E6650-CAB8-41DC-AFA6-C4390780CBA1}" presName="childText" presStyleLbl="bgAcc1" presStyleIdx="0" presStyleCnt="2" custScaleX="177719" custScaleY="48473" custLinFactY="-38677" custLinFactNeighborX="-3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4C117-F428-412B-8A74-5DA587AFDE37}" type="pres">
      <dgm:prSet presAssocID="{D405FD08-826D-4E3C-9C93-12775AC26857}" presName="Name13" presStyleLbl="parChTrans1D2" presStyleIdx="1" presStyleCnt="2"/>
      <dgm:spPr/>
      <dgm:t>
        <a:bodyPr/>
        <a:lstStyle/>
        <a:p>
          <a:endParaRPr lang="ru-RU"/>
        </a:p>
      </dgm:t>
    </dgm:pt>
    <dgm:pt modelId="{E3271780-1991-4891-8843-C40832CB4CA5}" type="pres">
      <dgm:prSet presAssocID="{CC0E16CE-CADE-453F-B982-BCED4576FD01}" presName="childText" presStyleLbl="bgAcc1" presStyleIdx="1" presStyleCnt="2" custScaleX="180520" custScaleY="331337" custLinFactNeighborX="16" custLinFactNeighborY="-5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55239-84A7-4ABC-BA93-D6E651F91ADA}" srcId="{B78E8C9D-0E07-46A9-96F5-EB8AC23E2F26}" destId="{CC0E16CE-CADE-453F-B982-BCED4576FD01}" srcOrd="1" destOrd="0" parTransId="{D405FD08-826D-4E3C-9C93-12775AC26857}" sibTransId="{7E18F996-4BAD-4CAE-9E92-B8DFB6646202}"/>
    <dgm:cxn modelId="{1D90F780-A30D-461B-A4AC-550A2B8525B8}" type="presOf" srcId="{CC0E16CE-CADE-453F-B982-BCED4576FD01}" destId="{E3271780-1991-4891-8843-C40832CB4CA5}" srcOrd="0" destOrd="0" presId="urn:microsoft.com/office/officeart/2005/8/layout/hierarchy3"/>
    <dgm:cxn modelId="{7A866CCF-A4C1-4FE9-B736-C9F9BBB3A6A6}" type="presOf" srcId="{B78E8C9D-0E07-46A9-96F5-EB8AC23E2F26}" destId="{8BB9A37E-CADF-4591-9804-69E52C429ABF}" srcOrd="0" destOrd="0" presId="urn:microsoft.com/office/officeart/2005/8/layout/hierarchy3"/>
    <dgm:cxn modelId="{E9F71FBF-93C8-42F7-AEBF-1A0B4AE5B75D}" srcId="{7760E8C1-34F3-4548-8260-6EF671B4E0CA}" destId="{B78E8C9D-0E07-46A9-96F5-EB8AC23E2F26}" srcOrd="0" destOrd="0" parTransId="{7D89EC74-CF21-49E1-A2CE-64DBD2F2AB4A}" sibTransId="{B38465A0-1BFD-4CEE-8C10-42C0E2EE6E29}"/>
    <dgm:cxn modelId="{3915E758-7655-45FD-8304-320E0EE93FA0}" srcId="{B78E8C9D-0E07-46A9-96F5-EB8AC23E2F26}" destId="{FD2E6650-CAB8-41DC-AFA6-C4390780CBA1}" srcOrd="0" destOrd="0" parTransId="{58D5CB9B-2328-4BBA-A5C5-118F1C3B4E82}" sibTransId="{BAB9E603-24F2-42A4-B7EE-0144AB024B9A}"/>
    <dgm:cxn modelId="{0255CEA3-6787-4A5E-A8C7-F660FE7F7515}" type="presOf" srcId="{58D5CB9B-2328-4BBA-A5C5-118F1C3B4E82}" destId="{406AEDF9-CCAF-42BA-83E4-BF3910B4F4CE}" srcOrd="0" destOrd="0" presId="urn:microsoft.com/office/officeart/2005/8/layout/hierarchy3"/>
    <dgm:cxn modelId="{D175FF9D-8CEB-462A-844B-01F02AB62B73}" type="presOf" srcId="{D405FD08-826D-4E3C-9C93-12775AC26857}" destId="{F3C4C117-F428-412B-8A74-5DA587AFDE37}" srcOrd="0" destOrd="0" presId="urn:microsoft.com/office/officeart/2005/8/layout/hierarchy3"/>
    <dgm:cxn modelId="{942202BB-5CA0-4BDB-9935-95570F5C8350}" type="presOf" srcId="{7760E8C1-34F3-4548-8260-6EF671B4E0CA}" destId="{C9B798B5-152E-4F2F-B232-AE41701CCD70}" srcOrd="0" destOrd="0" presId="urn:microsoft.com/office/officeart/2005/8/layout/hierarchy3"/>
    <dgm:cxn modelId="{6C4FEE1E-8207-40BF-8D42-3D9F6367BB5B}" type="presOf" srcId="{B78E8C9D-0E07-46A9-96F5-EB8AC23E2F26}" destId="{14EAD18A-6342-4583-84A6-656C1C8D9D31}" srcOrd="1" destOrd="0" presId="urn:microsoft.com/office/officeart/2005/8/layout/hierarchy3"/>
    <dgm:cxn modelId="{C7A55BFD-6E59-462E-A548-1C6D294D7B0A}" type="presOf" srcId="{FD2E6650-CAB8-41DC-AFA6-C4390780CBA1}" destId="{0278E13C-C8FA-4A95-8F00-769353010B1B}" srcOrd="0" destOrd="0" presId="urn:microsoft.com/office/officeart/2005/8/layout/hierarchy3"/>
    <dgm:cxn modelId="{C83299F7-FB96-4497-B4D1-6A5352AE99F4}" type="presParOf" srcId="{C9B798B5-152E-4F2F-B232-AE41701CCD70}" destId="{A968DC88-1352-4947-BFBE-13C258FAB8F6}" srcOrd="0" destOrd="0" presId="urn:microsoft.com/office/officeart/2005/8/layout/hierarchy3"/>
    <dgm:cxn modelId="{117CCA52-4C55-4C49-A602-F040C48CBDB3}" type="presParOf" srcId="{A968DC88-1352-4947-BFBE-13C258FAB8F6}" destId="{F875806D-1FCF-4B2C-BB8D-54ED5E372A13}" srcOrd="0" destOrd="0" presId="urn:microsoft.com/office/officeart/2005/8/layout/hierarchy3"/>
    <dgm:cxn modelId="{E97A0A94-8C01-49B4-AF36-B3833A35F6FD}" type="presParOf" srcId="{F875806D-1FCF-4B2C-BB8D-54ED5E372A13}" destId="{8BB9A37E-CADF-4591-9804-69E52C429ABF}" srcOrd="0" destOrd="0" presId="urn:microsoft.com/office/officeart/2005/8/layout/hierarchy3"/>
    <dgm:cxn modelId="{619CB727-7DEB-493C-A241-92CBDA030464}" type="presParOf" srcId="{F875806D-1FCF-4B2C-BB8D-54ED5E372A13}" destId="{14EAD18A-6342-4583-84A6-656C1C8D9D31}" srcOrd="1" destOrd="0" presId="urn:microsoft.com/office/officeart/2005/8/layout/hierarchy3"/>
    <dgm:cxn modelId="{8AFC63DD-AA20-434E-9DC5-507BFDFAEADE}" type="presParOf" srcId="{A968DC88-1352-4947-BFBE-13C258FAB8F6}" destId="{739A8671-B41A-4979-9743-E619A8AFE9AB}" srcOrd="1" destOrd="0" presId="urn:microsoft.com/office/officeart/2005/8/layout/hierarchy3"/>
    <dgm:cxn modelId="{2C577DC7-5F62-41C9-BB9E-9A1EF657CF44}" type="presParOf" srcId="{739A8671-B41A-4979-9743-E619A8AFE9AB}" destId="{406AEDF9-CCAF-42BA-83E4-BF3910B4F4CE}" srcOrd="0" destOrd="0" presId="urn:microsoft.com/office/officeart/2005/8/layout/hierarchy3"/>
    <dgm:cxn modelId="{5556C915-0CFE-4D9B-8355-2AA62F7E381F}" type="presParOf" srcId="{739A8671-B41A-4979-9743-E619A8AFE9AB}" destId="{0278E13C-C8FA-4A95-8F00-769353010B1B}" srcOrd="1" destOrd="0" presId="urn:microsoft.com/office/officeart/2005/8/layout/hierarchy3"/>
    <dgm:cxn modelId="{3BB7117D-CC48-4FCE-AC8A-8EA385F9C7FB}" type="presParOf" srcId="{739A8671-B41A-4979-9743-E619A8AFE9AB}" destId="{F3C4C117-F428-412B-8A74-5DA587AFDE37}" srcOrd="2" destOrd="0" presId="urn:microsoft.com/office/officeart/2005/8/layout/hierarchy3"/>
    <dgm:cxn modelId="{721ED502-79D5-4E66-AF88-18689E3056DE}" type="presParOf" srcId="{739A8671-B41A-4979-9743-E619A8AFE9AB}" destId="{E3271780-1991-4891-8843-C40832CB4CA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Доля постоянного сельского населения в среднем за год сократилась с 27,0% в 1995 г. до 24,96% в 2024 г. (Росстат)  </a:t>
          </a:r>
        </a:p>
        <a:p>
          <a:r>
            <a:rPr lang="ru-RU" sz="2400" b="1" dirty="0" smtClean="0">
              <a:solidFill>
                <a:schemeClr val="bg1"/>
              </a:solidFill>
            </a:rPr>
            <a:t>Число сельских населенных пунктов без населения (Всероссийская перепись населения) - 16,2%. </a:t>
          </a:r>
        </a:p>
        <a:p>
          <a:r>
            <a:rPr lang="ru-RU" sz="2400" b="1" dirty="0" smtClean="0">
              <a:solidFill>
                <a:schemeClr val="bg1"/>
              </a:solidFill>
            </a:rPr>
            <a:t>Формируется особая система расселения, при котором, освоенное пространство сокращается, снижается контроль за территорией</a:t>
          </a:r>
          <a:r>
            <a:rPr lang="ru-RU" sz="2400" b="1" dirty="0" smtClean="0"/>
            <a:t>.</a:t>
          </a:r>
        </a:p>
        <a:p>
          <a:r>
            <a:rPr lang="ru-RU" sz="2400" b="1" dirty="0" smtClean="0">
              <a:solidFill>
                <a:schemeClr val="bg1"/>
              </a:solidFill>
            </a:rPr>
            <a:t>Четверть населения (24,4% на 1.01.2024 г.) сосредоточена в 16 городах-</a:t>
          </a:r>
          <a:r>
            <a:rPr lang="ru-RU" sz="2400" b="1" dirty="0" err="1" smtClean="0">
              <a:solidFill>
                <a:schemeClr val="bg1"/>
              </a:solidFill>
            </a:rPr>
            <a:t>миллионниках</a:t>
          </a:r>
          <a:endParaRPr lang="ru-RU" sz="2400" b="1" dirty="0">
            <a:solidFill>
              <a:schemeClr val="bg1"/>
            </a:solidFill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14027" custLinFactNeighborX="76" custLinFactNeighborY="-60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9843669A-4A6A-4456-8AFA-021FB106E05D}" type="presOf" srcId="{5EFB8DE3-EEF1-446F-AC00-A49992C284A4}" destId="{EC2654F7-40B8-4A81-B297-1B94BAAAD77E}" srcOrd="0" destOrd="0" presId="urn:microsoft.com/office/officeart/2005/8/layout/hierarchy3"/>
    <dgm:cxn modelId="{3147D60B-FABD-41DB-9F2A-4D777658785F}" type="presOf" srcId="{7760E8C1-34F3-4548-8260-6EF671B4E0CA}" destId="{C9B798B5-152E-4F2F-B232-AE41701CCD70}" srcOrd="0" destOrd="0" presId="urn:microsoft.com/office/officeart/2005/8/layout/hierarchy3"/>
    <dgm:cxn modelId="{683D7CDB-4420-435E-AD93-BC5601877E1D}" type="presOf" srcId="{5EFB8DE3-EEF1-446F-AC00-A49992C284A4}" destId="{3596E92F-52EA-4C2E-AD59-B645E9A2EF79}" srcOrd="1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0EF59CB0-E559-4F88-AACC-DA7B4B5E4908}" type="presParOf" srcId="{C9B798B5-152E-4F2F-B232-AE41701CCD70}" destId="{E473491E-0B2E-4EFC-BE64-09BE455CB80D}" srcOrd="0" destOrd="0" presId="urn:microsoft.com/office/officeart/2005/8/layout/hierarchy3"/>
    <dgm:cxn modelId="{AF00A007-5AE4-4A84-B202-D369D03B64A6}" type="presParOf" srcId="{E473491E-0B2E-4EFC-BE64-09BE455CB80D}" destId="{F48D207F-1AB8-4B74-8AB9-876400451F7F}" srcOrd="0" destOrd="0" presId="urn:microsoft.com/office/officeart/2005/8/layout/hierarchy3"/>
    <dgm:cxn modelId="{88ED31C8-32DD-4664-A1BC-23E04CB20EF9}" type="presParOf" srcId="{F48D207F-1AB8-4B74-8AB9-876400451F7F}" destId="{EC2654F7-40B8-4A81-B297-1B94BAAAD77E}" srcOrd="0" destOrd="0" presId="urn:microsoft.com/office/officeart/2005/8/layout/hierarchy3"/>
    <dgm:cxn modelId="{B416721B-B909-4709-8B1C-69EDDB448A3E}" type="presParOf" srcId="{F48D207F-1AB8-4B74-8AB9-876400451F7F}" destId="{3596E92F-52EA-4C2E-AD59-B645E9A2EF79}" srcOrd="1" destOrd="0" presId="urn:microsoft.com/office/officeart/2005/8/layout/hierarchy3"/>
    <dgm:cxn modelId="{0E70D265-2D78-468F-8926-ECA33B792C7E}" type="presParOf" srcId="{E473491E-0B2E-4EFC-BE64-09BE455CB80D}" destId="{E9EECEB0-5CB1-484F-9FEB-7919304B0AC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CF35353-1149-4632-AFED-3FEBFA2FFD32}">
      <dgm:prSet/>
      <dgm:spPr/>
      <dgm:t>
        <a:bodyPr/>
        <a:lstStyle/>
        <a:p>
          <a:r>
            <a:rPr lang="ru-RU" i="1" dirty="0" smtClean="0"/>
            <a:t>«Основной целью национальной системы расселения должно являться обеспечение максимально эффективного и продолжительного контроля над национальной территорией государства и населяющей его нации… Также она должна обеспечивать наибольшую устойчивость нации от возможных неблагоприятных внешних воздействий»</a:t>
          </a:r>
          <a:r>
            <a:rPr lang="ru-RU" dirty="0" smtClean="0"/>
            <a:t>. </a:t>
          </a:r>
        </a:p>
        <a:p>
          <a:r>
            <a:rPr lang="ru-RU" dirty="0" smtClean="0"/>
            <a:t>Мазаев, А. Г. Национальная территориальная система расселения как фактор контроля: геополитический подход</a:t>
          </a:r>
          <a:endParaRPr lang="ru-RU" dirty="0"/>
        </a:p>
      </dgm:t>
    </dgm:pt>
    <dgm:pt modelId="{27AF6EBE-847D-4E91-86DB-E2F1605C4375}" type="parTrans" cxnId="{0AC45F36-05F2-4F6D-8D5F-40E198CE00A0}">
      <dgm:prSet/>
      <dgm:spPr/>
      <dgm:t>
        <a:bodyPr/>
        <a:lstStyle/>
        <a:p>
          <a:endParaRPr lang="ru-RU"/>
        </a:p>
      </dgm:t>
    </dgm:pt>
    <dgm:pt modelId="{33CD7DE7-042A-49B0-BB25-11A985EEA892}" type="sibTrans" cxnId="{0AC45F36-05F2-4F6D-8D5F-40E198CE00A0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B7D2FC-8247-4BAF-9F2B-4EF530251F20}" type="pres">
      <dgm:prSet presAssocID="{1CF35353-1149-4632-AFED-3FEBFA2FFD32}" presName="root" presStyleCnt="0"/>
      <dgm:spPr/>
      <dgm:t>
        <a:bodyPr/>
        <a:lstStyle/>
        <a:p>
          <a:endParaRPr lang="ru-RU"/>
        </a:p>
      </dgm:t>
    </dgm:pt>
    <dgm:pt modelId="{D4498DFE-DF4E-463D-860C-CFAF304A35AE}" type="pres">
      <dgm:prSet presAssocID="{1CF35353-1149-4632-AFED-3FEBFA2FFD32}" presName="rootComposite" presStyleCnt="0"/>
      <dgm:spPr/>
      <dgm:t>
        <a:bodyPr/>
        <a:lstStyle/>
        <a:p>
          <a:endParaRPr lang="ru-RU"/>
        </a:p>
      </dgm:t>
    </dgm:pt>
    <dgm:pt modelId="{C8D9D209-6673-4D50-8B6C-0D6D5377F7ED}" type="pres">
      <dgm:prSet presAssocID="{1CF35353-1149-4632-AFED-3FEBFA2FFD32}" presName="rootText" presStyleLbl="node1" presStyleIdx="0" presStyleCnt="1" custScaleY="114035"/>
      <dgm:spPr/>
      <dgm:t>
        <a:bodyPr/>
        <a:lstStyle/>
        <a:p>
          <a:endParaRPr lang="ru-RU"/>
        </a:p>
      </dgm:t>
    </dgm:pt>
    <dgm:pt modelId="{391E5E8C-4C3D-4D53-9676-82C757E649ED}" type="pres">
      <dgm:prSet presAssocID="{1CF35353-1149-4632-AFED-3FEBFA2FFD32}" presName="rootConnector" presStyleLbl="node1" presStyleIdx="0" presStyleCnt="1"/>
      <dgm:spPr/>
      <dgm:t>
        <a:bodyPr/>
        <a:lstStyle/>
        <a:p>
          <a:endParaRPr lang="ru-RU"/>
        </a:p>
      </dgm:t>
    </dgm:pt>
    <dgm:pt modelId="{27DA8B15-FA72-4CCC-8C68-7A3ADFBE2FE8}" type="pres">
      <dgm:prSet presAssocID="{1CF35353-1149-4632-AFED-3FEBFA2FFD32}" presName="childShape" presStyleCnt="0"/>
      <dgm:spPr/>
      <dgm:t>
        <a:bodyPr/>
        <a:lstStyle/>
        <a:p>
          <a:endParaRPr lang="ru-RU"/>
        </a:p>
      </dgm:t>
    </dgm:pt>
  </dgm:ptLst>
  <dgm:cxnLst>
    <dgm:cxn modelId="{4E58628C-F909-451E-A97E-6DD62DC6A2D0}" type="presOf" srcId="{1CF35353-1149-4632-AFED-3FEBFA2FFD32}" destId="{391E5E8C-4C3D-4D53-9676-82C757E649ED}" srcOrd="1" destOrd="0" presId="urn:microsoft.com/office/officeart/2005/8/layout/hierarchy3"/>
    <dgm:cxn modelId="{0AC45F36-05F2-4F6D-8D5F-40E198CE00A0}" srcId="{7760E8C1-34F3-4548-8260-6EF671B4E0CA}" destId="{1CF35353-1149-4632-AFED-3FEBFA2FFD32}" srcOrd="0" destOrd="0" parTransId="{27AF6EBE-847D-4E91-86DB-E2F1605C4375}" sibTransId="{33CD7DE7-042A-49B0-BB25-11A985EEA892}"/>
    <dgm:cxn modelId="{8774ADDA-D136-416A-AC34-1A264BC4E591}" type="presOf" srcId="{7760E8C1-34F3-4548-8260-6EF671B4E0CA}" destId="{C9B798B5-152E-4F2F-B232-AE41701CCD70}" srcOrd="0" destOrd="0" presId="urn:microsoft.com/office/officeart/2005/8/layout/hierarchy3"/>
    <dgm:cxn modelId="{4C30F83A-611C-4BD1-B0F3-C3A627D27B4E}" type="presOf" srcId="{1CF35353-1149-4632-AFED-3FEBFA2FFD32}" destId="{C8D9D209-6673-4D50-8B6C-0D6D5377F7ED}" srcOrd="0" destOrd="0" presId="urn:microsoft.com/office/officeart/2005/8/layout/hierarchy3"/>
    <dgm:cxn modelId="{CE22D888-1EC4-4EB1-AC07-2802689F511D}" type="presParOf" srcId="{C9B798B5-152E-4F2F-B232-AE41701CCD70}" destId="{89B7D2FC-8247-4BAF-9F2B-4EF530251F20}" srcOrd="0" destOrd="0" presId="urn:microsoft.com/office/officeart/2005/8/layout/hierarchy3"/>
    <dgm:cxn modelId="{F1C42839-AC1B-41FF-87DC-1605CC9B0BB8}" type="presParOf" srcId="{89B7D2FC-8247-4BAF-9F2B-4EF530251F20}" destId="{D4498DFE-DF4E-463D-860C-CFAF304A35AE}" srcOrd="0" destOrd="0" presId="urn:microsoft.com/office/officeart/2005/8/layout/hierarchy3"/>
    <dgm:cxn modelId="{F664D3F6-66E5-48EC-9FE0-49E623D32D70}" type="presParOf" srcId="{D4498DFE-DF4E-463D-860C-CFAF304A35AE}" destId="{C8D9D209-6673-4D50-8B6C-0D6D5377F7ED}" srcOrd="0" destOrd="0" presId="urn:microsoft.com/office/officeart/2005/8/layout/hierarchy3"/>
    <dgm:cxn modelId="{E06DC219-10A8-44BF-9096-2C593D36BC3E}" type="presParOf" srcId="{D4498DFE-DF4E-463D-860C-CFAF304A35AE}" destId="{391E5E8C-4C3D-4D53-9676-82C757E649ED}" srcOrd="1" destOrd="0" presId="urn:microsoft.com/office/officeart/2005/8/layout/hierarchy3"/>
    <dgm:cxn modelId="{A32FF531-9DBE-4513-9F65-7BCFAC86FF0C}" type="presParOf" srcId="{89B7D2FC-8247-4BAF-9F2B-4EF530251F20}" destId="{27DA8B15-FA72-4CCC-8C68-7A3ADFBE2FE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i="1" dirty="0" smtClean="0">
              <a:solidFill>
                <a:schemeClr val="bg1"/>
              </a:solidFill>
            </a:rPr>
            <a:t>«При саморазвитии системы Москва … формирует вокруг себя кластер поля расселения высокого напряжения, который практически срастается с кластером Санкт-Петербурга. К «московскому кластеру» …в этом варианте присоединяются Воронеж, Нижний Новгород и Ярославль. Москва и Санкт-Петербург сливаются в мегалополис, который становится абсолютным центром системы расселения России и которому даже теоретически нельзя противопоставить какую либо агломерацию или их систему. Все население России будет стягиваться в этот мегалополис остальная часть обречена на неуклонную деградацию»</a:t>
          </a:r>
        </a:p>
        <a:p>
          <a:r>
            <a:rPr lang="ru-RU" sz="1800" dirty="0" smtClean="0">
              <a:solidFill>
                <a:schemeClr val="bg1"/>
              </a:solidFill>
            </a:rPr>
            <a:t>Мазаев, А. Г. Пространственная модель оптимизированного состояния Национальной системы расселения Российской Федерации / А. Г. Мазаев // Академический вестник </a:t>
          </a:r>
          <a:r>
            <a:rPr lang="ru-RU" sz="1800" dirty="0" err="1" smtClean="0">
              <a:solidFill>
                <a:schemeClr val="bg1"/>
              </a:solidFill>
            </a:rPr>
            <a:t>УралНИИпроект</a:t>
          </a:r>
          <a:r>
            <a:rPr lang="ru-RU" sz="1800" dirty="0" smtClean="0">
              <a:solidFill>
                <a:schemeClr val="bg1"/>
              </a:solidFill>
            </a:rPr>
            <a:t> РААСН. – 2019. – № 1(40). – С. 11-15. </a:t>
          </a:r>
          <a:endParaRPr lang="ru-RU" sz="1800" b="1" dirty="0">
            <a:solidFill>
              <a:schemeClr val="bg1"/>
            </a:solidFill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38612" custLinFactNeighborX="-49" custLinFactNeighborY="-1816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EE146D0E-3D52-43E7-8BA2-ABCB790F53FF}" type="presOf" srcId="{5EFB8DE3-EEF1-446F-AC00-A49992C284A4}" destId="{EC2654F7-40B8-4A81-B297-1B94BAAAD77E}" srcOrd="0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215E05A2-9725-4C31-9CAB-91139FC028C1}" type="presOf" srcId="{7760E8C1-34F3-4548-8260-6EF671B4E0CA}" destId="{C9B798B5-152E-4F2F-B232-AE41701CCD70}" srcOrd="0" destOrd="0" presId="urn:microsoft.com/office/officeart/2005/8/layout/hierarchy3"/>
    <dgm:cxn modelId="{E9A71671-7126-4EF3-A7F7-E35204351DCD}" type="presOf" srcId="{5EFB8DE3-EEF1-446F-AC00-A49992C284A4}" destId="{3596E92F-52EA-4C2E-AD59-B645E9A2EF79}" srcOrd="1" destOrd="0" presId="urn:microsoft.com/office/officeart/2005/8/layout/hierarchy3"/>
    <dgm:cxn modelId="{A56DC68E-946D-43E6-A780-F24576722A6F}" type="presParOf" srcId="{C9B798B5-152E-4F2F-B232-AE41701CCD70}" destId="{E473491E-0B2E-4EFC-BE64-09BE455CB80D}" srcOrd="0" destOrd="0" presId="urn:microsoft.com/office/officeart/2005/8/layout/hierarchy3"/>
    <dgm:cxn modelId="{88D9E0D3-2C08-4720-B232-60614358EC70}" type="presParOf" srcId="{E473491E-0B2E-4EFC-BE64-09BE455CB80D}" destId="{F48D207F-1AB8-4B74-8AB9-876400451F7F}" srcOrd="0" destOrd="0" presId="urn:microsoft.com/office/officeart/2005/8/layout/hierarchy3"/>
    <dgm:cxn modelId="{6A2913E8-DD8D-426A-A288-70315FC44BCE}" type="presParOf" srcId="{F48D207F-1AB8-4B74-8AB9-876400451F7F}" destId="{EC2654F7-40B8-4A81-B297-1B94BAAAD77E}" srcOrd="0" destOrd="0" presId="urn:microsoft.com/office/officeart/2005/8/layout/hierarchy3"/>
    <dgm:cxn modelId="{46DF2056-3013-4429-9416-3CD78A73D180}" type="presParOf" srcId="{F48D207F-1AB8-4B74-8AB9-876400451F7F}" destId="{3596E92F-52EA-4C2E-AD59-B645E9A2EF79}" srcOrd="1" destOrd="0" presId="urn:microsoft.com/office/officeart/2005/8/layout/hierarchy3"/>
    <dgm:cxn modelId="{04E827CB-0394-4E23-A7F3-3062E1AD4666}" type="presParOf" srcId="{E473491E-0B2E-4EFC-BE64-09BE455CB80D}" destId="{E9EECEB0-5CB1-484F-9FEB-7919304B0AC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66F416-C00C-4531-91F2-D11B72F13AE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674187-B998-4018-8E36-EA969294DA96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dirty="0"/>
            <a:t>Сельские территории</a:t>
          </a:r>
        </a:p>
      </dgm:t>
    </dgm:pt>
    <dgm:pt modelId="{C37B7D44-5D1C-484B-8102-8CEECC3620E9}" type="parTrans" cxnId="{0E9D29BB-A32A-431A-BCAB-03764A1D67E8}">
      <dgm:prSet/>
      <dgm:spPr/>
      <dgm:t>
        <a:bodyPr/>
        <a:lstStyle/>
        <a:p>
          <a:endParaRPr lang="ru-RU"/>
        </a:p>
      </dgm:t>
    </dgm:pt>
    <dgm:pt modelId="{320B80AA-2441-45B7-B706-93947E5ECD70}" type="sibTrans" cxnId="{0E9D29BB-A32A-431A-BCAB-03764A1D67E8}">
      <dgm:prSet/>
      <dgm:spPr/>
      <dgm:t>
        <a:bodyPr/>
        <a:lstStyle/>
        <a:p>
          <a:endParaRPr lang="ru-RU"/>
        </a:p>
      </dgm:t>
    </dgm:pt>
    <dgm:pt modelId="{4B9A7194-11B1-4D15-8E16-C6CD5B3F0932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Сельские населенные пункты</a:t>
          </a:r>
        </a:p>
      </dgm:t>
    </dgm:pt>
    <dgm:pt modelId="{F1FC54AB-4F1A-46F7-A225-2F58CB55AB7F}" type="parTrans" cxnId="{ABA6F98D-3F05-4BC8-A033-FCA973566327}">
      <dgm:prSet/>
      <dgm:spPr/>
      <dgm:t>
        <a:bodyPr/>
        <a:lstStyle/>
        <a:p>
          <a:endParaRPr lang="ru-RU"/>
        </a:p>
      </dgm:t>
    </dgm:pt>
    <dgm:pt modelId="{612D8B9E-A3A7-48A4-A5B9-6F660FDEFECD}" type="sibTrans" cxnId="{ABA6F98D-3F05-4BC8-A033-FCA973566327}">
      <dgm:prSet/>
      <dgm:spPr/>
      <dgm:t>
        <a:bodyPr/>
        <a:lstStyle/>
        <a:p>
          <a:endParaRPr lang="ru-RU"/>
        </a:p>
      </dgm:t>
    </dgm:pt>
    <dgm:pt modelId="{14A3B237-E86D-4ACA-9CC0-3CD8AF9C6486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dirty="0"/>
            <a:t>Городские населенные пункты</a:t>
          </a:r>
        </a:p>
      </dgm:t>
    </dgm:pt>
    <dgm:pt modelId="{C94050F1-14E3-4D48-AC43-44AAA1158FDF}" type="parTrans" cxnId="{1C8AE07D-423A-45B5-9E05-6DCCA42700C1}">
      <dgm:prSet/>
      <dgm:spPr/>
      <dgm:t>
        <a:bodyPr/>
        <a:lstStyle/>
        <a:p>
          <a:endParaRPr lang="ru-RU"/>
        </a:p>
      </dgm:t>
    </dgm:pt>
    <dgm:pt modelId="{9EE3532F-4390-4F22-8578-27228108E91D}" type="sibTrans" cxnId="{1C8AE07D-423A-45B5-9E05-6DCCA42700C1}">
      <dgm:prSet/>
      <dgm:spPr/>
      <dgm:t>
        <a:bodyPr/>
        <a:lstStyle/>
        <a:p>
          <a:endParaRPr lang="ru-RU"/>
        </a:p>
      </dgm:t>
    </dgm:pt>
    <dgm:pt modelId="{F64980F3-B905-4F07-9C40-2B44D487628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Межселенные территории – за пределами населенных пунктов</a:t>
          </a:r>
        </a:p>
      </dgm:t>
    </dgm:pt>
    <dgm:pt modelId="{DB6D2EA4-E26D-45ED-B8EF-380B64BC9046}" type="parTrans" cxnId="{283AF739-63D2-4659-87B5-5B07D9AB856A}">
      <dgm:prSet/>
      <dgm:spPr/>
      <dgm:t>
        <a:bodyPr/>
        <a:lstStyle/>
        <a:p>
          <a:endParaRPr lang="ru-RU"/>
        </a:p>
      </dgm:t>
    </dgm:pt>
    <dgm:pt modelId="{708C90FE-4D46-4B07-8403-504E8B85AEE1}" type="sibTrans" cxnId="{283AF739-63D2-4659-87B5-5B07D9AB856A}">
      <dgm:prSet/>
      <dgm:spPr/>
      <dgm:t>
        <a:bodyPr/>
        <a:lstStyle/>
        <a:p>
          <a:endParaRPr lang="ru-RU"/>
        </a:p>
      </dgm:t>
    </dgm:pt>
    <dgm:pt modelId="{24D5BE3C-C323-4D5E-AA56-EAAD20126A4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Поселки городского типа</a:t>
          </a:r>
        </a:p>
      </dgm:t>
    </dgm:pt>
    <dgm:pt modelId="{94EC3759-ECD7-4FCC-B258-EE20CE6407D4}" type="parTrans" cxnId="{90ACDC34-6C8C-4B38-9060-F93FC0FDA276}">
      <dgm:prSet/>
      <dgm:spPr/>
      <dgm:t>
        <a:bodyPr/>
        <a:lstStyle/>
        <a:p>
          <a:endParaRPr lang="ru-RU"/>
        </a:p>
      </dgm:t>
    </dgm:pt>
    <dgm:pt modelId="{7C6EADF9-4C85-4B24-A32D-E0362572605A}" type="sibTrans" cxnId="{90ACDC34-6C8C-4B38-9060-F93FC0FDA276}">
      <dgm:prSet/>
      <dgm:spPr/>
      <dgm:t>
        <a:bodyPr/>
        <a:lstStyle/>
        <a:p>
          <a:endParaRPr lang="ru-RU"/>
        </a:p>
      </dgm:t>
    </dgm:pt>
    <dgm:pt modelId="{C7ECAE39-0BFF-4807-B6C1-8F66D3495CF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dirty="0"/>
            <a:t>Города </a:t>
          </a:r>
        </a:p>
      </dgm:t>
    </dgm:pt>
    <dgm:pt modelId="{CB6531E5-5313-4F03-9822-7C7B372EB6F8}" type="parTrans" cxnId="{5C3A19C7-90AF-4F41-960D-07B5564AEC03}">
      <dgm:prSet/>
      <dgm:spPr/>
      <dgm:t>
        <a:bodyPr/>
        <a:lstStyle/>
        <a:p>
          <a:endParaRPr lang="ru-RU"/>
        </a:p>
      </dgm:t>
    </dgm:pt>
    <dgm:pt modelId="{5C3DAF9B-4BC3-4087-BAD0-A4E61AE35ECC}" type="sibTrans" cxnId="{5C3A19C7-90AF-4F41-960D-07B5564AEC03}">
      <dgm:prSet/>
      <dgm:spPr/>
      <dgm:t>
        <a:bodyPr/>
        <a:lstStyle/>
        <a:p>
          <a:endParaRPr lang="ru-RU"/>
        </a:p>
      </dgm:t>
    </dgm:pt>
    <dgm:pt modelId="{6388D2ED-0D46-46EB-8A4C-B77D10BE373B}" type="pres">
      <dgm:prSet presAssocID="{F466F416-C00C-4531-91F2-D11B72F13A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34655C-3CD4-491A-A750-58B7500CFD05}" type="pres">
      <dgm:prSet presAssocID="{7D674187-B998-4018-8E36-EA969294DA96}" presName="root" presStyleCnt="0"/>
      <dgm:spPr/>
    </dgm:pt>
    <dgm:pt modelId="{09F3A602-1188-4A19-A696-7F6B5026BC67}" type="pres">
      <dgm:prSet presAssocID="{7D674187-B998-4018-8E36-EA969294DA96}" presName="rootComposite" presStyleCnt="0"/>
      <dgm:spPr/>
    </dgm:pt>
    <dgm:pt modelId="{A4A14BB9-5521-4C6C-9A6F-5AAA8EE53FA9}" type="pres">
      <dgm:prSet presAssocID="{7D674187-B998-4018-8E36-EA969294DA96}" presName="rootText" presStyleLbl="node1" presStyleIdx="0" presStyleCnt="2" custScaleY="34154"/>
      <dgm:spPr/>
      <dgm:t>
        <a:bodyPr/>
        <a:lstStyle/>
        <a:p>
          <a:endParaRPr lang="ru-RU"/>
        </a:p>
      </dgm:t>
    </dgm:pt>
    <dgm:pt modelId="{7D8CB305-4944-4550-85E2-D3BABD6F1AFC}" type="pres">
      <dgm:prSet presAssocID="{7D674187-B998-4018-8E36-EA969294DA96}" presName="rootConnector" presStyleLbl="node1" presStyleIdx="0" presStyleCnt="2"/>
      <dgm:spPr/>
      <dgm:t>
        <a:bodyPr/>
        <a:lstStyle/>
        <a:p>
          <a:endParaRPr lang="ru-RU"/>
        </a:p>
      </dgm:t>
    </dgm:pt>
    <dgm:pt modelId="{577FB11A-BE9C-464B-95F1-3A5529FCA07E}" type="pres">
      <dgm:prSet presAssocID="{7D674187-B998-4018-8E36-EA969294DA96}" presName="childShape" presStyleCnt="0"/>
      <dgm:spPr/>
    </dgm:pt>
    <dgm:pt modelId="{9425BF16-429C-46E4-98A0-7D1AE91DF412}" type="pres">
      <dgm:prSet presAssocID="{F1FC54AB-4F1A-46F7-A225-2F58CB55AB7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1B2A85-9E9A-4DFC-9E4D-C82DFA9B956A}" type="pres">
      <dgm:prSet presAssocID="{4B9A7194-11B1-4D15-8E16-C6CD5B3F0932}" presName="childText" presStyleLbl="bgAcc1" presStyleIdx="0" presStyleCnt="4" custScaleX="158543" custScaleY="87727" custLinFactNeighborX="-365" custLinFactNeighborY="-10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3D700-9B53-4645-B654-3141F172EB64}" type="pres">
      <dgm:prSet presAssocID="{DB6D2EA4-E26D-45ED-B8EF-380B64BC904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5863B0E-94FB-49E1-B412-56F62F902738}" type="pres">
      <dgm:prSet presAssocID="{F64980F3-B905-4F07-9C40-2B44D4876288}" presName="childText" presStyleLbl="bgAcc1" presStyleIdx="1" presStyleCnt="4" custScaleX="156089" custScaleY="126638" custLinFactNeighborX="-1959" custLinFactNeighborY="-10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CDA33-947A-490E-A3E2-E7E3BDD4348E}" type="pres">
      <dgm:prSet presAssocID="{14A3B237-E86D-4ACA-9CC0-3CD8AF9C6486}" presName="root" presStyleCnt="0"/>
      <dgm:spPr/>
    </dgm:pt>
    <dgm:pt modelId="{F81CEA7B-374F-4713-B670-80CBCC2075AC}" type="pres">
      <dgm:prSet presAssocID="{14A3B237-E86D-4ACA-9CC0-3CD8AF9C6486}" presName="rootComposite" presStyleCnt="0"/>
      <dgm:spPr/>
    </dgm:pt>
    <dgm:pt modelId="{A83C5630-B3FF-43E8-A480-C7C578880DC7}" type="pres">
      <dgm:prSet presAssocID="{14A3B237-E86D-4ACA-9CC0-3CD8AF9C6486}" presName="rootText" presStyleLbl="node1" presStyleIdx="1" presStyleCnt="2" custScaleY="44771"/>
      <dgm:spPr/>
      <dgm:t>
        <a:bodyPr/>
        <a:lstStyle/>
        <a:p>
          <a:endParaRPr lang="ru-RU"/>
        </a:p>
      </dgm:t>
    </dgm:pt>
    <dgm:pt modelId="{FFAF138B-A5D0-461E-978B-14DEE8C359DE}" type="pres">
      <dgm:prSet presAssocID="{14A3B237-E86D-4ACA-9CC0-3CD8AF9C6486}" presName="rootConnector" presStyleLbl="node1" presStyleIdx="1" presStyleCnt="2"/>
      <dgm:spPr/>
      <dgm:t>
        <a:bodyPr/>
        <a:lstStyle/>
        <a:p>
          <a:endParaRPr lang="ru-RU"/>
        </a:p>
      </dgm:t>
    </dgm:pt>
    <dgm:pt modelId="{3273866F-1DFC-494F-B717-3839B9DD0C48}" type="pres">
      <dgm:prSet presAssocID="{14A3B237-E86D-4ACA-9CC0-3CD8AF9C6486}" presName="childShape" presStyleCnt="0"/>
      <dgm:spPr/>
    </dgm:pt>
    <dgm:pt modelId="{09C437C2-841B-48A7-938A-B2F587F5E150}" type="pres">
      <dgm:prSet presAssocID="{CB6531E5-5313-4F03-9822-7C7B372EB6F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E74B9D8-F65F-4211-8E7B-BA86F922C92D}" type="pres">
      <dgm:prSet presAssocID="{C7ECAE39-0BFF-4807-B6C1-8F66D3495CFF}" presName="childText" presStyleLbl="bgAcc1" presStyleIdx="2" presStyleCnt="4" custScaleY="138794" custLinFactNeighborX="67" custLinFactNeighborY="-2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7C764-1682-4A67-BED6-7A23548474FA}" type="pres">
      <dgm:prSet presAssocID="{94EC3759-ECD7-4FCC-B258-EE20CE6407D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C908819-9B9D-4BCB-B8DB-1F1509033125}" type="pres">
      <dgm:prSet presAssocID="{24D5BE3C-C323-4D5E-AA56-EAAD20126A45}" presName="childText" presStyleLbl="bgAcc1" presStyleIdx="3" presStyleCnt="4" custScaleY="55489" custLinFactNeighborX="67" custLinFactNeighborY="14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ED4BB8-29F5-4B8D-B6EB-DC160C2F0996}" type="presOf" srcId="{CB6531E5-5313-4F03-9822-7C7B372EB6F8}" destId="{09C437C2-841B-48A7-938A-B2F587F5E150}" srcOrd="0" destOrd="0" presId="urn:microsoft.com/office/officeart/2005/8/layout/hierarchy3"/>
    <dgm:cxn modelId="{EC1A6BEE-1F27-4975-A6BD-33D05D28E541}" type="presOf" srcId="{7D674187-B998-4018-8E36-EA969294DA96}" destId="{7D8CB305-4944-4550-85E2-D3BABD6F1AFC}" srcOrd="1" destOrd="0" presId="urn:microsoft.com/office/officeart/2005/8/layout/hierarchy3"/>
    <dgm:cxn modelId="{197E69A7-327B-4F7B-98B6-52E1F9EB1B82}" type="presOf" srcId="{F1FC54AB-4F1A-46F7-A225-2F58CB55AB7F}" destId="{9425BF16-429C-46E4-98A0-7D1AE91DF412}" srcOrd="0" destOrd="0" presId="urn:microsoft.com/office/officeart/2005/8/layout/hierarchy3"/>
    <dgm:cxn modelId="{1C8AE07D-423A-45B5-9E05-6DCCA42700C1}" srcId="{F466F416-C00C-4531-91F2-D11B72F13AE2}" destId="{14A3B237-E86D-4ACA-9CC0-3CD8AF9C6486}" srcOrd="1" destOrd="0" parTransId="{C94050F1-14E3-4D48-AC43-44AAA1158FDF}" sibTransId="{9EE3532F-4390-4F22-8578-27228108E91D}"/>
    <dgm:cxn modelId="{90ACDC34-6C8C-4B38-9060-F93FC0FDA276}" srcId="{14A3B237-E86D-4ACA-9CC0-3CD8AF9C6486}" destId="{24D5BE3C-C323-4D5E-AA56-EAAD20126A45}" srcOrd="1" destOrd="0" parTransId="{94EC3759-ECD7-4FCC-B258-EE20CE6407D4}" sibTransId="{7C6EADF9-4C85-4B24-A32D-E0362572605A}"/>
    <dgm:cxn modelId="{A083042C-0648-4C40-BC60-00FB2EE044AF}" type="presOf" srcId="{4B9A7194-11B1-4D15-8E16-C6CD5B3F0932}" destId="{551B2A85-9E9A-4DFC-9E4D-C82DFA9B956A}" srcOrd="0" destOrd="0" presId="urn:microsoft.com/office/officeart/2005/8/layout/hierarchy3"/>
    <dgm:cxn modelId="{ABA6F98D-3F05-4BC8-A033-FCA973566327}" srcId="{7D674187-B998-4018-8E36-EA969294DA96}" destId="{4B9A7194-11B1-4D15-8E16-C6CD5B3F0932}" srcOrd="0" destOrd="0" parTransId="{F1FC54AB-4F1A-46F7-A225-2F58CB55AB7F}" sibTransId="{612D8B9E-A3A7-48A4-A5B9-6F660FDEFECD}"/>
    <dgm:cxn modelId="{131E188A-6614-42DE-A484-2A5B6F449E52}" type="presOf" srcId="{F64980F3-B905-4F07-9C40-2B44D4876288}" destId="{75863B0E-94FB-49E1-B412-56F62F902738}" srcOrd="0" destOrd="0" presId="urn:microsoft.com/office/officeart/2005/8/layout/hierarchy3"/>
    <dgm:cxn modelId="{A085B911-5747-464B-8F3A-EC878CC0956D}" type="presOf" srcId="{94EC3759-ECD7-4FCC-B258-EE20CE6407D4}" destId="{2227C764-1682-4A67-BED6-7A23548474FA}" srcOrd="0" destOrd="0" presId="urn:microsoft.com/office/officeart/2005/8/layout/hierarchy3"/>
    <dgm:cxn modelId="{0E9D29BB-A32A-431A-BCAB-03764A1D67E8}" srcId="{F466F416-C00C-4531-91F2-D11B72F13AE2}" destId="{7D674187-B998-4018-8E36-EA969294DA96}" srcOrd="0" destOrd="0" parTransId="{C37B7D44-5D1C-484B-8102-8CEECC3620E9}" sibTransId="{320B80AA-2441-45B7-B706-93947E5ECD70}"/>
    <dgm:cxn modelId="{5135CDE0-C630-4F7B-9180-784BBDDBA1D7}" type="presOf" srcId="{24D5BE3C-C323-4D5E-AA56-EAAD20126A45}" destId="{CC908819-9B9D-4BCB-B8DB-1F1509033125}" srcOrd="0" destOrd="0" presId="urn:microsoft.com/office/officeart/2005/8/layout/hierarchy3"/>
    <dgm:cxn modelId="{5C3A19C7-90AF-4F41-960D-07B5564AEC03}" srcId="{14A3B237-E86D-4ACA-9CC0-3CD8AF9C6486}" destId="{C7ECAE39-0BFF-4807-B6C1-8F66D3495CFF}" srcOrd="0" destOrd="0" parTransId="{CB6531E5-5313-4F03-9822-7C7B372EB6F8}" sibTransId="{5C3DAF9B-4BC3-4087-BAD0-A4E61AE35ECC}"/>
    <dgm:cxn modelId="{93ADDC62-7310-4E68-A71B-24405BDF4FEE}" type="presOf" srcId="{F466F416-C00C-4531-91F2-D11B72F13AE2}" destId="{6388D2ED-0D46-46EB-8A4C-B77D10BE373B}" srcOrd="0" destOrd="0" presId="urn:microsoft.com/office/officeart/2005/8/layout/hierarchy3"/>
    <dgm:cxn modelId="{283AF739-63D2-4659-87B5-5B07D9AB856A}" srcId="{7D674187-B998-4018-8E36-EA969294DA96}" destId="{F64980F3-B905-4F07-9C40-2B44D4876288}" srcOrd="1" destOrd="0" parTransId="{DB6D2EA4-E26D-45ED-B8EF-380B64BC9046}" sibTransId="{708C90FE-4D46-4B07-8403-504E8B85AEE1}"/>
    <dgm:cxn modelId="{2ACD0956-D491-4435-945A-AF9647BEFE1E}" type="presOf" srcId="{7D674187-B998-4018-8E36-EA969294DA96}" destId="{A4A14BB9-5521-4C6C-9A6F-5AAA8EE53FA9}" srcOrd="0" destOrd="0" presId="urn:microsoft.com/office/officeart/2005/8/layout/hierarchy3"/>
    <dgm:cxn modelId="{08C65F3B-A8D8-4A22-96F3-2CE2255A79AD}" type="presOf" srcId="{C7ECAE39-0BFF-4807-B6C1-8F66D3495CFF}" destId="{AE74B9D8-F65F-4211-8E7B-BA86F922C92D}" srcOrd="0" destOrd="0" presId="urn:microsoft.com/office/officeart/2005/8/layout/hierarchy3"/>
    <dgm:cxn modelId="{562634CE-9C23-4886-99AE-31CCD36C729A}" type="presOf" srcId="{14A3B237-E86D-4ACA-9CC0-3CD8AF9C6486}" destId="{FFAF138B-A5D0-461E-978B-14DEE8C359DE}" srcOrd="1" destOrd="0" presId="urn:microsoft.com/office/officeart/2005/8/layout/hierarchy3"/>
    <dgm:cxn modelId="{3A77CF62-5CB6-45CB-8C97-81B162F25281}" type="presOf" srcId="{DB6D2EA4-E26D-45ED-B8EF-380B64BC9046}" destId="{5393D700-9B53-4645-B654-3141F172EB64}" srcOrd="0" destOrd="0" presId="urn:microsoft.com/office/officeart/2005/8/layout/hierarchy3"/>
    <dgm:cxn modelId="{F7FC5465-0F98-4BF0-BC32-68B4AF2743C6}" type="presOf" srcId="{14A3B237-E86D-4ACA-9CC0-3CD8AF9C6486}" destId="{A83C5630-B3FF-43E8-A480-C7C578880DC7}" srcOrd="0" destOrd="0" presId="urn:microsoft.com/office/officeart/2005/8/layout/hierarchy3"/>
    <dgm:cxn modelId="{22C80541-E770-41C1-91E9-7EB6B5FA8386}" type="presParOf" srcId="{6388D2ED-0D46-46EB-8A4C-B77D10BE373B}" destId="{4A34655C-3CD4-491A-A750-58B7500CFD05}" srcOrd="0" destOrd="0" presId="urn:microsoft.com/office/officeart/2005/8/layout/hierarchy3"/>
    <dgm:cxn modelId="{4449D008-0AC6-4B01-9C76-07F341525798}" type="presParOf" srcId="{4A34655C-3CD4-491A-A750-58B7500CFD05}" destId="{09F3A602-1188-4A19-A696-7F6B5026BC67}" srcOrd="0" destOrd="0" presId="urn:microsoft.com/office/officeart/2005/8/layout/hierarchy3"/>
    <dgm:cxn modelId="{C617E4F5-E0E1-4207-9839-FF7AE18C5668}" type="presParOf" srcId="{09F3A602-1188-4A19-A696-7F6B5026BC67}" destId="{A4A14BB9-5521-4C6C-9A6F-5AAA8EE53FA9}" srcOrd="0" destOrd="0" presId="urn:microsoft.com/office/officeart/2005/8/layout/hierarchy3"/>
    <dgm:cxn modelId="{1EE58D15-5A4A-42D9-9BE4-97CC7B8D7ADC}" type="presParOf" srcId="{09F3A602-1188-4A19-A696-7F6B5026BC67}" destId="{7D8CB305-4944-4550-85E2-D3BABD6F1AFC}" srcOrd="1" destOrd="0" presId="urn:microsoft.com/office/officeart/2005/8/layout/hierarchy3"/>
    <dgm:cxn modelId="{D369E3AC-DDEB-4536-A4D1-67D10B934FB8}" type="presParOf" srcId="{4A34655C-3CD4-491A-A750-58B7500CFD05}" destId="{577FB11A-BE9C-464B-95F1-3A5529FCA07E}" srcOrd="1" destOrd="0" presId="urn:microsoft.com/office/officeart/2005/8/layout/hierarchy3"/>
    <dgm:cxn modelId="{7D28F8CF-9825-4CAD-83EE-62322630783D}" type="presParOf" srcId="{577FB11A-BE9C-464B-95F1-3A5529FCA07E}" destId="{9425BF16-429C-46E4-98A0-7D1AE91DF412}" srcOrd="0" destOrd="0" presId="urn:microsoft.com/office/officeart/2005/8/layout/hierarchy3"/>
    <dgm:cxn modelId="{66F546B2-0DB8-4DCB-984A-B497FEC022A8}" type="presParOf" srcId="{577FB11A-BE9C-464B-95F1-3A5529FCA07E}" destId="{551B2A85-9E9A-4DFC-9E4D-C82DFA9B956A}" srcOrd="1" destOrd="0" presId="urn:microsoft.com/office/officeart/2005/8/layout/hierarchy3"/>
    <dgm:cxn modelId="{78E380B3-E842-4C49-BD83-4E1FB67B867F}" type="presParOf" srcId="{577FB11A-BE9C-464B-95F1-3A5529FCA07E}" destId="{5393D700-9B53-4645-B654-3141F172EB64}" srcOrd="2" destOrd="0" presId="urn:microsoft.com/office/officeart/2005/8/layout/hierarchy3"/>
    <dgm:cxn modelId="{916AB6FB-D157-492F-9A36-C7EBA1E10684}" type="presParOf" srcId="{577FB11A-BE9C-464B-95F1-3A5529FCA07E}" destId="{75863B0E-94FB-49E1-B412-56F62F902738}" srcOrd="3" destOrd="0" presId="urn:microsoft.com/office/officeart/2005/8/layout/hierarchy3"/>
    <dgm:cxn modelId="{A7123F57-9695-4703-9D10-C451C699F0E7}" type="presParOf" srcId="{6388D2ED-0D46-46EB-8A4C-B77D10BE373B}" destId="{A6CCDA33-947A-490E-A3E2-E7E3BDD4348E}" srcOrd="1" destOrd="0" presId="urn:microsoft.com/office/officeart/2005/8/layout/hierarchy3"/>
    <dgm:cxn modelId="{83B19775-A4A4-482B-9206-585B0F36645C}" type="presParOf" srcId="{A6CCDA33-947A-490E-A3E2-E7E3BDD4348E}" destId="{F81CEA7B-374F-4713-B670-80CBCC2075AC}" srcOrd="0" destOrd="0" presId="urn:microsoft.com/office/officeart/2005/8/layout/hierarchy3"/>
    <dgm:cxn modelId="{1BDF6EDC-8718-4950-8754-D782E980A5CE}" type="presParOf" srcId="{F81CEA7B-374F-4713-B670-80CBCC2075AC}" destId="{A83C5630-B3FF-43E8-A480-C7C578880DC7}" srcOrd="0" destOrd="0" presId="urn:microsoft.com/office/officeart/2005/8/layout/hierarchy3"/>
    <dgm:cxn modelId="{778FA46B-A04A-41ED-B51D-26F327E98DC9}" type="presParOf" srcId="{F81CEA7B-374F-4713-B670-80CBCC2075AC}" destId="{FFAF138B-A5D0-461E-978B-14DEE8C359DE}" srcOrd="1" destOrd="0" presId="urn:microsoft.com/office/officeart/2005/8/layout/hierarchy3"/>
    <dgm:cxn modelId="{6CBDB6FD-A28F-4F38-99CC-1A393D41711D}" type="presParOf" srcId="{A6CCDA33-947A-490E-A3E2-E7E3BDD4348E}" destId="{3273866F-1DFC-494F-B717-3839B9DD0C48}" srcOrd="1" destOrd="0" presId="urn:microsoft.com/office/officeart/2005/8/layout/hierarchy3"/>
    <dgm:cxn modelId="{426F6616-3A4E-4738-B278-572AEE331C0D}" type="presParOf" srcId="{3273866F-1DFC-494F-B717-3839B9DD0C48}" destId="{09C437C2-841B-48A7-938A-B2F587F5E150}" srcOrd="0" destOrd="0" presId="urn:microsoft.com/office/officeart/2005/8/layout/hierarchy3"/>
    <dgm:cxn modelId="{AEFADBA7-528B-4978-84AE-631F97108B4E}" type="presParOf" srcId="{3273866F-1DFC-494F-B717-3839B9DD0C48}" destId="{AE74B9D8-F65F-4211-8E7B-BA86F922C92D}" srcOrd="1" destOrd="0" presId="urn:microsoft.com/office/officeart/2005/8/layout/hierarchy3"/>
    <dgm:cxn modelId="{DCBFEC23-69A7-4F6D-B700-F62CB1146CFB}" type="presParOf" srcId="{3273866F-1DFC-494F-B717-3839B9DD0C48}" destId="{2227C764-1682-4A67-BED6-7A23548474FA}" srcOrd="2" destOrd="0" presId="urn:microsoft.com/office/officeart/2005/8/layout/hierarchy3"/>
    <dgm:cxn modelId="{03E1A7FC-A712-46E9-B948-87858741A120}" type="presParOf" srcId="{3273866F-1DFC-494F-B717-3839B9DD0C48}" destId="{CC908819-9B9D-4BCB-B8DB-1F150903312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bg1"/>
              </a:solidFill>
            </a:rPr>
            <a:t>«</a:t>
          </a:r>
          <a:r>
            <a: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Сельские территории</a:t>
          </a:r>
          <a:r>
            <a:rPr lang="ru-RU" sz="2400" dirty="0">
              <a:solidFill>
                <a:schemeClr val="bg1"/>
              </a:solidFill>
            </a:rPr>
            <a:t>" - территории сельских поселений и межселенные территории;</a:t>
          </a:r>
        </a:p>
        <a:p>
          <a:r>
            <a:rPr lang="ru-RU" sz="2400" dirty="0" smtClean="0">
              <a:solidFill>
                <a:schemeClr val="bg1"/>
              </a:solidFill>
            </a:rPr>
            <a:t>«</a:t>
          </a:r>
          <a:r>
            <a: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Сельские поселения</a:t>
          </a:r>
          <a:r>
            <a:rPr lang="ru-RU" sz="2400" dirty="0">
              <a:solidFill>
                <a:schemeClr val="bg1"/>
              </a:solidFill>
            </a:rPr>
            <a:t>" - один или несколько объединенных общей территорией сельских населенных пунктов, в которых местное самоуправление осуществляется населением непосредственно и (или) через выборные и иные органы местного самоуправления;</a:t>
          </a:r>
        </a:p>
        <a:p>
          <a:r>
            <a:rPr lang="ru-RU" sz="2400" dirty="0" smtClean="0">
              <a:solidFill>
                <a:schemeClr val="bg1"/>
              </a:solidFill>
            </a:rPr>
            <a:t>«</a:t>
          </a:r>
          <a:r>
            <a:rPr lang="ru-RU" sz="2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Межселенные территории</a:t>
          </a:r>
          <a:r>
            <a:rPr lang="ru-RU" sz="2400" dirty="0">
              <a:solidFill>
                <a:schemeClr val="bg1"/>
              </a:solidFill>
            </a:rPr>
            <a:t>" - территории, находящиеся вне границ </a:t>
          </a:r>
          <a:r>
            <a:rPr lang="ru-RU" sz="2400" dirty="0" smtClean="0">
              <a:solidFill>
                <a:schemeClr val="bg1"/>
              </a:solidFill>
            </a:rPr>
            <a:t>поселений.</a:t>
          </a:r>
          <a:endParaRPr lang="ru-RU" sz="2400" dirty="0">
            <a:solidFill>
              <a:schemeClr val="bg1"/>
            </a:solidFill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35220" custLinFactNeighborX="-877" custLinFactNeighborY="-17544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A4029F5D-543A-4729-9F2E-CD886F39117E}" type="presOf" srcId="{7760E8C1-34F3-4548-8260-6EF671B4E0CA}" destId="{C9B798B5-152E-4F2F-B232-AE41701CCD70}" srcOrd="0" destOrd="0" presId="urn:microsoft.com/office/officeart/2005/8/layout/hierarchy3"/>
    <dgm:cxn modelId="{BC032964-DEDC-466B-A3F2-CEEA1F2EDAC8}" type="presOf" srcId="{5EFB8DE3-EEF1-446F-AC00-A49992C284A4}" destId="{3596E92F-52EA-4C2E-AD59-B645E9A2EF79}" srcOrd="1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3C1FBE19-B6A5-4606-94B6-DEBD4D33C926}" type="presOf" srcId="{5EFB8DE3-EEF1-446F-AC00-A49992C284A4}" destId="{EC2654F7-40B8-4A81-B297-1B94BAAAD77E}" srcOrd="0" destOrd="0" presId="urn:microsoft.com/office/officeart/2005/8/layout/hierarchy3"/>
    <dgm:cxn modelId="{5709D2CD-8CCA-459E-B534-C1DD1FCE26C8}" type="presParOf" srcId="{C9B798B5-152E-4F2F-B232-AE41701CCD70}" destId="{E473491E-0B2E-4EFC-BE64-09BE455CB80D}" srcOrd="0" destOrd="0" presId="urn:microsoft.com/office/officeart/2005/8/layout/hierarchy3"/>
    <dgm:cxn modelId="{F5F618C4-4001-4EA1-B568-F14D607B6492}" type="presParOf" srcId="{E473491E-0B2E-4EFC-BE64-09BE455CB80D}" destId="{F48D207F-1AB8-4B74-8AB9-876400451F7F}" srcOrd="0" destOrd="0" presId="urn:microsoft.com/office/officeart/2005/8/layout/hierarchy3"/>
    <dgm:cxn modelId="{08CD1045-6455-4A77-BC82-CD69EF99CA5F}" type="presParOf" srcId="{F48D207F-1AB8-4B74-8AB9-876400451F7F}" destId="{EC2654F7-40B8-4A81-B297-1B94BAAAD77E}" srcOrd="0" destOrd="0" presId="urn:microsoft.com/office/officeart/2005/8/layout/hierarchy3"/>
    <dgm:cxn modelId="{CB40A5E7-2FCB-407B-B8C4-BE333CB12773}" type="presParOf" srcId="{F48D207F-1AB8-4B74-8AB9-876400451F7F}" destId="{3596E92F-52EA-4C2E-AD59-B645E9A2EF79}" srcOrd="1" destOrd="0" presId="urn:microsoft.com/office/officeart/2005/8/layout/hierarchy3"/>
    <dgm:cxn modelId="{E8E4E2E9-D000-489F-80FE-57861F2139C6}" type="presParOf" srcId="{E473491E-0B2E-4EFC-BE64-09BE455CB80D}" destId="{E9EECEB0-5CB1-484F-9FEB-7919304B0AC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Сельские территории</a:t>
          </a:r>
          <a:r>
            <a: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- сельские населенные пункты, </a:t>
          </a:r>
          <a:r>
            <a:rPr lang="ru-RU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поселки городского </a:t>
          </a:r>
          <a:r>
            <a:rPr lang="ru-RU" sz="26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типа</a:t>
          </a:r>
          <a:r>
            <a:rPr lang="ru-RU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межселенные территории (</a:t>
          </a:r>
          <a:r>
            <a:rPr lang="ru-RU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исключением </a:t>
          </a:r>
          <a:r>
            <a: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сельских населенных пунктов и поселков городского типа, входящих в состав городских округов, на территориях которых находятся административные центры субъектов РФ, гг. Москвы и Санкт-Петербурга), сельские населенные пункты и поселки городского типа, входящие в состав внутригородских муниципальных образований г. Севастополя. Перечень таких населенных пунктов, расположенных на сельских территориях субъекта РФ, определяется высшим исполнительным органом субъекта РФ</a:t>
          </a: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10600" custLinFactNeighborX="-1805" custLinFactNeighborY="-11332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07FAF132-0380-4195-930F-C6F172B6DEDB}" type="presOf" srcId="{5EFB8DE3-EEF1-446F-AC00-A49992C284A4}" destId="{3596E92F-52EA-4C2E-AD59-B645E9A2EF79}" srcOrd="1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62F575D0-3C01-443B-B3A4-93082A6612F3}" type="presOf" srcId="{7760E8C1-34F3-4548-8260-6EF671B4E0CA}" destId="{C9B798B5-152E-4F2F-B232-AE41701CCD70}" srcOrd="0" destOrd="0" presId="urn:microsoft.com/office/officeart/2005/8/layout/hierarchy3"/>
    <dgm:cxn modelId="{F17869AF-7FCB-445D-9C78-F4E42D192CAF}" type="presOf" srcId="{5EFB8DE3-EEF1-446F-AC00-A49992C284A4}" destId="{EC2654F7-40B8-4A81-B297-1B94BAAAD77E}" srcOrd="0" destOrd="0" presId="urn:microsoft.com/office/officeart/2005/8/layout/hierarchy3"/>
    <dgm:cxn modelId="{40803F77-BF6C-448B-A865-BC8DB8D104A2}" type="presParOf" srcId="{C9B798B5-152E-4F2F-B232-AE41701CCD70}" destId="{E473491E-0B2E-4EFC-BE64-09BE455CB80D}" srcOrd="0" destOrd="0" presId="urn:microsoft.com/office/officeart/2005/8/layout/hierarchy3"/>
    <dgm:cxn modelId="{1FB5F0DF-98EF-4DC9-B665-114DC0E52C0D}" type="presParOf" srcId="{E473491E-0B2E-4EFC-BE64-09BE455CB80D}" destId="{F48D207F-1AB8-4B74-8AB9-876400451F7F}" srcOrd="0" destOrd="0" presId="urn:microsoft.com/office/officeart/2005/8/layout/hierarchy3"/>
    <dgm:cxn modelId="{E2BAFCF2-ED6B-4539-B710-3EBD50814839}" type="presParOf" srcId="{F48D207F-1AB8-4B74-8AB9-876400451F7F}" destId="{EC2654F7-40B8-4A81-B297-1B94BAAAD77E}" srcOrd="0" destOrd="0" presId="urn:microsoft.com/office/officeart/2005/8/layout/hierarchy3"/>
    <dgm:cxn modelId="{43C5CD49-2F43-47D4-B9DA-089800CC1DB4}" type="presParOf" srcId="{F48D207F-1AB8-4B74-8AB9-876400451F7F}" destId="{3596E92F-52EA-4C2E-AD59-B645E9A2EF79}" srcOrd="1" destOrd="0" presId="urn:microsoft.com/office/officeart/2005/8/layout/hierarchy3"/>
    <dgm:cxn modelId="{57D4978C-C402-4763-BAD6-1926CF9C1A8E}" type="presParOf" srcId="{E473491E-0B2E-4EFC-BE64-09BE455CB80D}" destId="{E9EECEB0-5CB1-484F-9FEB-7919304B0AC3}" srcOrd="1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Приоритеты</a:t>
          </a:r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программы - создание условий для обеспечения доступным и комфортным жильем сельского населения, создание и развитие инфраструктуры на сельских территориях </a:t>
          </a:r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сельских агломерациях,</a:t>
          </a:r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развитие рынка труда (кадрового потенциала) на сельских территориях </a:t>
          </a:r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сельских агломерациях». </a:t>
          </a:r>
        </a:p>
        <a:p>
          <a:pPr algn="ctr">
            <a:lnSpc>
              <a:spcPct val="90000"/>
            </a:lnSpc>
            <a:spcAft>
              <a:spcPts val="0"/>
            </a:spcAft>
          </a:pPr>
          <a:endParaRPr lang="ru-RU" sz="2000" b="1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90000"/>
            </a:lnSpc>
            <a:spcAft>
              <a:spcPts val="0"/>
            </a:spcAft>
          </a:pP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Сельская агломерация  </a:t>
          </a: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примыкающие друг к другу сельские территории и граничащие с ними </a:t>
          </a: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малые города</a:t>
          </a: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Численность населения, постоянно проживающего </a:t>
          </a: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территории каждого населенного пункта в составе сельской агломерации</a:t>
          </a: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-   </a:t>
          </a: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более 30 тыс. человек.</a:t>
          </a: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Перечень сельских агломераций в субъекте РФ и входящих в них населенных пунктов определяется высшим исполнительным органом субъекта РФ или исполнительным органом субъекта РФ, уполномоченным высшим исполнительным органом субъекта РФ. Не входят внутригородские муниципальные образования гг. Москвы и Санкт-Петербурга.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35220" custLinFactNeighborX="-1805" custLinFactNeighborY="-11332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292377A4-5D39-4435-8A83-893248D9CB49}" type="presOf" srcId="{5EFB8DE3-EEF1-446F-AC00-A49992C284A4}" destId="{EC2654F7-40B8-4A81-B297-1B94BAAAD77E}" srcOrd="0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755BEC62-C61A-4F16-A080-DCDD83914825}" type="presOf" srcId="{5EFB8DE3-EEF1-446F-AC00-A49992C284A4}" destId="{3596E92F-52EA-4C2E-AD59-B645E9A2EF79}" srcOrd="1" destOrd="0" presId="urn:microsoft.com/office/officeart/2005/8/layout/hierarchy3"/>
    <dgm:cxn modelId="{2025501B-E9E0-44FB-98BC-D2C5BBE8C13F}" type="presOf" srcId="{7760E8C1-34F3-4548-8260-6EF671B4E0CA}" destId="{C9B798B5-152E-4F2F-B232-AE41701CCD70}" srcOrd="0" destOrd="0" presId="urn:microsoft.com/office/officeart/2005/8/layout/hierarchy3"/>
    <dgm:cxn modelId="{F333D1E9-9218-4411-BE44-BD2CD2560DAD}" type="presParOf" srcId="{C9B798B5-152E-4F2F-B232-AE41701CCD70}" destId="{E473491E-0B2E-4EFC-BE64-09BE455CB80D}" srcOrd="0" destOrd="0" presId="urn:microsoft.com/office/officeart/2005/8/layout/hierarchy3"/>
    <dgm:cxn modelId="{EF3CFBB9-7F05-4771-BD45-C14BD50EBC1A}" type="presParOf" srcId="{E473491E-0B2E-4EFC-BE64-09BE455CB80D}" destId="{F48D207F-1AB8-4B74-8AB9-876400451F7F}" srcOrd="0" destOrd="0" presId="urn:microsoft.com/office/officeart/2005/8/layout/hierarchy3"/>
    <dgm:cxn modelId="{B0E0187B-39AC-482E-B711-783C4DD60A37}" type="presParOf" srcId="{F48D207F-1AB8-4B74-8AB9-876400451F7F}" destId="{EC2654F7-40B8-4A81-B297-1B94BAAAD77E}" srcOrd="0" destOrd="0" presId="urn:microsoft.com/office/officeart/2005/8/layout/hierarchy3"/>
    <dgm:cxn modelId="{506317B7-357C-434A-AA1B-124852BB99C7}" type="presParOf" srcId="{F48D207F-1AB8-4B74-8AB9-876400451F7F}" destId="{3596E92F-52EA-4C2E-AD59-B645E9A2EF79}" srcOrd="1" destOrd="0" presId="urn:microsoft.com/office/officeart/2005/8/layout/hierarchy3"/>
    <dgm:cxn modelId="{6141E5A4-22D3-4F15-A294-55E4AF52FD0B}" type="presParOf" srcId="{E473491E-0B2E-4EFC-BE64-09BE455CB80D}" destId="{E9EECEB0-5CB1-484F-9FEB-7919304B0AC3}" srcOrd="1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pPr algn="just">
            <a:spcAft>
              <a:spcPts val="0"/>
            </a:spcAft>
          </a:pP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«Ключевой стратегический приоритет развития сельских территорий - </a:t>
          </a:r>
          <a:r>
            <a:rPr lang="ru-RU" sz="23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опережающее развитие </a:t>
          </a: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опорных населенных пунктов». </a:t>
          </a:r>
        </a:p>
        <a:p>
          <a:pPr algn="just">
            <a:spcAft>
              <a:spcPts val="0"/>
            </a:spcAft>
          </a:pPr>
          <a:endParaRPr lang="ru-RU" sz="2300" b="1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spcAft>
              <a:spcPct val="35000"/>
            </a:spcAft>
          </a:pP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Опорный населенный пункт </a:t>
          </a:r>
          <a:r>
            <a:rPr lang="ru-RU" sz="23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3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населенный пункт </a:t>
          </a:r>
          <a:r>
            <a:rPr lang="ru-RU" sz="2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 границ городских агломераций</a:t>
          </a:r>
          <a:r>
            <a:rPr lang="ru-RU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3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базе которого обеспечивается ускоренное развитие инфраструктуры, обеспечивающей реализацию гарантий в образования, доступность медицинской помощи, услуг культуры и реализацию иных потребностей населения территории одного или нескольких муниципальных образований. 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Перечень опорных населенных пунктов в субъекте РФ утверждается высшим исполнительным органом субъекта РФ.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X="106101" custScaleY="135365" custLinFactNeighborX="-2255" custLinFactNeighborY="5702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C9FBF00A-21B1-495D-A7BE-D1E86450AE4D}" type="presOf" srcId="{5EFB8DE3-EEF1-446F-AC00-A49992C284A4}" destId="{EC2654F7-40B8-4A81-B297-1B94BAAAD77E}" srcOrd="0" destOrd="0" presId="urn:microsoft.com/office/officeart/2005/8/layout/hierarchy3"/>
    <dgm:cxn modelId="{4AE04302-E5F3-4579-BDCE-F1B6738350A9}" type="presOf" srcId="{7760E8C1-34F3-4548-8260-6EF671B4E0CA}" destId="{C9B798B5-152E-4F2F-B232-AE41701CCD70}" srcOrd="0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D00F3629-A656-480A-9903-972B46BF44EF}" type="presOf" srcId="{5EFB8DE3-EEF1-446F-AC00-A49992C284A4}" destId="{3596E92F-52EA-4C2E-AD59-B645E9A2EF79}" srcOrd="1" destOrd="0" presId="urn:microsoft.com/office/officeart/2005/8/layout/hierarchy3"/>
    <dgm:cxn modelId="{D7F8EAA2-CAA0-4620-98CA-45F858B5D7AE}" type="presParOf" srcId="{C9B798B5-152E-4F2F-B232-AE41701CCD70}" destId="{E473491E-0B2E-4EFC-BE64-09BE455CB80D}" srcOrd="0" destOrd="0" presId="urn:microsoft.com/office/officeart/2005/8/layout/hierarchy3"/>
    <dgm:cxn modelId="{F919FB9A-4A3F-4944-A8D5-B08B263811E6}" type="presParOf" srcId="{E473491E-0B2E-4EFC-BE64-09BE455CB80D}" destId="{F48D207F-1AB8-4B74-8AB9-876400451F7F}" srcOrd="0" destOrd="0" presId="urn:microsoft.com/office/officeart/2005/8/layout/hierarchy3"/>
    <dgm:cxn modelId="{837D8B91-4CF1-484A-BF34-ABD8BDBA3C70}" type="presParOf" srcId="{F48D207F-1AB8-4B74-8AB9-876400451F7F}" destId="{EC2654F7-40B8-4A81-B297-1B94BAAAD77E}" srcOrd="0" destOrd="0" presId="urn:microsoft.com/office/officeart/2005/8/layout/hierarchy3"/>
    <dgm:cxn modelId="{64773395-874D-49E4-91CD-00ABBC14ADCC}" type="presParOf" srcId="{F48D207F-1AB8-4B74-8AB9-876400451F7F}" destId="{3596E92F-52EA-4C2E-AD59-B645E9A2EF79}" srcOrd="1" destOrd="0" presId="urn:microsoft.com/office/officeart/2005/8/layout/hierarchy3"/>
    <dgm:cxn modelId="{4B873930-E2C6-4BB9-B970-4C53084C1EF1}" type="presParOf" srcId="{E473491E-0B2E-4EFC-BE64-09BE455CB80D}" destId="{E9EECEB0-5CB1-484F-9FEB-7919304B0AC3}" srcOrd="1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FB8DE3-EEF1-446F-AC00-A49992C284A4}">
      <dgm:prSet custT="1"/>
      <dgm:spPr>
        <a:solidFill>
          <a:schemeClr val="tx1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 smtClean="0">
              <a:solidFill>
                <a:schemeClr val="bg1"/>
              </a:solidFill>
            </a:rPr>
            <a:t>Система расселения – совокупность населенных мест, расположенных на определенной территории и связанных общей организацией управления, обслуживания и участием населения в труде (</a:t>
          </a:r>
          <a:r>
            <a:rPr lang="ru-RU" sz="2400" dirty="0" err="1" smtClean="0">
              <a:solidFill>
                <a:schemeClr val="bg1"/>
              </a:solidFill>
            </a:rPr>
            <a:t>Спектор</a:t>
          </a:r>
          <a:r>
            <a:rPr lang="ru-RU" sz="2400" dirty="0" smtClean="0">
              <a:solidFill>
                <a:schemeClr val="bg1"/>
              </a:solidFill>
            </a:rPr>
            <a:t>, 2014, Диалектика сельского расселения)</a:t>
          </a:r>
          <a:endParaRPr lang="ru-RU" sz="2400" dirty="0">
            <a:solidFill>
              <a:schemeClr val="bg1"/>
            </a:solidFill>
          </a:endParaRPr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73491E-0B2E-4EFC-BE64-09BE455CB80D}" type="pres">
      <dgm:prSet presAssocID="{5EFB8DE3-EEF1-446F-AC00-A49992C284A4}" presName="root" presStyleCnt="0"/>
      <dgm:spPr/>
    </dgm:pt>
    <dgm:pt modelId="{F48D207F-1AB8-4B74-8AB9-876400451F7F}" type="pres">
      <dgm:prSet presAssocID="{5EFB8DE3-EEF1-446F-AC00-A49992C284A4}" presName="rootComposite" presStyleCnt="0"/>
      <dgm:spPr/>
    </dgm:pt>
    <dgm:pt modelId="{EC2654F7-40B8-4A81-B297-1B94BAAAD77E}" type="pres">
      <dgm:prSet presAssocID="{5EFB8DE3-EEF1-446F-AC00-A49992C284A4}" presName="rootText" presStyleLbl="node1" presStyleIdx="0" presStyleCnt="1" custScaleY="135220" custLinFactNeighborX="-5486" custLinFactNeighborY="-60"/>
      <dgm:spPr/>
      <dgm:t>
        <a:bodyPr/>
        <a:lstStyle/>
        <a:p>
          <a:endParaRPr lang="ru-RU"/>
        </a:p>
      </dgm:t>
    </dgm:pt>
    <dgm:pt modelId="{3596E92F-52EA-4C2E-AD59-B645E9A2EF79}" type="pres">
      <dgm:prSet presAssocID="{5EFB8DE3-EEF1-446F-AC00-A49992C284A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9EECEB0-5CB1-484F-9FEB-7919304B0AC3}" type="pres">
      <dgm:prSet presAssocID="{5EFB8DE3-EEF1-446F-AC00-A49992C284A4}" presName="childShape" presStyleCnt="0"/>
      <dgm:spPr/>
    </dgm:pt>
  </dgm:ptLst>
  <dgm:cxnLst>
    <dgm:cxn modelId="{749A5B99-325D-4C68-80F8-0D7F99FEC44B}" type="presOf" srcId="{7760E8C1-34F3-4548-8260-6EF671B4E0CA}" destId="{C9B798B5-152E-4F2F-B232-AE41701CCD70}" srcOrd="0" destOrd="0" presId="urn:microsoft.com/office/officeart/2005/8/layout/hierarchy3"/>
    <dgm:cxn modelId="{935914AC-7243-4B5B-9821-C95634715856}" type="presOf" srcId="{5EFB8DE3-EEF1-446F-AC00-A49992C284A4}" destId="{EC2654F7-40B8-4A81-B297-1B94BAAAD77E}" srcOrd="0" destOrd="0" presId="urn:microsoft.com/office/officeart/2005/8/layout/hierarchy3"/>
    <dgm:cxn modelId="{5CEF7008-D6A9-4BFD-BCFD-D556EDE62162}" srcId="{7760E8C1-34F3-4548-8260-6EF671B4E0CA}" destId="{5EFB8DE3-EEF1-446F-AC00-A49992C284A4}" srcOrd="0" destOrd="0" parTransId="{DF22FFC2-D313-49AD-90A7-7098C50CA4B2}" sibTransId="{5190AEDA-2838-493E-9269-F2535187318A}"/>
    <dgm:cxn modelId="{9295EF35-D27E-4B12-B4E1-0550D4D12A57}" type="presOf" srcId="{5EFB8DE3-EEF1-446F-AC00-A49992C284A4}" destId="{3596E92F-52EA-4C2E-AD59-B645E9A2EF79}" srcOrd="1" destOrd="0" presId="urn:microsoft.com/office/officeart/2005/8/layout/hierarchy3"/>
    <dgm:cxn modelId="{CD4B907C-50A3-48AD-90A6-89F8A5DF183F}" type="presParOf" srcId="{C9B798B5-152E-4F2F-B232-AE41701CCD70}" destId="{E473491E-0B2E-4EFC-BE64-09BE455CB80D}" srcOrd="0" destOrd="0" presId="urn:microsoft.com/office/officeart/2005/8/layout/hierarchy3"/>
    <dgm:cxn modelId="{38C11922-7284-4226-8831-51E227485A2E}" type="presParOf" srcId="{E473491E-0B2E-4EFC-BE64-09BE455CB80D}" destId="{F48D207F-1AB8-4B74-8AB9-876400451F7F}" srcOrd="0" destOrd="0" presId="urn:microsoft.com/office/officeart/2005/8/layout/hierarchy3"/>
    <dgm:cxn modelId="{5396E091-541E-495C-A416-A2EDC7C938D4}" type="presParOf" srcId="{F48D207F-1AB8-4B74-8AB9-876400451F7F}" destId="{EC2654F7-40B8-4A81-B297-1B94BAAAD77E}" srcOrd="0" destOrd="0" presId="urn:microsoft.com/office/officeart/2005/8/layout/hierarchy3"/>
    <dgm:cxn modelId="{DB294E13-70EF-4540-B91E-FE1DB76773FD}" type="presParOf" srcId="{F48D207F-1AB8-4B74-8AB9-876400451F7F}" destId="{3596E92F-52EA-4C2E-AD59-B645E9A2EF79}" srcOrd="1" destOrd="0" presId="urn:microsoft.com/office/officeart/2005/8/layout/hierarchy3"/>
    <dgm:cxn modelId="{B6D20F6F-8DC2-42A9-A1DC-3459ED167319}" type="presParOf" srcId="{E473491E-0B2E-4EFC-BE64-09BE455CB80D}" destId="{E9EECEB0-5CB1-484F-9FEB-7919304B0AC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F48F0E-03C3-4C8D-A212-61A58A86D554}">
      <dgm:prSet custT="1"/>
      <dgm:spPr>
        <a:solidFill>
          <a:schemeClr val="tx1"/>
        </a:solidFill>
      </dgm:spPr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«Основными инструментами комплексного подхода при планировании расходов бюджетов бюджетной системы РФ и внебюджетных источников, а также необходимая синхронизация стратегических документов, включая госпрограммы РФ станут долгосрочные планы социально-экономического развития </a:t>
          </a:r>
          <a:r>
            <a:rPr lang="ru-RU" sz="2000" b="1" dirty="0" smtClean="0">
              <a:solidFill>
                <a:srgbClr val="FF0000"/>
              </a:solidFill>
            </a:rPr>
            <a:t>опорных населенных пунктов</a:t>
          </a:r>
          <a:r>
            <a:rPr lang="ru-RU" sz="2000" dirty="0" smtClean="0">
              <a:solidFill>
                <a:schemeClr val="bg1"/>
              </a:solidFill>
            </a:rPr>
            <a:t> и прилегающих территорий, формирование и мониторинг реализации которых будут осуществляться с использованием комплексной информационной системы сбора и обработки бухгалтерской и специализированной отчетности сельскохозяйственных товаропроизводителей, формирования сводных отчетов, мониторинга, учета, контроля и анализа субсидий на поддержку АПК, входящей в систему государственного информационного обеспечения в сфере сельского хозяйства, созданную в соответствии с постановлением Правительства РФ от 7.03.2008 г. N 157 "О создании системы государственного информационного обеспечения в сфере сельского хозяйства".</a:t>
          </a:r>
          <a:endParaRPr lang="ru-RU" sz="2000" dirty="0">
            <a:solidFill>
              <a:schemeClr val="bg1"/>
            </a:solidFill>
          </a:endParaRPr>
        </a:p>
      </dgm:t>
    </dgm:pt>
    <dgm:pt modelId="{3CF2BEE0-D76A-496A-AC42-A64C7EC4B1F5}" type="parTrans" cxnId="{BF73BFB7-0913-4AFD-8A4F-888B28B0BE29}">
      <dgm:prSet/>
      <dgm:spPr/>
      <dgm:t>
        <a:bodyPr/>
        <a:lstStyle/>
        <a:p>
          <a:endParaRPr lang="ru-RU"/>
        </a:p>
      </dgm:t>
    </dgm:pt>
    <dgm:pt modelId="{9614C66E-6E68-4927-9CBC-F19F2276E276}" type="sibTrans" cxnId="{BF73BFB7-0913-4AFD-8A4F-888B28B0BE29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497703-A443-41C8-A074-ABA1093328D8}" type="pres">
      <dgm:prSet presAssocID="{23F48F0E-03C3-4C8D-A212-61A58A86D554}" presName="root" presStyleCnt="0"/>
      <dgm:spPr/>
    </dgm:pt>
    <dgm:pt modelId="{A5B152F8-104B-4CC4-9686-D370DA354B9E}" type="pres">
      <dgm:prSet presAssocID="{23F48F0E-03C3-4C8D-A212-61A58A86D554}" presName="rootComposite" presStyleCnt="0"/>
      <dgm:spPr/>
    </dgm:pt>
    <dgm:pt modelId="{687A1545-C7BE-4EFC-B436-A87E0A800008}" type="pres">
      <dgm:prSet presAssocID="{23F48F0E-03C3-4C8D-A212-61A58A86D554}" presName="rootText" presStyleLbl="node1" presStyleIdx="0" presStyleCnt="1" custScaleY="128195" custLinFactNeighborX="678" custLinFactNeighborY="7929"/>
      <dgm:spPr/>
      <dgm:t>
        <a:bodyPr/>
        <a:lstStyle/>
        <a:p>
          <a:endParaRPr lang="ru-RU"/>
        </a:p>
      </dgm:t>
    </dgm:pt>
    <dgm:pt modelId="{4D3A5C4B-857E-45F6-A2AB-4CE97597BD28}" type="pres">
      <dgm:prSet presAssocID="{23F48F0E-03C3-4C8D-A212-61A58A86D554}" presName="rootConnector" presStyleLbl="node1" presStyleIdx="0" presStyleCnt="1"/>
      <dgm:spPr/>
      <dgm:t>
        <a:bodyPr/>
        <a:lstStyle/>
        <a:p>
          <a:endParaRPr lang="ru-RU"/>
        </a:p>
      </dgm:t>
    </dgm:pt>
    <dgm:pt modelId="{E85B1FDD-9E1D-4353-9F4C-238513E45CA2}" type="pres">
      <dgm:prSet presAssocID="{23F48F0E-03C3-4C8D-A212-61A58A86D554}" presName="childShape" presStyleCnt="0"/>
      <dgm:spPr/>
    </dgm:pt>
  </dgm:ptLst>
  <dgm:cxnLst>
    <dgm:cxn modelId="{BF73BFB7-0913-4AFD-8A4F-888B28B0BE29}" srcId="{7760E8C1-34F3-4548-8260-6EF671B4E0CA}" destId="{23F48F0E-03C3-4C8D-A212-61A58A86D554}" srcOrd="0" destOrd="0" parTransId="{3CF2BEE0-D76A-496A-AC42-A64C7EC4B1F5}" sibTransId="{9614C66E-6E68-4927-9CBC-F19F2276E276}"/>
    <dgm:cxn modelId="{AED853F2-9DD4-44A3-AB96-0BCC98C4791C}" type="presOf" srcId="{23F48F0E-03C3-4C8D-A212-61A58A86D554}" destId="{4D3A5C4B-857E-45F6-A2AB-4CE97597BD28}" srcOrd="1" destOrd="0" presId="urn:microsoft.com/office/officeart/2005/8/layout/hierarchy3"/>
    <dgm:cxn modelId="{4BEA3A06-3E2E-4F53-8B02-9C30D60C4C5A}" type="presOf" srcId="{23F48F0E-03C3-4C8D-A212-61A58A86D554}" destId="{687A1545-C7BE-4EFC-B436-A87E0A800008}" srcOrd="0" destOrd="0" presId="urn:microsoft.com/office/officeart/2005/8/layout/hierarchy3"/>
    <dgm:cxn modelId="{11C76067-4082-4296-B4B0-FDD5AE311540}" type="presOf" srcId="{7760E8C1-34F3-4548-8260-6EF671B4E0CA}" destId="{C9B798B5-152E-4F2F-B232-AE41701CCD70}" srcOrd="0" destOrd="0" presId="urn:microsoft.com/office/officeart/2005/8/layout/hierarchy3"/>
    <dgm:cxn modelId="{C377A6D6-F015-4554-9ACC-E6D15C260942}" type="presParOf" srcId="{C9B798B5-152E-4F2F-B232-AE41701CCD70}" destId="{CB497703-A443-41C8-A074-ABA1093328D8}" srcOrd="0" destOrd="0" presId="urn:microsoft.com/office/officeart/2005/8/layout/hierarchy3"/>
    <dgm:cxn modelId="{34354AE6-DB26-4E7B-ACAF-0092FCF5F8C2}" type="presParOf" srcId="{CB497703-A443-41C8-A074-ABA1093328D8}" destId="{A5B152F8-104B-4CC4-9686-D370DA354B9E}" srcOrd="0" destOrd="0" presId="urn:microsoft.com/office/officeart/2005/8/layout/hierarchy3"/>
    <dgm:cxn modelId="{9542CFBE-58BA-4917-897D-A30693C8BD2C}" type="presParOf" srcId="{A5B152F8-104B-4CC4-9686-D370DA354B9E}" destId="{687A1545-C7BE-4EFC-B436-A87E0A800008}" srcOrd="0" destOrd="0" presId="urn:microsoft.com/office/officeart/2005/8/layout/hierarchy3"/>
    <dgm:cxn modelId="{84215A62-11BD-421D-9346-9234D3D4FCA3}" type="presParOf" srcId="{A5B152F8-104B-4CC4-9686-D370DA354B9E}" destId="{4D3A5C4B-857E-45F6-A2AB-4CE97597BD28}" srcOrd="1" destOrd="0" presId="urn:microsoft.com/office/officeart/2005/8/layout/hierarchy3"/>
    <dgm:cxn modelId="{F2A93488-4E1E-47DF-B7CD-22E7429949D3}" type="presParOf" srcId="{CB497703-A443-41C8-A074-ABA1093328D8}" destId="{E85B1FDD-9E1D-4353-9F4C-238513E45CA2}" srcOrd="1" destOrd="0" presId="urn:microsoft.com/office/officeart/2005/8/layout/hierarchy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algn="l" rtl="0"/>
          <a:r>
            <a:rPr lang="ru-RU" dirty="0">
              <a:effectLst/>
            </a:rPr>
            <a:t>- численность постоянного населения;</a:t>
          </a:r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9662D28-B930-4FE4-A8C1-85104002F7F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algn="l" rtl="0"/>
          <a:r>
            <a:rPr lang="ru-RU" dirty="0">
              <a:effectLst/>
            </a:rPr>
            <a:t>- характер занятости жителей;</a:t>
          </a:r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4F8C10C4-ED37-4471-922D-05CC832680BC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algn="l" rtl="0"/>
          <a:r>
            <a:rPr lang="ru-RU" dirty="0">
              <a:effectLst/>
            </a:rPr>
            <a:t>- экономическое, административное значение на-селенного пункта, роль в социальной и культурной жизни;</a:t>
          </a:r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11985A5-08ED-4EBA-929E-03772B3E167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algn="l" rtl="0"/>
          <a:r>
            <a:rPr lang="ru-RU" dirty="0">
              <a:effectLst/>
            </a:rPr>
            <a:t>- особенности планировки и застройки; </a:t>
          </a:r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0FD6B2C-B22E-4154-B0A3-EA18C4E4CC4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rtl="0"/>
          <a:r>
            <a:rPr lang="ru-RU" dirty="0">
              <a:effectLst/>
            </a:rPr>
            <a:t>- уровень благоустройства и социальной инфраструктуры;</a:t>
          </a: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BA16980-7F34-4517-8D95-735FAF050F6D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gm:spPr>
      <dgm:t>
        <a:bodyPr/>
        <a:lstStyle/>
        <a:p>
          <a:pPr algn="l" rtl="0"/>
          <a:r>
            <a:rPr lang="ru-RU" dirty="0">
              <a:effectLst/>
            </a:rPr>
            <a:t>- перспективы экономического и социального развития, роста численности населения</a:t>
          </a:r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</dgm:pt>
    <dgm:pt modelId="{5F329D51-CBEA-47DC-9033-B1C0D18BB668}" type="pres">
      <dgm:prSet presAssocID="{FFBA6F3F-7A84-44F4-B438-F26DDAA37901}" presName="parentText" presStyleLbl="node1" presStyleIdx="0" presStyleCnt="6" custScaleX="277778" custLinFactNeighborX="2249" custLinFactNeighborY="-1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</dgm:pt>
    <dgm:pt modelId="{9810215F-A8ED-42C1-8E5C-2C0BF35A8871}" type="pres">
      <dgm:prSet presAssocID="{39662D28-B930-4FE4-A8C1-85104002F7FF}" presName="linNode" presStyleCnt="0"/>
      <dgm:spPr/>
    </dgm:pt>
    <dgm:pt modelId="{B43A2DB4-06AD-40B3-840B-C68F07184A94}" type="pres">
      <dgm:prSet presAssocID="{39662D28-B930-4FE4-A8C1-85104002F7FF}" presName="parentText" presStyleLbl="node1" presStyleIdx="1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</dgm:pt>
    <dgm:pt modelId="{0301BF5E-5583-4E3C-82C8-C0B53836A881}" type="pres">
      <dgm:prSet presAssocID="{4F8C10C4-ED37-4471-922D-05CC832680BC}" presName="linNode" presStyleCnt="0"/>
      <dgm:spPr/>
    </dgm:pt>
    <dgm:pt modelId="{286212D3-5A6A-4A60-813F-C0CADE2B5295}" type="pres">
      <dgm:prSet presAssocID="{4F8C10C4-ED37-4471-922D-05CC832680BC}" presName="parentText" presStyleLbl="node1" presStyleIdx="2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</dgm:pt>
    <dgm:pt modelId="{AADEC74F-1AF7-4204-9841-3AAF514EF431}" type="pres">
      <dgm:prSet presAssocID="{311985A5-08ED-4EBA-929E-03772B3E167F}" presName="linNode" presStyleCnt="0"/>
      <dgm:spPr/>
    </dgm:pt>
    <dgm:pt modelId="{86348113-604A-4E15-B650-5A4DB90FEFD6}" type="pres">
      <dgm:prSet presAssocID="{311985A5-08ED-4EBA-929E-03772B3E167F}" presName="parentText" presStyleLbl="node1" presStyleIdx="3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</dgm:pt>
    <dgm:pt modelId="{F16DAF6E-AD06-4614-A894-5EB6E5EE923C}" type="pres">
      <dgm:prSet presAssocID="{00FD6B2C-B22E-4154-B0A3-EA18C4E4CC4F}" presName="linNode" presStyleCnt="0"/>
      <dgm:spPr/>
    </dgm:pt>
    <dgm:pt modelId="{E067FDE3-D963-4B2A-961F-A2178C3CF500}" type="pres">
      <dgm:prSet presAssocID="{00FD6B2C-B22E-4154-B0A3-EA18C4E4CC4F}" presName="parentText" presStyleLbl="node1" presStyleIdx="4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</dgm:pt>
    <dgm:pt modelId="{D946D061-60DC-46EA-8E41-DEE3825187A5}" type="pres">
      <dgm:prSet presAssocID="{0BA16980-7F34-4517-8D95-735FAF050F6D}" presName="linNode" presStyleCnt="0"/>
      <dgm:spPr/>
    </dgm:pt>
    <dgm:pt modelId="{A9721A25-3D64-47B1-A02A-D6DFC445D69C}" type="pres">
      <dgm:prSet presAssocID="{0BA16980-7F34-4517-8D95-735FAF050F6D}" presName="parentText" presStyleLbl="node1" presStyleIdx="5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63C5A274-DC87-4AC7-B4DC-C9A20454F100}" srcId="{7E418D62-538A-46CE-B151-E06E14997694}" destId="{0BA16980-7F34-4517-8D95-735FAF050F6D}" srcOrd="5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B21C1015-43D7-4BD6-A447-6881BB645EA1}" type="presOf" srcId="{7E418D62-538A-46CE-B151-E06E14997694}" destId="{BE71CE84-3C2F-4FF2-8B4D-35242CACBA38}" srcOrd="0" destOrd="0" presId="urn:microsoft.com/office/officeart/2005/8/layout/vList5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907BC451-7935-47AF-BF1D-E6F9ED0DEEBD}" type="presOf" srcId="{00FD6B2C-B22E-4154-B0A3-EA18C4E4CC4F}" destId="{E067FDE3-D963-4B2A-961F-A2178C3CF500}" srcOrd="0" destOrd="0" presId="urn:microsoft.com/office/officeart/2005/8/layout/vList5"/>
    <dgm:cxn modelId="{609B0A67-5583-49F8-AD19-1916A47CF116}" type="presOf" srcId="{4F8C10C4-ED37-4471-922D-05CC832680BC}" destId="{286212D3-5A6A-4A60-813F-C0CADE2B5295}" srcOrd="0" destOrd="0" presId="urn:microsoft.com/office/officeart/2005/8/layout/vList5"/>
    <dgm:cxn modelId="{2DCFBEC6-BABE-4FAF-9A1A-6A28A30A3345}" type="presOf" srcId="{FFBA6F3F-7A84-44F4-B438-F26DDAA37901}" destId="{5F329D51-CBEA-47DC-9033-B1C0D18BB668}" srcOrd="0" destOrd="0" presId="urn:microsoft.com/office/officeart/2005/8/layout/vList5"/>
    <dgm:cxn modelId="{E2B467F8-8205-46AE-AD27-C1795D03F48B}" type="presOf" srcId="{39662D28-B930-4FE4-A8C1-85104002F7FF}" destId="{B43A2DB4-06AD-40B3-840B-C68F07184A94}" srcOrd="0" destOrd="0" presId="urn:microsoft.com/office/officeart/2005/8/layout/vList5"/>
    <dgm:cxn modelId="{9B4562FB-4F44-48F1-9375-BCF45145F3DB}" type="presOf" srcId="{311985A5-08ED-4EBA-929E-03772B3E167F}" destId="{86348113-604A-4E15-B650-5A4DB90FEFD6}" srcOrd="0" destOrd="0" presId="urn:microsoft.com/office/officeart/2005/8/layout/vList5"/>
    <dgm:cxn modelId="{CFAA57F3-96A7-41A5-81AD-6A3BB9BA7BAD}" type="presOf" srcId="{0BA16980-7F34-4517-8D95-735FAF050F6D}" destId="{A9721A25-3D64-47B1-A02A-D6DFC445D69C}" srcOrd="0" destOrd="0" presId="urn:microsoft.com/office/officeart/2005/8/layout/vList5"/>
    <dgm:cxn modelId="{0F8CCFBC-8307-41FE-9A6E-E26CFADB34F3}" type="presParOf" srcId="{BE71CE84-3C2F-4FF2-8B4D-35242CACBA38}" destId="{5002FB84-DD94-4BBA-B929-CFE061F144C5}" srcOrd="0" destOrd="0" presId="urn:microsoft.com/office/officeart/2005/8/layout/vList5"/>
    <dgm:cxn modelId="{2C8737EE-C0A3-4358-A427-5B72139B56B0}" type="presParOf" srcId="{5002FB84-DD94-4BBA-B929-CFE061F144C5}" destId="{5F329D51-CBEA-47DC-9033-B1C0D18BB668}" srcOrd="0" destOrd="0" presId="urn:microsoft.com/office/officeart/2005/8/layout/vList5"/>
    <dgm:cxn modelId="{7391189E-E4AD-460E-8FCE-3540EEF7456B}" type="presParOf" srcId="{BE71CE84-3C2F-4FF2-8B4D-35242CACBA38}" destId="{5BAB3579-846E-4F88-9494-8F9771CC6550}" srcOrd="1" destOrd="0" presId="urn:microsoft.com/office/officeart/2005/8/layout/vList5"/>
    <dgm:cxn modelId="{D0F0A39F-2110-4A05-9F38-D6546C1DE0F3}" type="presParOf" srcId="{BE71CE84-3C2F-4FF2-8B4D-35242CACBA38}" destId="{9810215F-A8ED-42C1-8E5C-2C0BF35A8871}" srcOrd="2" destOrd="0" presId="urn:microsoft.com/office/officeart/2005/8/layout/vList5"/>
    <dgm:cxn modelId="{81DDD6B0-383B-4A16-81F3-FDFFF3312A94}" type="presParOf" srcId="{9810215F-A8ED-42C1-8E5C-2C0BF35A8871}" destId="{B43A2DB4-06AD-40B3-840B-C68F07184A94}" srcOrd="0" destOrd="0" presId="urn:microsoft.com/office/officeart/2005/8/layout/vList5"/>
    <dgm:cxn modelId="{54AD0C36-DD4B-4F03-9F23-8923DF2D2053}" type="presParOf" srcId="{BE71CE84-3C2F-4FF2-8B4D-35242CACBA38}" destId="{7F8646B6-7E95-4C51-9C15-981436A19607}" srcOrd="3" destOrd="0" presId="urn:microsoft.com/office/officeart/2005/8/layout/vList5"/>
    <dgm:cxn modelId="{96035C04-B646-4521-ACA8-8A626F12AD43}" type="presParOf" srcId="{BE71CE84-3C2F-4FF2-8B4D-35242CACBA38}" destId="{0301BF5E-5583-4E3C-82C8-C0B53836A881}" srcOrd="4" destOrd="0" presId="urn:microsoft.com/office/officeart/2005/8/layout/vList5"/>
    <dgm:cxn modelId="{48F5EE7D-47A2-4AA0-AEEA-B6C78ABCDB63}" type="presParOf" srcId="{0301BF5E-5583-4E3C-82C8-C0B53836A881}" destId="{286212D3-5A6A-4A60-813F-C0CADE2B5295}" srcOrd="0" destOrd="0" presId="urn:microsoft.com/office/officeart/2005/8/layout/vList5"/>
    <dgm:cxn modelId="{E9FC270B-4566-4809-8177-5D6084F7B376}" type="presParOf" srcId="{BE71CE84-3C2F-4FF2-8B4D-35242CACBA38}" destId="{DE792B3B-B667-4D00-A0D1-A6727740FDD0}" srcOrd="5" destOrd="0" presId="urn:microsoft.com/office/officeart/2005/8/layout/vList5"/>
    <dgm:cxn modelId="{D59AFE2A-3231-4BED-939A-FA2465DAE7D0}" type="presParOf" srcId="{BE71CE84-3C2F-4FF2-8B4D-35242CACBA38}" destId="{AADEC74F-1AF7-4204-9841-3AAF514EF431}" srcOrd="6" destOrd="0" presId="urn:microsoft.com/office/officeart/2005/8/layout/vList5"/>
    <dgm:cxn modelId="{9DBA0A54-B072-417A-AABE-81C598B17D06}" type="presParOf" srcId="{AADEC74F-1AF7-4204-9841-3AAF514EF431}" destId="{86348113-604A-4E15-B650-5A4DB90FEFD6}" srcOrd="0" destOrd="0" presId="urn:microsoft.com/office/officeart/2005/8/layout/vList5"/>
    <dgm:cxn modelId="{E9313A8D-A542-4D9D-BB3C-996FEE38A336}" type="presParOf" srcId="{BE71CE84-3C2F-4FF2-8B4D-35242CACBA38}" destId="{FC21E9CF-CFF6-495B-8901-B4020288F846}" srcOrd="7" destOrd="0" presId="urn:microsoft.com/office/officeart/2005/8/layout/vList5"/>
    <dgm:cxn modelId="{A790DBD0-7FAA-4068-8F4A-9F7B83D38F81}" type="presParOf" srcId="{BE71CE84-3C2F-4FF2-8B4D-35242CACBA38}" destId="{F16DAF6E-AD06-4614-A894-5EB6E5EE923C}" srcOrd="8" destOrd="0" presId="urn:microsoft.com/office/officeart/2005/8/layout/vList5"/>
    <dgm:cxn modelId="{F14FEF18-BE6F-426B-B4E3-B65F150CB789}" type="presParOf" srcId="{F16DAF6E-AD06-4614-A894-5EB6E5EE923C}" destId="{E067FDE3-D963-4B2A-961F-A2178C3CF500}" srcOrd="0" destOrd="0" presId="urn:microsoft.com/office/officeart/2005/8/layout/vList5"/>
    <dgm:cxn modelId="{6F221A2C-E9F3-46FD-B462-89EEBBEE6F90}" type="presParOf" srcId="{BE71CE84-3C2F-4FF2-8B4D-35242CACBA38}" destId="{E356ECC5-0181-4A58-A4DE-1D9D8DE033B8}" srcOrd="9" destOrd="0" presId="urn:microsoft.com/office/officeart/2005/8/layout/vList5"/>
    <dgm:cxn modelId="{A68A89C0-EA3A-4D05-93FA-20387045DA2A}" type="presParOf" srcId="{BE71CE84-3C2F-4FF2-8B4D-35242CACBA38}" destId="{D946D061-60DC-46EA-8E41-DEE3825187A5}" srcOrd="10" destOrd="0" presId="urn:microsoft.com/office/officeart/2005/8/layout/vList5"/>
    <dgm:cxn modelId="{369CF5B4-6C85-4BAE-9D90-1ADC4BB2AD69}" type="presParOf" srcId="{D946D061-60DC-46EA-8E41-DEE3825187A5}" destId="{A9721A25-3D64-47B1-A02A-D6DFC445D69C}" srcOrd="0" destOrd="0" presId="urn:microsoft.com/office/officeart/2005/8/layout/vList5"/>
  </dgm:cxnLst>
  <dgm:bg>
    <a:effectLst>
      <a:softEdge rad="127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 custT="1"/>
      <dgm:spPr/>
      <dgm:t>
        <a:bodyPr/>
        <a:lstStyle/>
        <a:p>
          <a:pPr algn="l" rtl="0"/>
          <a:r>
            <a:rPr lang="ru-RU" sz="1400" dirty="0"/>
            <a:t>- </a:t>
          </a:r>
          <a:r>
            <a:rPr lang="ru-RU" sz="2000" b="1" dirty="0"/>
            <a:t>город-село</a:t>
          </a:r>
          <a:r>
            <a:rPr lang="ru-RU" sz="2000" dirty="0"/>
            <a:t> (3 класса: преимущественно городской, промежуточный, сельский);</a:t>
          </a:r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9662D28-B930-4FE4-A8C1-85104002F7FF}">
      <dgm:prSet custT="1"/>
      <dgm:spPr/>
      <dgm:t>
        <a:bodyPr/>
        <a:lstStyle/>
        <a:p>
          <a:pPr algn="l" rtl="0"/>
          <a:r>
            <a:rPr lang="ru-RU" sz="2000" dirty="0"/>
            <a:t>- </a:t>
          </a:r>
          <a:r>
            <a:rPr lang="ru-RU" sz="2000" b="1" dirty="0"/>
            <a:t>принадлежность к метрополии </a:t>
          </a:r>
          <a:r>
            <a:rPr lang="ru-RU" sz="2000" dirty="0"/>
            <a:t>(2 класса – метрополия и не </a:t>
          </a:r>
          <a:r>
            <a:rPr lang="ru-RU" sz="2000" dirty="0" err="1"/>
            <a:t>метропольный</a:t>
          </a:r>
          <a:r>
            <a:rPr lang="ru-RU" sz="2000" dirty="0"/>
            <a:t>); </a:t>
          </a:r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4F8C10C4-ED37-4471-922D-05CC832680BC}">
      <dgm:prSet custT="1"/>
      <dgm:spPr/>
      <dgm:t>
        <a:bodyPr/>
        <a:lstStyle/>
        <a:p>
          <a:pPr algn="l" rtl="0"/>
          <a:r>
            <a:rPr lang="ru-RU" sz="2000" dirty="0"/>
            <a:t>- </a:t>
          </a:r>
          <a:r>
            <a:rPr lang="ru-RU" sz="2000" b="1" dirty="0"/>
            <a:t>принадлежность к прибрежным районам </a:t>
          </a:r>
          <a:r>
            <a:rPr lang="ru-RU" sz="2000" dirty="0"/>
            <a:t>(3 класса: на берегу; прибрежный (</a:t>
          </a:r>
          <a:r>
            <a:rPr lang="en-US" sz="2000" dirty="0"/>
            <a:t>&gt;= 50% </a:t>
          </a:r>
          <a:r>
            <a:rPr lang="ru-RU" sz="2000" dirty="0"/>
            <a:t>населения - в</a:t>
          </a:r>
          <a:r>
            <a:rPr lang="en-US" sz="2000" dirty="0"/>
            <a:t> 50</a:t>
          </a:r>
          <a:r>
            <a:rPr lang="ru-RU" sz="2000" dirty="0"/>
            <a:t> км от береговой линии</a:t>
          </a:r>
          <a:r>
            <a:rPr lang="en-US" sz="2000" dirty="0"/>
            <a:t>)</a:t>
          </a:r>
          <a:r>
            <a:rPr lang="ru-RU" sz="2000" dirty="0"/>
            <a:t>; не прибрежный);</a:t>
          </a:r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11985A5-08ED-4EBA-929E-03772B3E167F}">
      <dgm:prSet custT="1"/>
      <dgm:spPr/>
      <dgm:t>
        <a:bodyPr/>
        <a:lstStyle/>
        <a:p>
          <a:pPr algn="l" rtl="0"/>
          <a:r>
            <a:rPr lang="ru-RU" sz="1800" dirty="0"/>
            <a:t>- </a:t>
          </a:r>
          <a:r>
            <a:rPr lang="ru-RU" sz="2000" b="1" dirty="0"/>
            <a:t>принадлежность к горным районам </a:t>
          </a:r>
          <a:r>
            <a:rPr lang="ru-RU" sz="2000" dirty="0"/>
            <a:t>(4 класса по доле населения в гористой местности и доле поверхности занятой горами) </a:t>
          </a:r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BA16980-7F34-4517-8D95-735FAF050F6D}">
      <dgm:prSet custT="1"/>
      <dgm:spPr/>
      <dgm:t>
        <a:bodyPr/>
        <a:lstStyle/>
        <a:p>
          <a:pPr algn="just" rtl="0"/>
          <a:r>
            <a:rPr lang="ru-RU" sz="2000" dirty="0"/>
            <a:t>- </a:t>
          </a:r>
          <a:r>
            <a:rPr lang="ru-RU" sz="2000" b="1" dirty="0"/>
            <a:t>по удаленности от города </a:t>
          </a:r>
          <a:r>
            <a:rPr lang="ru-RU" sz="2000" dirty="0"/>
            <a:t>(5 классов: преимущественно городской, промежуточный вблизи города; промежуточный отдаленный; преимущественно сельский вблизи города; преимущественно сельский отдаленный)</a:t>
          </a:r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F17F7562-50F5-4251-A7B4-0104B9EFD83C}">
      <dgm:prSet custT="1"/>
      <dgm:spPr/>
      <dgm:t>
        <a:bodyPr/>
        <a:lstStyle/>
        <a:p>
          <a:pPr algn="l"/>
          <a:r>
            <a:rPr lang="ru-RU" sz="2000" dirty="0"/>
            <a:t>- </a:t>
          </a:r>
          <a:r>
            <a:rPr lang="ru-RU" sz="2000" b="1" dirty="0"/>
            <a:t>принадлежность к островным районам</a:t>
          </a:r>
        </a:p>
      </dgm:t>
    </dgm:pt>
    <dgm:pt modelId="{BFE00B1C-4153-404B-A18A-ED018F2EBF12}" type="par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C7CDC570-DA63-41FC-B067-BE5219ABBC67}" type="sib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0FD6B2C-B22E-4154-B0A3-EA18C4E4CC4F}">
      <dgm:prSet custT="1"/>
      <dgm:spPr/>
      <dgm:t>
        <a:bodyPr/>
        <a:lstStyle/>
        <a:p>
          <a:pPr algn="l" rtl="0"/>
          <a:r>
            <a:rPr lang="ru-RU" sz="2000" dirty="0"/>
            <a:t>- </a:t>
          </a:r>
          <a:r>
            <a:rPr lang="ru-RU" sz="2000" b="1" dirty="0"/>
            <a:t>принадлежность к приграничным районам </a:t>
          </a:r>
          <a:r>
            <a:rPr lang="ru-RU" sz="2000" dirty="0"/>
            <a:t>(2 класса);</a:t>
          </a:r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</dgm:pt>
    <dgm:pt modelId="{5F329D51-CBEA-47DC-9033-B1C0D18BB668}" type="pres">
      <dgm:prSet presAssocID="{FFBA6F3F-7A84-44F4-B438-F26DDAA37901}" presName="parentText" presStyleLbl="node1" presStyleIdx="0" presStyleCnt="7" custScaleX="277778" custScaleY="40497" custLinFactNeighborX="-7537" custLinFactNeighborY="-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</dgm:pt>
    <dgm:pt modelId="{9810215F-A8ED-42C1-8E5C-2C0BF35A8871}" type="pres">
      <dgm:prSet presAssocID="{39662D28-B930-4FE4-A8C1-85104002F7FF}" presName="linNode" presStyleCnt="0"/>
      <dgm:spPr/>
    </dgm:pt>
    <dgm:pt modelId="{B43A2DB4-06AD-40B3-840B-C68F07184A94}" type="pres">
      <dgm:prSet presAssocID="{39662D28-B930-4FE4-A8C1-85104002F7FF}" presName="parentText" presStyleLbl="node1" presStyleIdx="1" presStyleCnt="7" custScaleX="277778" custScaleY="34722" custLinFactNeighborX="-136" custLinFactNeighborY="24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</dgm:pt>
    <dgm:pt modelId="{0301BF5E-5583-4E3C-82C8-C0B53836A881}" type="pres">
      <dgm:prSet presAssocID="{4F8C10C4-ED37-4471-922D-05CC832680BC}" presName="linNode" presStyleCnt="0"/>
      <dgm:spPr/>
    </dgm:pt>
    <dgm:pt modelId="{286212D3-5A6A-4A60-813F-C0CADE2B5295}" type="pres">
      <dgm:prSet presAssocID="{4F8C10C4-ED37-4471-922D-05CC832680BC}" presName="parentText" presStyleLbl="node1" presStyleIdx="2" presStyleCnt="7" custScaleX="277778" custScaleY="43431" custLinFactNeighborX="766" custLinFactNeighborY="523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</dgm:pt>
    <dgm:pt modelId="{AADEC74F-1AF7-4204-9841-3AAF514EF431}" type="pres">
      <dgm:prSet presAssocID="{311985A5-08ED-4EBA-929E-03772B3E167F}" presName="linNode" presStyleCnt="0"/>
      <dgm:spPr/>
    </dgm:pt>
    <dgm:pt modelId="{86348113-604A-4E15-B650-5A4DB90FEFD6}" type="pres">
      <dgm:prSet presAssocID="{311985A5-08ED-4EBA-929E-03772B3E167F}" presName="parentText" presStyleLbl="node1" presStyleIdx="3" presStyleCnt="7" custScaleX="277778" custScaleY="37980" custLinFactNeighborX="766" custLinFactNeighborY="686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</dgm:pt>
    <dgm:pt modelId="{F16DAF6E-AD06-4614-A894-5EB6E5EE923C}" type="pres">
      <dgm:prSet presAssocID="{00FD6B2C-B22E-4154-B0A3-EA18C4E4CC4F}" presName="linNode" presStyleCnt="0"/>
      <dgm:spPr/>
    </dgm:pt>
    <dgm:pt modelId="{E067FDE3-D963-4B2A-961F-A2178C3CF500}" type="pres">
      <dgm:prSet presAssocID="{00FD6B2C-B22E-4154-B0A3-EA18C4E4CC4F}" presName="parentText" presStyleLbl="node1" presStyleIdx="4" presStyleCnt="7" custScaleX="277778" custScaleY="25854" custLinFactNeighborX="766" custLinFactNeighborY="742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</dgm:pt>
    <dgm:pt modelId="{10AAEACC-2656-46F5-959E-475F630C8798}" type="pres">
      <dgm:prSet presAssocID="{F17F7562-50F5-4251-A7B4-0104B9EFD83C}" presName="linNode" presStyleCnt="0"/>
      <dgm:spPr/>
    </dgm:pt>
    <dgm:pt modelId="{66284A06-3310-4732-A7BF-091164106D8B}" type="pres">
      <dgm:prSet presAssocID="{F17F7562-50F5-4251-A7B4-0104B9EFD83C}" presName="parentText" presStyleLbl="node1" presStyleIdx="5" presStyleCnt="7" custScaleX="277778" custScaleY="41732" custLinFactNeighborX="-2994" custLinFactNeighborY="798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118F4-E72A-4E4F-AA19-B81924D3FFF7}" type="pres">
      <dgm:prSet presAssocID="{C7CDC570-DA63-41FC-B067-BE5219ABBC67}" presName="sp" presStyleCnt="0"/>
      <dgm:spPr/>
    </dgm:pt>
    <dgm:pt modelId="{D946D061-60DC-46EA-8E41-DEE3825187A5}" type="pres">
      <dgm:prSet presAssocID="{0BA16980-7F34-4517-8D95-735FAF050F6D}" presName="linNode" presStyleCnt="0"/>
      <dgm:spPr/>
    </dgm:pt>
    <dgm:pt modelId="{A9721A25-3D64-47B1-A02A-D6DFC445D69C}" type="pres">
      <dgm:prSet presAssocID="{0BA16980-7F34-4517-8D95-735FAF050F6D}" presName="parentText" presStyleLbl="node1" presStyleIdx="6" presStyleCnt="7" custScaleX="277778" custScaleY="77541" custLinFactY="-100000" custLinFactNeighborX="1676" custLinFactNeighborY="-1097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63C5A274-DC87-4AC7-B4DC-C9A20454F100}" srcId="{7E418D62-538A-46CE-B151-E06E14997694}" destId="{0BA16980-7F34-4517-8D95-735FAF050F6D}" srcOrd="6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FE245FC4-2D69-4614-82E0-41BA642A9E8E}" srcId="{7E418D62-538A-46CE-B151-E06E14997694}" destId="{F17F7562-50F5-4251-A7B4-0104B9EFD83C}" srcOrd="5" destOrd="0" parTransId="{BFE00B1C-4153-404B-A18A-ED018F2EBF12}" sibTransId="{C7CDC570-DA63-41FC-B067-BE5219ABBC67}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2DC0EDA9-B00B-46EC-8B66-786C173CDCD5}" type="presOf" srcId="{00FD6B2C-B22E-4154-B0A3-EA18C4E4CC4F}" destId="{E067FDE3-D963-4B2A-961F-A2178C3CF500}" srcOrd="0" destOrd="0" presId="urn:microsoft.com/office/officeart/2005/8/layout/vList5"/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1F1D966A-4788-4040-A772-2CD0271739E9}" type="presOf" srcId="{FFBA6F3F-7A84-44F4-B438-F26DDAA37901}" destId="{5F329D51-CBEA-47DC-9033-B1C0D18BB668}" srcOrd="0" destOrd="0" presId="urn:microsoft.com/office/officeart/2005/8/layout/vList5"/>
    <dgm:cxn modelId="{B480641C-8138-4C4B-BD5E-B4778A8ED582}" type="presOf" srcId="{F17F7562-50F5-4251-A7B4-0104B9EFD83C}" destId="{66284A06-3310-4732-A7BF-091164106D8B}" srcOrd="0" destOrd="0" presId="urn:microsoft.com/office/officeart/2005/8/layout/vList5"/>
    <dgm:cxn modelId="{0BED2ABE-20E4-4AAA-B006-58E2F6325581}" type="presOf" srcId="{7E418D62-538A-46CE-B151-E06E14997694}" destId="{BE71CE84-3C2F-4FF2-8B4D-35242CACBA38}" srcOrd="0" destOrd="0" presId="urn:microsoft.com/office/officeart/2005/8/layout/vList5"/>
    <dgm:cxn modelId="{6499D8D7-AF8E-4FF0-914B-2BFCA00360EF}" type="presOf" srcId="{4F8C10C4-ED37-4471-922D-05CC832680BC}" destId="{286212D3-5A6A-4A60-813F-C0CADE2B5295}" srcOrd="0" destOrd="0" presId="urn:microsoft.com/office/officeart/2005/8/layout/vList5"/>
    <dgm:cxn modelId="{5BDFFA16-EC4B-4AA6-B573-FD31298A7E16}" type="presOf" srcId="{39662D28-B930-4FE4-A8C1-85104002F7FF}" destId="{B43A2DB4-06AD-40B3-840B-C68F07184A94}" srcOrd="0" destOrd="0" presId="urn:microsoft.com/office/officeart/2005/8/layout/vList5"/>
    <dgm:cxn modelId="{E3064FDD-FBCE-4012-B890-AA33F86756B1}" type="presOf" srcId="{0BA16980-7F34-4517-8D95-735FAF050F6D}" destId="{A9721A25-3D64-47B1-A02A-D6DFC445D69C}" srcOrd="0" destOrd="0" presId="urn:microsoft.com/office/officeart/2005/8/layout/vList5"/>
    <dgm:cxn modelId="{96873B29-A762-4B3A-AC92-D7627AF55CB2}" type="presOf" srcId="{311985A5-08ED-4EBA-929E-03772B3E167F}" destId="{86348113-604A-4E15-B650-5A4DB90FEFD6}" srcOrd="0" destOrd="0" presId="urn:microsoft.com/office/officeart/2005/8/layout/vList5"/>
    <dgm:cxn modelId="{4AC16122-C70B-46C8-BA6C-82631D8F442F}" type="presParOf" srcId="{BE71CE84-3C2F-4FF2-8B4D-35242CACBA38}" destId="{5002FB84-DD94-4BBA-B929-CFE061F144C5}" srcOrd="0" destOrd="0" presId="urn:microsoft.com/office/officeart/2005/8/layout/vList5"/>
    <dgm:cxn modelId="{C1FB4308-C973-4614-BD9C-D2725D3B517F}" type="presParOf" srcId="{5002FB84-DD94-4BBA-B929-CFE061F144C5}" destId="{5F329D51-CBEA-47DC-9033-B1C0D18BB668}" srcOrd="0" destOrd="0" presId="urn:microsoft.com/office/officeart/2005/8/layout/vList5"/>
    <dgm:cxn modelId="{91B99203-7EDA-4D41-BCEC-C42747A0D78F}" type="presParOf" srcId="{BE71CE84-3C2F-4FF2-8B4D-35242CACBA38}" destId="{5BAB3579-846E-4F88-9494-8F9771CC6550}" srcOrd="1" destOrd="0" presId="urn:microsoft.com/office/officeart/2005/8/layout/vList5"/>
    <dgm:cxn modelId="{D25310E6-611C-4D69-A65F-D1F05D2003C8}" type="presParOf" srcId="{BE71CE84-3C2F-4FF2-8B4D-35242CACBA38}" destId="{9810215F-A8ED-42C1-8E5C-2C0BF35A8871}" srcOrd="2" destOrd="0" presId="urn:microsoft.com/office/officeart/2005/8/layout/vList5"/>
    <dgm:cxn modelId="{4BDADB54-5D52-4AFF-8F60-6FCAA737F6AC}" type="presParOf" srcId="{9810215F-A8ED-42C1-8E5C-2C0BF35A8871}" destId="{B43A2DB4-06AD-40B3-840B-C68F07184A94}" srcOrd="0" destOrd="0" presId="urn:microsoft.com/office/officeart/2005/8/layout/vList5"/>
    <dgm:cxn modelId="{77628110-5AC9-424F-9DB2-D2318047F74F}" type="presParOf" srcId="{BE71CE84-3C2F-4FF2-8B4D-35242CACBA38}" destId="{7F8646B6-7E95-4C51-9C15-981436A19607}" srcOrd="3" destOrd="0" presId="urn:microsoft.com/office/officeart/2005/8/layout/vList5"/>
    <dgm:cxn modelId="{CF989CA8-571D-4AEB-B1F1-D0121D0C0342}" type="presParOf" srcId="{BE71CE84-3C2F-4FF2-8B4D-35242CACBA38}" destId="{0301BF5E-5583-4E3C-82C8-C0B53836A881}" srcOrd="4" destOrd="0" presId="urn:microsoft.com/office/officeart/2005/8/layout/vList5"/>
    <dgm:cxn modelId="{D0F30262-B6BB-4C7E-829E-7389A3A34F68}" type="presParOf" srcId="{0301BF5E-5583-4E3C-82C8-C0B53836A881}" destId="{286212D3-5A6A-4A60-813F-C0CADE2B5295}" srcOrd="0" destOrd="0" presId="urn:microsoft.com/office/officeart/2005/8/layout/vList5"/>
    <dgm:cxn modelId="{F36F4B09-F7F8-4E39-A4B2-D621782228DA}" type="presParOf" srcId="{BE71CE84-3C2F-4FF2-8B4D-35242CACBA38}" destId="{DE792B3B-B667-4D00-A0D1-A6727740FDD0}" srcOrd="5" destOrd="0" presId="urn:microsoft.com/office/officeart/2005/8/layout/vList5"/>
    <dgm:cxn modelId="{F96E75F3-8132-4744-B99D-503B66C199DE}" type="presParOf" srcId="{BE71CE84-3C2F-4FF2-8B4D-35242CACBA38}" destId="{AADEC74F-1AF7-4204-9841-3AAF514EF431}" srcOrd="6" destOrd="0" presId="urn:microsoft.com/office/officeart/2005/8/layout/vList5"/>
    <dgm:cxn modelId="{C322171F-C6F3-4E9B-907A-C46CB55EAD36}" type="presParOf" srcId="{AADEC74F-1AF7-4204-9841-3AAF514EF431}" destId="{86348113-604A-4E15-B650-5A4DB90FEFD6}" srcOrd="0" destOrd="0" presId="urn:microsoft.com/office/officeart/2005/8/layout/vList5"/>
    <dgm:cxn modelId="{E1662E0E-E196-4D30-BD98-253807D0620F}" type="presParOf" srcId="{BE71CE84-3C2F-4FF2-8B4D-35242CACBA38}" destId="{FC21E9CF-CFF6-495B-8901-B4020288F846}" srcOrd="7" destOrd="0" presId="urn:microsoft.com/office/officeart/2005/8/layout/vList5"/>
    <dgm:cxn modelId="{B02A54D8-25E1-4D89-B1C2-8272C25A330C}" type="presParOf" srcId="{BE71CE84-3C2F-4FF2-8B4D-35242CACBA38}" destId="{F16DAF6E-AD06-4614-A894-5EB6E5EE923C}" srcOrd="8" destOrd="0" presId="urn:microsoft.com/office/officeart/2005/8/layout/vList5"/>
    <dgm:cxn modelId="{8A8CDBDD-C1EC-450F-B60E-BFBBA72B9ACD}" type="presParOf" srcId="{F16DAF6E-AD06-4614-A894-5EB6E5EE923C}" destId="{E067FDE3-D963-4B2A-961F-A2178C3CF500}" srcOrd="0" destOrd="0" presId="urn:microsoft.com/office/officeart/2005/8/layout/vList5"/>
    <dgm:cxn modelId="{55835507-5634-4E8F-A8FF-231EF01C83FF}" type="presParOf" srcId="{BE71CE84-3C2F-4FF2-8B4D-35242CACBA38}" destId="{E356ECC5-0181-4A58-A4DE-1D9D8DE033B8}" srcOrd="9" destOrd="0" presId="urn:microsoft.com/office/officeart/2005/8/layout/vList5"/>
    <dgm:cxn modelId="{89E3842A-E0A7-4BDD-8520-BEBAEBEFC1D5}" type="presParOf" srcId="{BE71CE84-3C2F-4FF2-8B4D-35242CACBA38}" destId="{10AAEACC-2656-46F5-959E-475F630C8798}" srcOrd="10" destOrd="0" presId="urn:microsoft.com/office/officeart/2005/8/layout/vList5"/>
    <dgm:cxn modelId="{B51058E0-6D66-4130-AE84-10AF6BB5E431}" type="presParOf" srcId="{10AAEACC-2656-46F5-959E-475F630C8798}" destId="{66284A06-3310-4732-A7BF-091164106D8B}" srcOrd="0" destOrd="0" presId="urn:microsoft.com/office/officeart/2005/8/layout/vList5"/>
    <dgm:cxn modelId="{F791FA74-79B9-46A2-A37C-0382C9E39F1F}" type="presParOf" srcId="{BE71CE84-3C2F-4FF2-8B4D-35242CACBA38}" destId="{BE7118F4-E72A-4E4F-AA19-B81924D3FFF7}" srcOrd="11" destOrd="0" presId="urn:microsoft.com/office/officeart/2005/8/layout/vList5"/>
    <dgm:cxn modelId="{D3D866B2-0A14-44B4-8945-17D194A4A44E}" type="presParOf" srcId="{BE71CE84-3C2F-4FF2-8B4D-35242CACBA38}" destId="{D946D061-60DC-46EA-8E41-DEE3825187A5}" srcOrd="12" destOrd="0" presId="urn:microsoft.com/office/officeart/2005/8/layout/vList5"/>
    <dgm:cxn modelId="{A1D8E82E-B6BC-41E8-89B5-BB3DC419414C}" type="presParOf" srcId="{D946D061-60DC-46EA-8E41-DEE3825187A5}" destId="{A9721A25-3D64-47B1-A02A-D6DFC445D6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466F416-C00C-4531-91F2-D11B72F13AE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674187-B998-4018-8E36-EA969294DA96}">
      <dgm:prSet phldrT="[Текст]"/>
      <dgm:spPr/>
      <dgm:t>
        <a:bodyPr/>
        <a:lstStyle/>
        <a:p>
          <a:r>
            <a:rPr lang="ru-RU" dirty="0" err="1"/>
            <a:t>Метропольные</a:t>
          </a:r>
          <a:endParaRPr lang="ru-RU" dirty="0"/>
        </a:p>
      </dgm:t>
    </dgm:pt>
    <dgm:pt modelId="{C37B7D44-5D1C-484B-8102-8CEECC3620E9}" type="parTrans" cxnId="{0E9D29BB-A32A-431A-BCAB-03764A1D67E8}">
      <dgm:prSet/>
      <dgm:spPr/>
      <dgm:t>
        <a:bodyPr/>
        <a:lstStyle/>
        <a:p>
          <a:endParaRPr lang="ru-RU"/>
        </a:p>
      </dgm:t>
    </dgm:pt>
    <dgm:pt modelId="{320B80AA-2441-45B7-B706-93947E5ECD70}" type="sibTrans" cxnId="{0E9D29BB-A32A-431A-BCAB-03764A1D67E8}">
      <dgm:prSet/>
      <dgm:spPr/>
      <dgm:t>
        <a:bodyPr/>
        <a:lstStyle/>
        <a:p>
          <a:endParaRPr lang="ru-RU"/>
        </a:p>
      </dgm:t>
    </dgm:pt>
    <dgm:pt modelId="{4B9A7194-11B1-4D15-8E16-C6CD5B3F0932}">
      <dgm:prSet phldrT="[Текст]" custT="1"/>
      <dgm:spPr/>
      <dgm:t>
        <a:bodyPr/>
        <a:lstStyle/>
        <a:p>
          <a:r>
            <a:rPr lang="ru-RU" sz="1800" b="1" dirty="0"/>
            <a:t>Центральные районы </a:t>
          </a:r>
          <a:r>
            <a:rPr lang="ru-RU" sz="1800" dirty="0"/>
            <a:t>с одной или более урбанизированной территорией и  урбанизированные территории (население более 50 тыс. чел.)</a:t>
          </a:r>
        </a:p>
      </dgm:t>
    </dgm:pt>
    <dgm:pt modelId="{F1FC54AB-4F1A-46F7-A225-2F58CB55AB7F}" type="parTrans" cxnId="{ABA6F98D-3F05-4BC8-A033-FCA973566327}">
      <dgm:prSet/>
      <dgm:spPr/>
      <dgm:t>
        <a:bodyPr/>
        <a:lstStyle/>
        <a:p>
          <a:endParaRPr lang="ru-RU"/>
        </a:p>
      </dgm:t>
    </dgm:pt>
    <dgm:pt modelId="{612D8B9E-A3A7-48A4-A5B9-6F660FDEFECD}" type="sibTrans" cxnId="{ABA6F98D-3F05-4BC8-A033-FCA973566327}">
      <dgm:prSet/>
      <dgm:spPr/>
      <dgm:t>
        <a:bodyPr/>
        <a:lstStyle/>
        <a:p>
          <a:endParaRPr lang="ru-RU"/>
        </a:p>
      </dgm:t>
    </dgm:pt>
    <dgm:pt modelId="{14A3B237-E86D-4ACA-9CC0-3CD8AF9C6486}">
      <dgm:prSet phldrT="[Текст]"/>
      <dgm:spPr/>
      <dgm:t>
        <a:bodyPr/>
        <a:lstStyle/>
        <a:p>
          <a:r>
            <a:rPr lang="ru-RU" dirty="0"/>
            <a:t>Не </a:t>
          </a:r>
          <a:r>
            <a:rPr lang="ru-RU" dirty="0" err="1"/>
            <a:t>метропольные</a:t>
          </a:r>
          <a:endParaRPr lang="ru-RU" dirty="0"/>
        </a:p>
      </dgm:t>
    </dgm:pt>
    <dgm:pt modelId="{C94050F1-14E3-4D48-AC43-44AAA1158FDF}" type="parTrans" cxnId="{1C8AE07D-423A-45B5-9E05-6DCCA42700C1}">
      <dgm:prSet/>
      <dgm:spPr/>
      <dgm:t>
        <a:bodyPr/>
        <a:lstStyle/>
        <a:p>
          <a:endParaRPr lang="ru-RU"/>
        </a:p>
      </dgm:t>
    </dgm:pt>
    <dgm:pt modelId="{9EE3532F-4390-4F22-8578-27228108E91D}" type="sibTrans" cxnId="{1C8AE07D-423A-45B5-9E05-6DCCA42700C1}">
      <dgm:prSet/>
      <dgm:spPr/>
      <dgm:t>
        <a:bodyPr/>
        <a:lstStyle/>
        <a:p>
          <a:endParaRPr lang="ru-RU"/>
        </a:p>
      </dgm:t>
    </dgm:pt>
    <dgm:pt modelId="{F64980F3-B905-4F07-9C40-2B44D4876288}">
      <dgm:prSet custT="1"/>
      <dgm:spPr/>
      <dgm:t>
        <a:bodyPr/>
        <a:lstStyle/>
        <a:p>
          <a:r>
            <a:rPr lang="ru-RU" sz="1800" b="1" dirty="0"/>
            <a:t>Отдаленные районы - </a:t>
          </a:r>
          <a:r>
            <a:rPr lang="ru-RU" sz="1800" dirty="0"/>
            <a:t>экономически связаны с центральными (как минимум 25% занятых, проживающих в этих районах, выезжают в центральные районы, или наоборот, 25% занятых в районе приезжает из центральных районов</a:t>
          </a:r>
        </a:p>
      </dgm:t>
    </dgm:pt>
    <dgm:pt modelId="{DB6D2EA4-E26D-45ED-B8EF-380B64BC9046}" type="parTrans" cxnId="{283AF739-63D2-4659-87B5-5B07D9AB856A}">
      <dgm:prSet/>
      <dgm:spPr/>
      <dgm:t>
        <a:bodyPr/>
        <a:lstStyle/>
        <a:p>
          <a:endParaRPr lang="ru-RU"/>
        </a:p>
      </dgm:t>
    </dgm:pt>
    <dgm:pt modelId="{708C90FE-4D46-4B07-8403-504E8B85AEE1}" type="sibTrans" cxnId="{283AF739-63D2-4659-87B5-5B07D9AB856A}">
      <dgm:prSet/>
      <dgm:spPr/>
      <dgm:t>
        <a:bodyPr/>
        <a:lstStyle/>
        <a:p>
          <a:endParaRPr lang="ru-RU"/>
        </a:p>
      </dgm:t>
    </dgm:pt>
    <dgm:pt modelId="{24D5BE3C-C323-4D5E-AA56-EAAD20126A45}">
      <dgm:prSet/>
      <dgm:spPr/>
      <dgm:t>
        <a:bodyPr/>
        <a:lstStyle/>
        <a:p>
          <a:r>
            <a:rPr lang="ru-RU" dirty="0"/>
            <a:t>Все остальные районы </a:t>
          </a:r>
        </a:p>
      </dgm:t>
    </dgm:pt>
    <dgm:pt modelId="{94EC3759-ECD7-4FCC-B258-EE20CE6407D4}" type="parTrans" cxnId="{90ACDC34-6C8C-4B38-9060-F93FC0FDA276}">
      <dgm:prSet/>
      <dgm:spPr/>
      <dgm:t>
        <a:bodyPr/>
        <a:lstStyle/>
        <a:p>
          <a:endParaRPr lang="ru-RU"/>
        </a:p>
      </dgm:t>
    </dgm:pt>
    <dgm:pt modelId="{7C6EADF9-4C85-4B24-A32D-E0362572605A}" type="sibTrans" cxnId="{90ACDC34-6C8C-4B38-9060-F93FC0FDA276}">
      <dgm:prSet/>
      <dgm:spPr/>
      <dgm:t>
        <a:bodyPr/>
        <a:lstStyle/>
        <a:p>
          <a:endParaRPr lang="ru-RU"/>
        </a:p>
      </dgm:t>
    </dgm:pt>
    <dgm:pt modelId="{C7ECAE39-0BFF-4807-B6C1-8F66D3495CFF}">
      <dgm:prSet custT="1"/>
      <dgm:spPr/>
      <dgm:t>
        <a:bodyPr/>
        <a:lstStyle/>
        <a:p>
          <a:r>
            <a:rPr lang="ru-RU" sz="1800" dirty="0" err="1"/>
            <a:t>Микрополитанские</a:t>
          </a:r>
          <a:r>
            <a:rPr lang="ru-RU" sz="1800" dirty="0"/>
            <a:t>: не принадлежат к метрополиям. Центрированы вокруг урбанизированных кластеров с населением от 10 тыс. до 49,9 тыс. чел. </a:t>
          </a:r>
        </a:p>
      </dgm:t>
    </dgm:pt>
    <dgm:pt modelId="{CB6531E5-5313-4F03-9822-7C7B372EB6F8}" type="parTrans" cxnId="{5C3A19C7-90AF-4F41-960D-07B5564AEC03}">
      <dgm:prSet/>
      <dgm:spPr/>
      <dgm:t>
        <a:bodyPr/>
        <a:lstStyle/>
        <a:p>
          <a:endParaRPr lang="ru-RU"/>
        </a:p>
      </dgm:t>
    </dgm:pt>
    <dgm:pt modelId="{5C3DAF9B-4BC3-4087-BAD0-A4E61AE35ECC}" type="sibTrans" cxnId="{5C3A19C7-90AF-4F41-960D-07B5564AEC03}">
      <dgm:prSet/>
      <dgm:spPr/>
      <dgm:t>
        <a:bodyPr/>
        <a:lstStyle/>
        <a:p>
          <a:endParaRPr lang="ru-RU"/>
        </a:p>
      </dgm:t>
    </dgm:pt>
    <dgm:pt modelId="{6388D2ED-0D46-46EB-8A4C-B77D10BE373B}" type="pres">
      <dgm:prSet presAssocID="{F466F416-C00C-4531-91F2-D11B72F13A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34655C-3CD4-491A-A750-58B7500CFD05}" type="pres">
      <dgm:prSet presAssocID="{7D674187-B998-4018-8E36-EA969294DA96}" presName="root" presStyleCnt="0"/>
      <dgm:spPr/>
    </dgm:pt>
    <dgm:pt modelId="{09F3A602-1188-4A19-A696-7F6B5026BC67}" type="pres">
      <dgm:prSet presAssocID="{7D674187-B998-4018-8E36-EA969294DA96}" presName="rootComposite" presStyleCnt="0"/>
      <dgm:spPr/>
    </dgm:pt>
    <dgm:pt modelId="{A4A14BB9-5521-4C6C-9A6F-5AAA8EE53FA9}" type="pres">
      <dgm:prSet presAssocID="{7D674187-B998-4018-8E36-EA969294DA96}" presName="rootText" presStyleLbl="node1" presStyleIdx="0" presStyleCnt="2" custScaleY="34154"/>
      <dgm:spPr/>
      <dgm:t>
        <a:bodyPr/>
        <a:lstStyle/>
        <a:p>
          <a:endParaRPr lang="ru-RU"/>
        </a:p>
      </dgm:t>
    </dgm:pt>
    <dgm:pt modelId="{7D8CB305-4944-4550-85E2-D3BABD6F1AFC}" type="pres">
      <dgm:prSet presAssocID="{7D674187-B998-4018-8E36-EA969294DA96}" presName="rootConnector" presStyleLbl="node1" presStyleIdx="0" presStyleCnt="2"/>
      <dgm:spPr/>
      <dgm:t>
        <a:bodyPr/>
        <a:lstStyle/>
        <a:p>
          <a:endParaRPr lang="ru-RU"/>
        </a:p>
      </dgm:t>
    </dgm:pt>
    <dgm:pt modelId="{577FB11A-BE9C-464B-95F1-3A5529FCA07E}" type="pres">
      <dgm:prSet presAssocID="{7D674187-B998-4018-8E36-EA969294DA96}" presName="childShape" presStyleCnt="0"/>
      <dgm:spPr/>
    </dgm:pt>
    <dgm:pt modelId="{9425BF16-429C-46E4-98A0-7D1AE91DF412}" type="pres">
      <dgm:prSet presAssocID="{F1FC54AB-4F1A-46F7-A225-2F58CB55AB7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1B2A85-9E9A-4DFC-9E4D-C82DFA9B956A}" type="pres">
      <dgm:prSet presAssocID="{4B9A7194-11B1-4D15-8E16-C6CD5B3F0932}" presName="childText" presStyleLbl="bgAcc1" presStyleIdx="0" presStyleCnt="4" custScaleX="158543" custScaleY="87727" custLinFactNeighborX="-365" custLinFactNeighborY="-10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3D700-9B53-4645-B654-3141F172EB64}" type="pres">
      <dgm:prSet presAssocID="{DB6D2EA4-E26D-45ED-B8EF-380B64BC904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5863B0E-94FB-49E1-B412-56F62F902738}" type="pres">
      <dgm:prSet presAssocID="{F64980F3-B905-4F07-9C40-2B44D4876288}" presName="childText" presStyleLbl="bgAcc1" presStyleIdx="1" presStyleCnt="4" custScaleX="156089" custScaleY="126638" custLinFactNeighborX="-1959" custLinFactNeighborY="-10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CDA33-947A-490E-A3E2-E7E3BDD4348E}" type="pres">
      <dgm:prSet presAssocID="{14A3B237-E86D-4ACA-9CC0-3CD8AF9C6486}" presName="root" presStyleCnt="0"/>
      <dgm:spPr/>
    </dgm:pt>
    <dgm:pt modelId="{F81CEA7B-374F-4713-B670-80CBCC2075AC}" type="pres">
      <dgm:prSet presAssocID="{14A3B237-E86D-4ACA-9CC0-3CD8AF9C6486}" presName="rootComposite" presStyleCnt="0"/>
      <dgm:spPr/>
    </dgm:pt>
    <dgm:pt modelId="{A83C5630-B3FF-43E8-A480-C7C578880DC7}" type="pres">
      <dgm:prSet presAssocID="{14A3B237-E86D-4ACA-9CC0-3CD8AF9C6486}" presName="rootText" presStyleLbl="node1" presStyleIdx="1" presStyleCnt="2" custScaleY="32697"/>
      <dgm:spPr/>
      <dgm:t>
        <a:bodyPr/>
        <a:lstStyle/>
        <a:p>
          <a:endParaRPr lang="ru-RU"/>
        </a:p>
      </dgm:t>
    </dgm:pt>
    <dgm:pt modelId="{FFAF138B-A5D0-461E-978B-14DEE8C359DE}" type="pres">
      <dgm:prSet presAssocID="{14A3B237-E86D-4ACA-9CC0-3CD8AF9C6486}" presName="rootConnector" presStyleLbl="node1" presStyleIdx="1" presStyleCnt="2"/>
      <dgm:spPr/>
      <dgm:t>
        <a:bodyPr/>
        <a:lstStyle/>
        <a:p>
          <a:endParaRPr lang="ru-RU"/>
        </a:p>
      </dgm:t>
    </dgm:pt>
    <dgm:pt modelId="{3273866F-1DFC-494F-B717-3839B9DD0C48}" type="pres">
      <dgm:prSet presAssocID="{14A3B237-E86D-4ACA-9CC0-3CD8AF9C6486}" presName="childShape" presStyleCnt="0"/>
      <dgm:spPr/>
    </dgm:pt>
    <dgm:pt modelId="{09C437C2-841B-48A7-938A-B2F587F5E150}" type="pres">
      <dgm:prSet presAssocID="{CB6531E5-5313-4F03-9822-7C7B372EB6F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E74B9D8-F65F-4211-8E7B-BA86F922C92D}" type="pres">
      <dgm:prSet presAssocID="{C7ECAE39-0BFF-4807-B6C1-8F66D3495CFF}" presName="childText" presStyleLbl="bgAcc1" presStyleIdx="2" presStyleCnt="4" custScaleY="138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7C764-1682-4A67-BED6-7A23548474FA}" type="pres">
      <dgm:prSet presAssocID="{94EC3759-ECD7-4FCC-B258-EE20CE6407D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C908819-9B9D-4BCB-B8DB-1F1509033125}" type="pres">
      <dgm:prSet presAssocID="{24D5BE3C-C323-4D5E-AA56-EAAD20126A45}" presName="childText" presStyleLbl="bgAcc1" presStyleIdx="3" presStyleCnt="4" custScaleY="30054" custLinFactNeighborX="67" custLinFactNeighborY="14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A6F98D-3F05-4BC8-A033-FCA973566327}" srcId="{7D674187-B998-4018-8E36-EA969294DA96}" destId="{4B9A7194-11B1-4D15-8E16-C6CD5B3F0932}" srcOrd="0" destOrd="0" parTransId="{F1FC54AB-4F1A-46F7-A225-2F58CB55AB7F}" sibTransId="{612D8B9E-A3A7-48A4-A5B9-6F660FDEFECD}"/>
    <dgm:cxn modelId="{1C8AE07D-423A-45B5-9E05-6DCCA42700C1}" srcId="{F466F416-C00C-4531-91F2-D11B72F13AE2}" destId="{14A3B237-E86D-4ACA-9CC0-3CD8AF9C6486}" srcOrd="1" destOrd="0" parTransId="{C94050F1-14E3-4D48-AC43-44AAA1158FDF}" sibTransId="{9EE3532F-4390-4F22-8578-27228108E91D}"/>
    <dgm:cxn modelId="{297F48AB-435E-4434-8B8C-4A459C2966AD}" type="presOf" srcId="{24D5BE3C-C323-4D5E-AA56-EAAD20126A45}" destId="{CC908819-9B9D-4BCB-B8DB-1F1509033125}" srcOrd="0" destOrd="0" presId="urn:microsoft.com/office/officeart/2005/8/layout/hierarchy3"/>
    <dgm:cxn modelId="{BF6D2C75-BC84-4C22-90A8-872FA99DF0EB}" type="presOf" srcId="{7D674187-B998-4018-8E36-EA969294DA96}" destId="{7D8CB305-4944-4550-85E2-D3BABD6F1AFC}" srcOrd="1" destOrd="0" presId="urn:microsoft.com/office/officeart/2005/8/layout/hierarchy3"/>
    <dgm:cxn modelId="{DA9CD3DC-2166-4264-A04B-A6A6D4879482}" type="presOf" srcId="{F466F416-C00C-4531-91F2-D11B72F13AE2}" destId="{6388D2ED-0D46-46EB-8A4C-B77D10BE373B}" srcOrd="0" destOrd="0" presId="urn:microsoft.com/office/officeart/2005/8/layout/hierarchy3"/>
    <dgm:cxn modelId="{0B4A8CDE-0D89-467C-9EE6-3B636B658ADE}" type="presOf" srcId="{4B9A7194-11B1-4D15-8E16-C6CD5B3F0932}" destId="{551B2A85-9E9A-4DFC-9E4D-C82DFA9B956A}" srcOrd="0" destOrd="0" presId="urn:microsoft.com/office/officeart/2005/8/layout/hierarchy3"/>
    <dgm:cxn modelId="{4AE70568-47E1-46A8-940E-EB011A9D203F}" type="presOf" srcId="{C7ECAE39-0BFF-4807-B6C1-8F66D3495CFF}" destId="{AE74B9D8-F65F-4211-8E7B-BA86F922C92D}" srcOrd="0" destOrd="0" presId="urn:microsoft.com/office/officeart/2005/8/layout/hierarchy3"/>
    <dgm:cxn modelId="{5ABB4F98-2DBF-426C-B6E1-DAF61661FFDB}" type="presOf" srcId="{94EC3759-ECD7-4FCC-B258-EE20CE6407D4}" destId="{2227C764-1682-4A67-BED6-7A23548474FA}" srcOrd="0" destOrd="0" presId="urn:microsoft.com/office/officeart/2005/8/layout/hierarchy3"/>
    <dgm:cxn modelId="{0EEB34F8-823C-4BF7-B96E-EEF7AC8F693F}" type="presOf" srcId="{14A3B237-E86D-4ACA-9CC0-3CD8AF9C6486}" destId="{A83C5630-B3FF-43E8-A480-C7C578880DC7}" srcOrd="0" destOrd="0" presId="urn:microsoft.com/office/officeart/2005/8/layout/hierarchy3"/>
    <dgm:cxn modelId="{36579CC9-F801-425B-BF75-9CD3A469C5A6}" type="presOf" srcId="{7D674187-B998-4018-8E36-EA969294DA96}" destId="{A4A14BB9-5521-4C6C-9A6F-5AAA8EE53FA9}" srcOrd="0" destOrd="0" presId="urn:microsoft.com/office/officeart/2005/8/layout/hierarchy3"/>
    <dgm:cxn modelId="{ACD305FC-6994-4AEF-92FE-1610E8D2033D}" type="presOf" srcId="{14A3B237-E86D-4ACA-9CC0-3CD8AF9C6486}" destId="{FFAF138B-A5D0-461E-978B-14DEE8C359DE}" srcOrd="1" destOrd="0" presId="urn:microsoft.com/office/officeart/2005/8/layout/hierarchy3"/>
    <dgm:cxn modelId="{283AF739-63D2-4659-87B5-5B07D9AB856A}" srcId="{7D674187-B998-4018-8E36-EA969294DA96}" destId="{F64980F3-B905-4F07-9C40-2B44D4876288}" srcOrd="1" destOrd="0" parTransId="{DB6D2EA4-E26D-45ED-B8EF-380B64BC9046}" sibTransId="{708C90FE-4D46-4B07-8403-504E8B85AEE1}"/>
    <dgm:cxn modelId="{29A6D7B7-DE11-462D-8FBE-78A2D2E334AB}" type="presOf" srcId="{F1FC54AB-4F1A-46F7-A225-2F58CB55AB7F}" destId="{9425BF16-429C-46E4-98A0-7D1AE91DF412}" srcOrd="0" destOrd="0" presId="urn:microsoft.com/office/officeart/2005/8/layout/hierarchy3"/>
    <dgm:cxn modelId="{179EAD9D-C455-43C0-BB5D-34D3108FB425}" type="presOf" srcId="{DB6D2EA4-E26D-45ED-B8EF-380B64BC9046}" destId="{5393D700-9B53-4645-B654-3141F172EB64}" srcOrd="0" destOrd="0" presId="urn:microsoft.com/office/officeart/2005/8/layout/hierarchy3"/>
    <dgm:cxn modelId="{5C3A19C7-90AF-4F41-960D-07B5564AEC03}" srcId="{14A3B237-E86D-4ACA-9CC0-3CD8AF9C6486}" destId="{C7ECAE39-0BFF-4807-B6C1-8F66D3495CFF}" srcOrd="0" destOrd="0" parTransId="{CB6531E5-5313-4F03-9822-7C7B372EB6F8}" sibTransId="{5C3DAF9B-4BC3-4087-BAD0-A4E61AE35ECC}"/>
    <dgm:cxn modelId="{3C04A3BD-4D18-4C26-B48D-CBF87299E36A}" type="presOf" srcId="{CB6531E5-5313-4F03-9822-7C7B372EB6F8}" destId="{09C437C2-841B-48A7-938A-B2F587F5E150}" srcOrd="0" destOrd="0" presId="urn:microsoft.com/office/officeart/2005/8/layout/hierarchy3"/>
    <dgm:cxn modelId="{EF9C917D-D4A4-489A-BCBF-44FDD1DCAAB5}" type="presOf" srcId="{F64980F3-B905-4F07-9C40-2B44D4876288}" destId="{75863B0E-94FB-49E1-B412-56F62F902738}" srcOrd="0" destOrd="0" presId="urn:microsoft.com/office/officeart/2005/8/layout/hierarchy3"/>
    <dgm:cxn modelId="{90ACDC34-6C8C-4B38-9060-F93FC0FDA276}" srcId="{14A3B237-E86D-4ACA-9CC0-3CD8AF9C6486}" destId="{24D5BE3C-C323-4D5E-AA56-EAAD20126A45}" srcOrd="1" destOrd="0" parTransId="{94EC3759-ECD7-4FCC-B258-EE20CE6407D4}" sibTransId="{7C6EADF9-4C85-4B24-A32D-E0362572605A}"/>
    <dgm:cxn modelId="{0E9D29BB-A32A-431A-BCAB-03764A1D67E8}" srcId="{F466F416-C00C-4531-91F2-D11B72F13AE2}" destId="{7D674187-B998-4018-8E36-EA969294DA96}" srcOrd="0" destOrd="0" parTransId="{C37B7D44-5D1C-484B-8102-8CEECC3620E9}" sibTransId="{320B80AA-2441-45B7-B706-93947E5ECD70}"/>
    <dgm:cxn modelId="{8770D736-968E-4FEE-82AA-6F18489A898C}" type="presParOf" srcId="{6388D2ED-0D46-46EB-8A4C-B77D10BE373B}" destId="{4A34655C-3CD4-491A-A750-58B7500CFD05}" srcOrd="0" destOrd="0" presId="urn:microsoft.com/office/officeart/2005/8/layout/hierarchy3"/>
    <dgm:cxn modelId="{CC56D7E9-2661-4F37-AADA-2EDCDC6A0092}" type="presParOf" srcId="{4A34655C-3CD4-491A-A750-58B7500CFD05}" destId="{09F3A602-1188-4A19-A696-7F6B5026BC67}" srcOrd="0" destOrd="0" presId="urn:microsoft.com/office/officeart/2005/8/layout/hierarchy3"/>
    <dgm:cxn modelId="{D2F30D28-5540-4EDA-9455-597928D0C745}" type="presParOf" srcId="{09F3A602-1188-4A19-A696-7F6B5026BC67}" destId="{A4A14BB9-5521-4C6C-9A6F-5AAA8EE53FA9}" srcOrd="0" destOrd="0" presId="urn:microsoft.com/office/officeart/2005/8/layout/hierarchy3"/>
    <dgm:cxn modelId="{A058BB9D-2F92-40AD-94FB-1F12F6F483B3}" type="presParOf" srcId="{09F3A602-1188-4A19-A696-7F6B5026BC67}" destId="{7D8CB305-4944-4550-85E2-D3BABD6F1AFC}" srcOrd="1" destOrd="0" presId="urn:microsoft.com/office/officeart/2005/8/layout/hierarchy3"/>
    <dgm:cxn modelId="{7CC37C9A-9C83-48A2-A38E-71C66BBB8CE7}" type="presParOf" srcId="{4A34655C-3CD4-491A-A750-58B7500CFD05}" destId="{577FB11A-BE9C-464B-95F1-3A5529FCA07E}" srcOrd="1" destOrd="0" presId="urn:microsoft.com/office/officeart/2005/8/layout/hierarchy3"/>
    <dgm:cxn modelId="{183616DA-721F-496C-9398-F6B044A6A5C3}" type="presParOf" srcId="{577FB11A-BE9C-464B-95F1-3A5529FCA07E}" destId="{9425BF16-429C-46E4-98A0-7D1AE91DF412}" srcOrd="0" destOrd="0" presId="urn:microsoft.com/office/officeart/2005/8/layout/hierarchy3"/>
    <dgm:cxn modelId="{5D71D4C8-B757-43E2-9146-3C1CCC39162B}" type="presParOf" srcId="{577FB11A-BE9C-464B-95F1-3A5529FCA07E}" destId="{551B2A85-9E9A-4DFC-9E4D-C82DFA9B956A}" srcOrd="1" destOrd="0" presId="urn:microsoft.com/office/officeart/2005/8/layout/hierarchy3"/>
    <dgm:cxn modelId="{363A839A-B84E-404F-BC95-46518160A438}" type="presParOf" srcId="{577FB11A-BE9C-464B-95F1-3A5529FCA07E}" destId="{5393D700-9B53-4645-B654-3141F172EB64}" srcOrd="2" destOrd="0" presId="urn:microsoft.com/office/officeart/2005/8/layout/hierarchy3"/>
    <dgm:cxn modelId="{7E1A1EFE-E0EC-4288-9D68-13D30B85EA21}" type="presParOf" srcId="{577FB11A-BE9C-464B-95F1-3A5529FCA07E}" destId="{75863B0E-94FB-49E1-B412-56F62F902738}" srcOrd="3" destOrd="0" presId="urn:microsoft.com/office/officeart/2005/8/layout/hierarchy3"/>
    <dgm:cxn modelId="{591D9766-6BDA-42F7-82FD-0114CABC73FB}" type="presParOf" srcId="{6388D2ED-0D46-46EB-8A4C-B77D10BE373B}" destId="{A6CCDA33-947A-490E-A3E2-E7E3BDD4348E}" srcOrd="1" destOrd="0" presId="urn:microsoft.com/office/officeart/2005/8/layout/hierarchy3"/>
    <dgm:cxn modelId="{9A852E79-4BF3-4D1F-B3B7-AD37CD7537DC}" type="presParOf" srcId="{A6CCDA33-947A-490E-A3E2-E7E3BDD4348E}" destId="{F81CEA7B-374F-4713-B670-80CBCC2075AC}" srcOrd="0" destOrd="0" presId="urn:microsoft.com/office/officeart/2005/8/layout/hierarchy3"/>
    <dgm:cxn modelId="{2D79B94B-3AE1-40BD-B0AC-74D86EECF158}" type="presParOf" srcId="{F81CEA7B-374F-4713-B670-80CBCC2075AC}" destId="{A83C5630-B3FF-43E8-A480-C7C578880DC7}" srcOrd="0" destOrd="0" presId="urn:microsoft.com/office/officeart/2005/8/layout/hierarchy3"/>
    <dgm:cxn modelId="{477B8449-213F-4815-986B-04E595837F13}" type="presParOf" srcId="{F81CEA7B-374F-4713-B670-80CBCC2075AC}" destId="{FFAF138B-A5D0-461E-978B-14DEE8C359DE}" srcOrd="1" destOrd="0" presId="urn:microsoft.com/office/officeart/2005/8/layout/hierarchy3"/>
    <dgm:cxn modelId="{F1D0D252-8DD1-4909-9B6F-171DA3C65ED2}" type="presParOf" srcId="{A6CCDA33-947A-490E-A3E2-E7E3BDD4348E}" destId="{3273866F-1DFC-494F-B717-3839B9DD0C48}" srcOrd="1" destOrd="0" presId="urn:microsoft.com/office/officeart/2005/8/layout/hierarchy3"/>
    <dgm:cxn modelId="{5227CA17-994F-4E9D-B4B3-98071C70680D}" type="presParOf" srcId="{3273866F-1DFC-494F-B717-3839B9DD0C48}" destId="{09C437C2-841B-48A7-938A-B2F587F5E150}" srcOrd="0" destOrd="0" presId="urn:microsoft.com/office/officeart/2005/8/layout/hierarchy3"/>
    <dgm:cxn modelId="{317F816A-9968-4D25-AA6A-D38FF3A7BC76}" type="presParOf" srcId="{3273866F-1DFC-494F-B717-3839B9DD0C48}" destId="{AE74B9D8-F65F-4211-8E7B-BA86F922C92D}" srcOrd="1" destOrd="0" presId="urn:microsoft.com/office/officeart/2005/8/layout/hierarchy3"/>
    <dgm:cxn modelId="{DAF29A0F-6568-4290-8F11-7A772742F40C}" type="presParOf" srcId="{3273866F-1DFC-494F-B717-3839B9DD0C48}" destId="{2227C764-1682-4A67-BED6-7A23548474FA}" srcOrd="2" destOrd="0" presId="urn:microsoft.com/office/officeart/2005/8/layout/hierarchy3"/>
    <dgm:cxn modelId="{179B8FFC-F912-43EE-B4A2-DB2C407C1BAF}" type="presParOf" srcId="{3273866F-1DFC-494F-B717-3839B9DD0C48}" destId="{CC908819-9B9D-4BCB-B8DB-1F150903312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 custT="1"/>
      <dgm:spPr/>
      <dgm:t>
        <a:bodyPr/>
        <a:lstStyle/>
        <a:p>
          <a:pPr algn="l" rtl="0"/>
          <a:r>
            <a:rPr lang="ru-RU" sz="1400" dirty="0"/>
            <a:t>-</a:t>
          </a:r>
          <a:r>
            <a:rPr lang="ru-RU" sz="2000" b="1" dirty="0" err="1"/>
            <a:t>Rural-Urban</a:t>
          </a:r>
          <a:r>
            <a:rPr lang="ru-RU" sz="2000" b="1" dirty="0"/>
            <a:t> </a:t>
          </a:r>
          <a:r>
            <a:rPr lang="ru-RU" sz="2000" b="1" dirty="0" err="1"/>
            <a:t>Continuum</a:t>
          </a:r>
          <a:r>
            <a:rPr lang="ru-RU" sz="2000" b="1" dirty="0"/>
            <a:t> </a:t>
          </a:r>
          <a:r>
            <a:rPr lang="ru-RU" sz="2000" b="1" dirty="0" err="1"/>
            <a:t>Code</a:t>
          </a:r>
          <a:r>
            <a:rPr lang="en-US" sz="2000" b="1" dirty="0"/>
            <a:t>s</a:t>
          </a:r>
          <a:r>
            <a:rPr lang="ru-RU" sz="2000" b="1" dirty="0"/>
            <a:t> (сельско-городской континуум) </a:t>
          </a:r>
          <a:r>
            <a:rPr lang="ru-RU" sz="2000" dirty="0" err="1"/>
            <a:t>метропольные</a:t>
          </a:r>
          <a:r>
            <a:rPr lang="ru-RU" sz="2000" dirty="0"/>
            <a:t> районы разделены далее на 3 класса в зависимости от численности населения, а </a:t>
          </a:r>
          <a:r>
            <a:rPr lang="ru-RU" sz="2000" dirty="0" err="1"/>
            <a:t>неметропольные</a:t>
          </a:r>
          <a:r>
            <a:rPr lang="ru-RU" sz="2000" dirty="0"/>
            <a:t> районы на 6 классов в зависимости от плотности населения и влияния метрополии</a:t>
          </a:r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9662D28-B930-4FE4-A8C1-85104002F7FF}">
      <dgm:prSet custT="1"/>
      <dgm:spPr/>
      <dgm:t>
        <a:bodyPr/>
        <a:lstStyle/>
        <a:p>
          <a:pPr algn="l" rtl="0"/>
          <a:r>
            <a:rPr lang="ru-RU" sz="2000" b="1" dirty="0"/>
            <a:t>- </a:t>
          </a:r>
          <a:r>
            <a:rPr lang="en-US" sz="2000" b="1" dirty="0"/>
            <a:t>Natural amenities scale</a:t>
          </a:r>
          <a:r>
            <a:rPr lang="ru-RU" sz="2000" b="1" dirty="0"/>
            <a:t> (Природных различий) </a:t>
          </a:r>
          <a:r>
            <a:rPr lang="ru-RU" sz="2000" dirty="0"/>
            <a:t>ранжирует районы по благоприятности географических и климатических условий проживания по 6 показателям климата, топографии, водных ресурсов</a:t>
          </a:r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4F8C10C4-ED37-4471-922D-05CC832680BC}">
      <dgm:prSet custT="1"/>
      <dgm:spPr/>
      <dgm:t>
        <a:bodyPr/>
        <a:lstStyle/>
        <a:p>
          <a:pPr algn="l" rtl="0"/>
          <a:r>
            <a:rPr lang="ru-RU" sz="2000" b="1" dirty="0"/>
            <a:t>- </a:t>
          </a:r>
          <a:r>
            <a:rPr lang="en-US" sz="2000" b="1" dirty="0"/>
            <a:t>Urban Influence Codes</a:t>
          </a:r>
          <a:r>
            <a:rPr lang="ru-RU" sz="2000" b="1" dirty="0"/>
            <a:t> (Влияния городов) </a:t>
          </a:r>
          <a:r>
            <a:rPr lang="ru-RU" sz="2000" dirty="0"/>
            <a:t>подразделяет </a:t>
          </a:r>
          <a:r>
            <a:rPr lang="ru-RU" sz="2000" dirty="0" err="1"/>
            <a:t>метропольные</a:t>
          </a:r>
          <a:r>
            <a:rPr lang="ru-RU" sz="2000" dirty="0"/>
            <a:t> районы по размерам поселенческой сети ( 2 класса), а </a:t>
          </a:r>
          <a:r>
            <a:rPr lang="ru-RU" sz="2000" dirty="0" err="1"/>
            <a:t>неметропольные</a:t>
          </a:r>
          <a:r>
            <a:rPr lang="ru-RU" sz="2000" dirty="0"/>
            <a:t> – по населению самого большого города (поселка) и близости к </a:t>
          </a:r>
          <a:r>
            <a:rPr lang="ru-RU" sz="2000" dirty="0" err="1"/>
            <a:t>метропольным</a:t>
          </a:r>
          <a:r>
            <a:rPr lang="ru-RU" sz="2000" dirty="0"/>
            <a:t> или </a:t>
          </a:r>
          <a:r>
            <a:rPr lang="ru-RU" sz="2000" dirty="0" err="1"/>
            <a:t>микропольным</a:t>
          </a:r>
          <a:r>
            <a:rPr lang="ru-RU" sz="2000" dirty="0"/>
            <a:t> районам (10 классов)</a:t>
          </a:r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11985A5-08ED-4EBA-929E-03772B3E167F}">
      <dgm:prSet custT="1"/>
      <dgm:spPr/>
      <dgm:t>
        <a:bodyPr/>
        <a:lstStyle/>
        <a:p>
          <a:pPr algn="l" rtl="0"/>
          <a:r>
            <a:rPr lang="ru-RU" sz="2000" dirty="0"/>
            <a:t>-</a:t>
          </a:r>
          <a:r>
            <a:rPr lang="en-US" sz="2000" b="1" dirty="0"/>
            <a:t>ERS County Typology Codes</a:t>
          </a:r>
          <a:r>
            <a:rPr lang="ru-RU" sz="2000" b="1" dirty="0"/>
            <a:t> (Типология </a:t>
          </a:r>
          <a:r>
            <a:rPr lang="en-US" sz="2000" b="1" dirty="0"/>
            <a:t>ERS</a:t>
          </a:r>
          <a:r>
            <a:rPr lang="ru-RU" sz="2000" b="1" dirty="0"/>
            <a:t>) </a:t>
          </a:r>
          <a:r>
            <a:rPr lang="ru-RU" sz="2000" dirty="0"/>
            <a:t>разбивает все районы на классы по экономическим и социальным характеристикам</a:t>
          </a:r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</dgm:pt>
    <dgm:pt modelId="{5F329D51-CBEA-47DC-9033-B1C0D18BB668}" type="pres">
      <dgm:prSet presAssocID="{FFBA6F3F-7A84-44F4-B438-F26DDAA37901}" presName="parentText" presStyleLbl="node1" presStyleIdx="0" presStyleCnt="4" custScaleX="277778" custScaleY="30945" custLinFactNeighborX="3072" custLinFactNeighborY="-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</dgm:pt>
    <dgm:pt modelId="{9810215F-A8ED-42C1-8E5C-2C0BF35A8871}" type="pres">
      <dgm:prSet presAssocID="{39662D28-B930-4FE4-A8C1-85104002F7FF}" presName="linNode" presStyleCnt="0"/>
      <dgm:spPr/>
    </dgm:pt>
    <dgm:pt modelId="{B43A2DB4-06AD-40B3-840B-C68F07184A94}" type="pres">
      <dgm:prSet presAssocID="{39662D28-B930-4FE4-A8C1-85104002F7FF}" presName="parentText" presStyleLbl="node1" presStyleIdx="1" presStyleCnt="4" custScaleX="277778" custScaleY="34722" custLinFactNeighborX="0" custLinFactNeighborY="-11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</dgm:pt>
    <dgm:pt modelId="{0301BF5E-5583-4E3C-82C8-C0B53836A881}" type="pres">
      <dgm:prSet presAssocID="{4F8C10C4-ED37-4471-922D-05CC832680BC}" presName="linNode" presStyleCnt="0"/>
      <dgm:spPr/>
    </dgm:pt>
    <dgm:pt modelId="{286212D3-5A6A-4A60-813F-C0CADE2B5295}" type="pres">
      <dgm:prSet presAssocID="{4F8C10C4-ED37-4471-922D-05CC832680BC}" presName="parentText" presStyleLbl="node1" presStyleIdx="2" presStyleCnt="4" custScaleX="277778" custScaleY="40920" custLinFactNeighborX="-2472" custLinFactNeighborY="197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</dgm:pt>
    <dgm:pt modelId="{AADEC74F-1AF7-4204-9841-3AAF514EF431}" type="pres">
      <dgm:prSet presAssocID="{311985A5-08ED-4EBA-929E-03772B3E167F}" presName="linNode" presStyleCnt="0"/>
      <dgm:spPr/>
    </dgm:pt>
    <dgm:pt modelId="{86348113-604A-4E15-B650-5A4DB90FEFD6}" type="pres">
      <dgm:prSet presAssocID="{311985A5-08ED-4EBA-929E-03772B3E167F}" presName="parentText" presStyleLbl="node1" presStyleIdx="3" presStyleCnt="4" custScaleX="277778" custScaleY="28859" custLinFactNeighborX="-2472" custLinFactNeighborY="41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ECEB0FFA-588D-462B-96C6-5BDDE219ACDA}" type="presOf" srcId="{4F8C10C4-ED37-4471-922D-05CC832680BC}" destId="{286212D3-5A6A-4A60-813F-C0CADE2B5295}" srcOrd="0" destOrd="0" presId="urn:microsoft.com/office/officeart/2005/8/layout/vList5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03B57A4A-943B-42E9-981C-231FF81734D7}" type="presOf" srcId="{FFBA6F3F-7A84-44F4-B438-F26DDAA37901}" destId="{5F329D51-CBEA-47DC-9033-B1C0D18BB668}" srcOrd="0" destOrd="0" presId="urn:microsoft.com/office/officeart/2005/8/layout/vList5"/>
    <dgm:cxn modelId="{083A3351-10FD-4E30-AF17-081E887C40B2}" type="presOf" srcId="{7E418D62-538A-46CE-B151-E06E14997694}" destId="{BE71CE84-3C2F-4FF2-8B4D-35242CACBA38}" srcOrd="0" destOrd="0" presId="urn:microsoft.com/office/officeart/2005/8/layout/vList5"/>
    <dgm:cxn modelId="{A865DC72-BB5B-4025-9E2E-DE6D7B8EA17B}" type="presOf" srcId="{311985A5-08ED-4EBA-929E-03772B3E167F}" destId="{86348113-604A-4E15-B650-5A4DB90FEFD6}" srcOrd="0" destOrd="0" presId="urn:microsoft.com/office/officeart/2005/8/layout/vList5"/>
    <dgm:cxn modelId="{EAAF59DA-914C-447A-AFE8-18D7DFA59445}" type="presOf" srcId="{39662D28-B930-4FE4-A8C1-85104002F7FF}" destId="{B43A2DB4-06AD-40B3-840B-C68F07184A94}" srcOrd="0" destOrd="0" presId="urn:microsoft.com/office/officeart/2005/8/layout/vList5"/>
    <dgm:cxn modelId="{42513F31-8BB8-46EF-ADAE-1A4B8CEE7113}" type="presParOf" srcId="{BE71CE84-3C2F-4FF2-8B4D-35242CACBA38}" destId="{5002FB84-DD94-4BBA-B929-CFE061F144C5}" srcOrd="0" destOrd="0" presId="urn:microsoft.com/office/officeart/2005/8/layout/vList5"/>
    <dgm:cxn modelId="{2661B7E3-75B5-49D1-A920-39DF53A93E3E}" type="presParOf" srcId="{5002FB84-DD94-4BBA-B929-CFE061F144C5}" destId="{5F329D51-CBEA-47DC-9033-B1C0D18BB668}" srcOrd="0" destOrd="0" presId="urn:microsoft.com/office/officeart/2005/8/layout/vList5"/>
    <dgm:cxn modelId="{D06BE010-14FD-414F-AE8C-9F63849F5497}" type="presParOf" srcId="{BE71CE84-3C2F-4FF2-8B4D-35242CACBA38}" destId="{5BAB3579-846E-4F88-9494-8F9771CC6550}" srcOrd="1" destOrd="0" presId="urn:microsoft.com/office/officeart/2005/8/layout/vList5"/>
    <dgm:cxn modelId="{EC382D80-BA55-4246-A8B9-3DFE46F65DED}" type="presParOf" srcId="{BE71CE84-3C2F-4FF2-8B4D-35242CACBA38}" destId="{9810215F-A8ED-42C1-8E5C-2C0BF35A8871}" srcOrd="2" destOrd="0" presId="urn:microsoft.com/office/officeart/2005/8/layout/vList5"/>
    <dgm:cxn modelId="{61F1979A-E65A-4725-A4F2-D7D674FAF480}" type="presParOf" srcId="{9810215F-A8ED-42C1-8E5C-2C0BF35A8871}" destId="{B43A2DB4-06AD-40B3-840B-C68F07184A94}" srcOrd="0" destOrd="0" presId="urn:microsoft.com/office/officeart/2005/8/layout/vList5"/>
    <dgm:cxn modelId="{7DB38730-D6FF-4F98-BB8A-0A55CE68B1C7}" type="presParOf" srcId="{BE71CE84-3C2F-4FF2-8B4D-35242CACBA38}" destId="{7F8646B6-7E95-4C51-9C15-981436A19607}" srcOrd="3" destOrd="0" presId="urn:microsoft.com/office/officeart/2005/8/layout/vList5"/>
    <dgm:cxn modelId="{D7BB7290-2B07-4502-8792-B67D8F354F51}" type="presParOf" srcId="{BE71CE84-3C2F-4FF2-8B4D-35242CACBA38}" destId="{0301BF5E-5583-4E3C-82C8-C0B53836A881}" srcOrd="4" destOrd="0" presId="urn:microsoft.com/office/officeart/2005/8/layout/vList5"/>
    <dgm:cxn modelId="{2F0ED381-3391-45EC-8376-9282AE528308}" type="presParOf" srcId="{0301BF5E-5583-4E3C-82C8-C0B53836A881}" destId="{286212D3-5A6A-4A60-813F-C0CADE2B5295}" srcOrd="0" destOrd="0" presId="urn:microsoft.com/office/officeart/2005/8/layout/vList5"/>
    <dgm:cxn modelId="{7D412154-045E-496F-BA72-C68586D29E9B}" type="presParOf" srcId="{BE71CE84-3C2F-4FF2-8B4D-35242CACBA38}" destId="{DE792B3B-B667-4D00-A0D1-A6727740FDD0}" srcOrd="5" destOrd="0" presId="urn:microsoft.com/office/officeart/2005/8/layout/vList5"/>
    <dgm:cxn modelId="{DB1BD8AC-91B8-4DE6-A33A-5FFC81350DDE}" type="presParOf" srcId="{BE71CE84-3C2F-4FF2-8B4D-35242CACBA38}" destId="{AADEC74F-1AF7-4204-9841-3AAF514EF431}" srcOrd="6" destOrd="0" presId="urn:microsoft.com/office/officeart/2005/8/layout/vList5"/>
    <dgm:cxn modelId="{7E802A45-13CA-4B18-BF90-BE2C02E1C05D}" type="presParOf" srcId="{AADEC74F-1AF7-4204-9841-3AAF514EF431}" destId="{86348113-604A-4E15-B650-5A4DB90FEFD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E8C9D-0E07-46A9-96F5-EB8AC23E2F26}">
      <dgm:prSet phldrT="[Текст]"/>
      <dgm:spPr/>
      <dgm:t>
        <a:bodyPr/>
        <a:lstStyle/>
        <a:p>
          <a:r>
            <a:rPr lang="ru-RU" dirty="0"/>
            <a:t>Городское</a:t>
          </a:r>
        </a:p>
      </dgm:t>
    </dgm:pt>
    <dgm:pt modelId="{7D89EC74-CF21-49E1-A2CE-64DBD2F2AB4A}" type="parTrans" cxnId="{E9F71FBF-93C8-42F7-AEBF-1A0B4AE5B75D}">
      <dgm:prSet/>
      <dgm:spPr/>
      <dgm:t>
        <a:bodyPr/>
        <a:lstStyle/>
        <a:p>
          <a:endParaRPr lang="ru-RU"/>
        </a:p>
      </dgm:t>
    </dgm:pt>
    <dgm:pt modelId="{B38465A0-1BFD-4CEE-8C10-42C0E2EE6E29}" type="sibTrans" cxnId="{E9F71FBF-93C8-42F7-AEBF-1A0B4AE5B75D}">
      <dgm:prSet/>
      <dgm:spPr/>
      <dgm:t>
        <a:bodyPr/>
        <a:lstStyle/>
        <a:p>
          <a:endParaRPr lang="ru-RU"/>
        </a:p>
      </dgm:t>
    </dgm:pt>
    <dgm:pt modelId="{FD2E6650-CAB8-41DC-AFA6-C4390780CBA1}">
      <dgm:prSet phldrT="[Текст]" custT="1"/>
      <dgm:spPr/>
      <dgm:t>
        <a:bodyPr/>
        <a:lstStyle/>
        <a:p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Города (</a:t>
          </a:r>
          <a:r>
            <a:rPr lang="ru-RU" sz="1800" dirty="0" err="1">
              <a:solidFill>
                <a:schemeClr val="accent4">
                  <a:lumMod val="10000"/>
                </a:schemeClr>
              </a:solidFill>
            </a:rPr>
            <a:t>cities</a:t>
          </a: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) (густонаселенные районы) </a:t>
          </a:r>
        </a:p>
      </dgm:t>
    </dgm:pt>
    <dgm:pt modelId="{58D5CB9B-2328-4BBA-A5C5-118F1C3B4E82}" type="parTrans" cxnId="{3915E758-7655-45FD-8304-320E0EE93FA0}">
      <dgm:prSet/>
      <dgm:spPr/>
      <dgm:t>
        <a:bodyPr/>
        <a:lstStyle/>
        <a:p>
          <a:endParaRPr lang="ru-RU"/>
        </a:p>
      </dgm:t>
    </dgm:pt>
    <dgm:pt modelId="{BAB9E603-24F2-42A4-B7EE-0144AB024B9A}" type="sibTrans" cxnId="{3915E758-7655-45FD-8304-320E0EE93FA0}">
      <dgm:prSet/>
      <dgm:spPr/>
      <dgm:t>
        <a:bodyPr/>
        <a:lstStyle/>
        <a:p>
          <a:endParaRPr lang="ru-RU"/>
        </a:p>
      </dgm:t>
    </dgm:pt>
    <dgm:pt modelId="{CC0E16CE-CADE-453F-B982-BCED4576FD01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Поселки (</a:t>
          </a:r>
          <a:r>
            <a:rPr lang="ru-RU" sz="1800" dirty="0" err="1">
              <a:solidFill>
                <a:schemeClr val="accent4">
                  <a:lumMod val="10000"/>
                </a:schemeClr>
              </a:solidFill>
            </a:rPr>
            <a:t>towns</a:t>
          </a: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)</a:t>
          </a:r>
          <a:r>
            <a:rPr lang="en-US" sz="1800" dirty="0">
              <a:solidFill>
                <a:schemeClr val="accent4">
                  <a:lumMod val="10000"/>
                </a:schemeClr>
              </a:solidFill>
            </a:rPr>
            <a:t> </a:t>
          </a: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(районы средней плотности населения)</a:t>
          </a:r>
        </a:p>
        <a:p>
          <a:pPr defTabSz="533400"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accent4">
                <a:lumMod val="10000"/>
              </a:schemeClr>
            </a:solidFill>
          </a:endParaRPr>
        </a:p>
      </dgm:t>
    </dgm:pt>
    <dgm:pt modelId="{D405FD08-826D-4E3C-9C93-12775AC26857}" type="parTrans" cxnId="{0D155239-84A7-4ABC-BA93-D6E651F91ADA}">
      <dgm:prSet/>
      <dgm:spPr/>
      <dgm:t>
        <a:bodyPr/>
        <a:lstStyle/>
        <a:p>
          <a:endParaRPr lang="ru-RU"/>
        </a:p>
      </dgm:t>
    </dgm:pt>
    <dgm:pt modelId="{7E18F996-4BAD-4CAE-9E92-B8DFB6646202}" type="sibTrans" cxnId="{0D155239-84A7-4ABC-BA93-D6E651F91ADA}">
      <dgm:prSet/>
      <dgm:spPr/>
      <dgm:t>
        <a:bodyPr/>
        <a:lstStyle/>
        <a:p>
          <a:endParaRPr lang="ru-RU"/>
        </a:p>
      </dgm:t>
    </dgm:pt>
    <dgm:pt modelId="{BC25FDC3-692E-4BD9-80EC-B45DE4D5F565}">
      <dgm:prSet phldrT="[Текст]"/>
      <dgm:spPr/>
      <dgm:t>
        <a:bodyPr/>
        <a:lstStyle/>
        <a:p>
          <a:r>
            <a:rPr lang="ru-RU" dirty="0"/>
            <a:t>Сельское</a:t>
          </a:r>
        </a:p>
      </dgm:t>
    </dgm:pt>
    <dgm:pt modelId="{002DDAAF-F1FC-437D-A0CB-DD6D189A0EDD}" type="parTrans" cxnId="{DB787504-3B4B-4E17-B776-DC47FE5B62DC}">
      <dgm:prSet/>
      <dgm:spPr/>
      <dgm:t>
        <a:bodyPr/>
        <a:lstStyle/>
        <a:p>
          <a:endParaRPr lang="ru-RU"/>
        </a:p>
      </dgm:t>
    </dgm:pt>
    <dgm:pt modelId="{C6C51A75-60DF-42D5-AEDE-6AC8D0F9FF00}" type="sibTrans" cxnId="{DB787504-3B4B-4E17-B776-DC47FE5B62DC}">
      <dgm:prSet/>
      <dgm:spPr/>
      <dgm:t>
        <a:bodyPr/>
        <a:lstStyle/>
        <a:p>
          <a:endParaRPr lang="ru-RU"/>
        </a:p>
      </dgm:t>
    </dgm:pt>
    <dgm:pt modelId="{4EB7880C-75F1-4ED7-8FEE-419EFFD40162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Сельские (малонаселенные районы)</a:t>
          </a:r>
        </a:p>
        <a:p>
          <a:pPr defTabSz="533400"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accent4">
                <a:lumMod val="10000"/>
              </a:schemeClr>
            </a:solidFill>
          </a:endParaRPr>
        </a:p>
      </dgm:t>
    </dgm:pt>
    <dgm:pt modelId="{46BCE66B-060D-462F-BB25-8CB4D9D9DB4C}" type="parTrans" cxnId="{2537CFC2-8109-482B-ADFF-083431E4D9F2}">
      <dgm:prSet/>
      <dgm:spPr/>
      <dgm:t>
        <a:bodyPr/>
        <a:lstStyle/>
        <a:p>
          <a:endParaRPr lang="ru-RU"/>
        </a:p>
      </dgm:t>
    </dgm:pt>
    <dgm:pt modelId="{520AD8C8-E74E-46B1-B6A2-9702DD48D598}" type="sibTrans" cxnId="{2537CFC2-8109-482B-ADFF-083431E4D9F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68DC88-1352-4947-BFBE-13C258FAB8F6}" type="pres">
      <dgm:prSet presAssocID="{B78E8C9D-0E07-46A9-96F5-EB8AC23E2F26}" presName="root" presStyleCnt="0"/>
      <dgm:spPr/>
    </dgm:pt>
    <dgm:pt modelId="{F875806D-1FCF-4B2C-BB8D-54ED5E372A13}" type="pres">
      <dgm:prSet presAssocID="{B78E8C9D-0E07-46A9-96F5-EB8AC23E2F26}" presName="rootComposite" presStyleCnt="0"/>
      <dgm:spPr/>
    </dgm:pt>
    <dgm:pt modelId="{8BB9A37E-CADF-4591-9804-69E52C429ABF}" type="pres">
      <dgm:prSet presAssocID="{B78E8C9D-0E07-46A9-96F5-EB8AC23E2F26}" presName="rootText" presStyleLbl="node1" presStyleIdx="0" presStyleCnt="2" custLinFactNeighborX="-43" custLinFactNeighborY="-75653"/>
      <dgm:spPr/>
      <dgm:t>
        <a:bodyPr/>
        <a:lstStyle/>
        <a:p>
          <a:endParaRPr lang="ru-RU"/>
        </a:p>
      </dgm:t>
    </dgm:pt>
    <dgm:pt modelId="{14EAD18A-6342-4583-84A6-656C1C8D9D31}" type="pres">
      <dgm:prSet presAssocID="{B78E8C9D-0E07-46A9-96F5-EB8AC23E2F26}" presName="rootConnector" presStyleLbl="node1" presStyleIdx="0" presStyleCnt="2"/>
      <dgm:spPr/>
      <dgm:t>
        <a:bodyPr/>
        <a:lstStyle/>
        <a:p>
          <a:endParaRPr lang="ru-RU"/>
        </a:p>
      </dgm:t>
    </dgm:pt>
    <dgm:pt modelId="{739A8671-B41A-4979-9743-E619A8AFE9AB}" type="pres">
      <dgm:prSet presAssocID="{B78E8C9D-0E07-46A9-96F5-EB8AC23E2F26}" presName="childShape" presStyleCnt="0"/>
      <dgm:spPr/>
    </dgm:pt>
    <dgm:pt modelId="{406AEDF9-CCAF-42BA-83E4-BF3910B4F4CE}" type="pres">
      <dgm:prSet presAssocID="{58D5CB9B-2328-4BBA-A5C5-118F1C3B4E8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278E13C-C8FA-4A95-8F00-769353010B1B}" type="pres">
      <dgm:prSet presAssocID="{FD2E6650-CAB8-41DC-AFA6-C4390780CBA1}" presName="childText" presStyleLbl="bgAcc1" presStyleIdx="0" presStyleCnt="3" custScaleY="184657" custLinFactNeighborX="-4986" custLinFactNeighborY="-6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4C117-F428-412B-8A74-5DA587AFDE37}" type="pres">
      <dgm:prSet presAssocID="{D405FD08-826D-4E3C-9C93-12775AC26857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3271780-1991-4891-8843-C40832CB4CA5}" type="pres">
      <dgm:prSet presAssocID="{CC0E16CE-CADE-453F-B982-BCED4576FD01}" presName="childText" presStyleLbl="bgAcc1" presStyleIdx="1" presStyleCnt="3" custScaleX="245958" custScaleY="159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18511-A4FC-4563-AF80-12FD487D5BD9}" type="pres">
      <dgm:prSet presAssocID="{BC25FDC3-692E-4BD9-80EC-B45DE4D5F565}" presName="root" presStyleCnt="0"/>
      <dgm:spPr/>
    </dgm:pt>
    <dgm:pt modelId="{00FB889D-2BBC-4742-B101-B80016375CB1}" type="pres">
      <dgm:prSet presAssocID="{BC25FDC3-692E-4BD9-80EC-B45DE4D5F565}" presName="rootComposite" presStyleCnt="0"/>
      <dgm:spPr/>
    </dgm:pt>
    <dgm:pt modelId="{0F12286E-A12C-49F4-9CB8-7178A9DFBEC3}" type="pres">
      <dgm:prSet presAssocID="{BC25FDC3-692E-4BD9-80EC-B45DE4D5F565}" presName="rootText" presStyleLbl="node1" presStyleIdx="1" presStyleCnt="2" custLinFactNeighborX="-6326" custLinFactNeighborY="-84118"/>
      <dgm:spPr/>
      <dgm:t>
        <a:bodyPr/>
        <a:lstStyle/>
        <a:p>
          <a:endParaRPr lang="ru-RU"/>
        </a:p>
      </dgm:t>
    </dgm:pt>
    <dgm:pt modelId="{16BCC074-B4D2-40D8-8FD2-C5E656698A2B}" type="pres">
      <dgm:prSet presAssocID="{BC25FDC3-692E-4BD9-80EC-B45DE4D5F565}" presName="rootConnector" presStyleLbl="node1" presStyleIdx="1" presStyleCnt="2"/>
      <dgm:spPr/>
      <dgm:t>
        <a:bodyPr/>
        <a:lstStyle/>
        <a:p>
          <a:endParaRPr lang="ru-RU"/>
        </a:p>
      </dgm:t>
    </dgm:pt>
    <dgm:pt modelId="{8ED74F81-A676-48DF-AE58-5179F225FA4E}" type="pres">
      <dgm:prSet presAssocID="{BC25FDC3-692E-4BD9-80EC-B45DE4D5F565}" presName="childShape" presStyleCnt="0"/>
      <dgm:spPr/>
    </dgm:pt>
    <dgm:pt modelId="{277D8769-EA81-4569-85EE-EFCCB010EB05}" type="pres">
      <dgm:prSet presAssocID="{46BCE66B-060D-462F-BB25-8CB4D9D9DB4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CD15BA59-BCF3-4C83-A577-2092D72943AD}" type="pres">
      <dgm:prSet presAssocID="{4EB7880C-75F1-4ED7-8FEE-419EFFD40162}" presName="childText" presStyleLbl="bgAcc1" presStyleIdx="2" presStyleCnt="3" custScaleY="187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8D1721-E6C3-488C-B2C9-D4D064291D5F}" type="presOf" srcId="{D405FD08-826D-4E3C-9C93-12775AC26857}" destId="{F3C4C117-F428-412B-8A74-5DA587AFDE37}" srcOrd="0" destOrd="0" presId="urn:microsoft.com/office/officeart/2005/8/layout/hierarchy3"/>
    <dgm:cxn modelId="{0D155239-84A7-4ABC-BA93-D6E651F91ADA}" srcId="{B78E8C9D-0E07-46A9-96F5-EB8AC23E2F26}" destId="{CC0E16CE-CADE-453F-B982-BCED4576FD01}" srcOrd="1" destOrd="0" parTransId="{D405FD08-826D-4E3C-9C93-12775AC26857}" sibTransId="{7E18F996-4BAD-4CAE-9E92-B8DFB6646202}"/>
    <dgm:cxn modelId="{DB787504-3B4B-4E17-B776-DC47FE5B62DC}" srcId="{7760E8C1-34F3-4548-8260-6EF671B4E0CA}" destId="{BC25FDC3-692E-4BD9-80EC-B45DE4D5F565}" srcOrd="1" destOrd="0" parTransId="{002DDAAF-F1FC-437D-A0CB-DD6D189A0EDD}" sibTransId="{C6C51A75-60DF-42D5-AEDE-6AC8D0F9FF00}"/>
    <dgm:cxn modelId="{2537CFC2-8109-482B-ADFF-083431E4D9F2}" srcId="{BC25FDC3-692E-4BD9-80EC-B45DE4D5F565}" destId="{4EB7880C-75F1-4ED7-8FEE-419EFFD40162}" srcOrd="0" destOrd="0" parTransId="{46BCE66B-060D-462F-BB25-8CB4D9D9DB4C}" sibTransId="{520AD8C8-E74E-46B1-B6A2-9702DD48D598}"/>
    <dgm:cxn modelId="{F9235C96-C289-488F-A57A-BA1A8BDEAC59}" type="presOf" srcId="{B78E8C9D-0E07-46A9-96F5-EB8AC23E2F26}" destId="{8BB9A37E-CADF-4591-9804-69E52C429ABF}" srcOrd="0" destOrd="0" presId="urn:microsoft.com/office/officeart/2005/8/layout/hierarchy3"/>
    <dgm:cxn modelId="{E4D07826-CFA2-4571-8444-4B09732E068C}" type="presOf" srcId="{7760E8C1-34F3-4548-8260-6EF671B4E0CA}" destId="{C9B798B5-152E-4F2F-B232-AE41701CCD70}" srcOrd="0" destOrd="0" presId="urn:microsoft.com/office/officeart/2005/8/layout/hierarchy3"/>
    <dgm:cxn modelId="{08DA5844-5AA2-4B7E-820B-B44DDC06834F}" type="presOf" srcId="{CC0E16CE-CADE-453F-B982-BCED4576FD01}" destId="{E3271780-1991-4891-8843-C40832CB4CA5}" srcOrd="0" destOrd="0" presId="urn:microsoft.com/office/officeart/2005/8/layout/hierarchy3"/>
    <dgm:cxn modelId="{42C495E3-C255-41D2-B05A-B070EC490E7A}" type="presOf" srcId="{BC25FDC3-692E-4BD9-80EC-B45DE4D5F565}" destId="{16BCC074-B4D2-40D8-8FD2-C5E656698A2B}" srcOrd="1" destOrd="0" presId="urn:microsoft.com/office/officeart/2005/8/layout/hierarchy3"/>
    <dgm:cxn modelId="{49BDA2A6-84BC-4A7D-AFBE-D304941949A8}" type="presOf" srcId="{FD2E6650-CAB8-41DC-AFA6-C4390780CBA1}" destId="{0278E13C-C8FA-4A95-8F00-769353010B1B}" srcOrd="0" destOrd="0" presId="urn:microsoft.com/office/officeart/2005/8/layout/hierarchy3"/>
    <dgm:cxn modelId="{ECFB7D20-6BDB-4306-88DC-8B712C99BABE}" type="presOf" srcId="{46BCE66B-060D-462F-BB25-8CB4D9D9DB4C}" destId="{277D8769-EA81-4569-85EE-EFCCB010EB05}" srcOrd="0" destOrd="0" presId="urn:microsoft.com/office/officeart/2005/8/layout/hierarchy3"/>
    <dgm:cxn modelId="{918E178F-C27A-4600-AA3D-5ECE0771EC3E}" type="presOf" srcId="{4EB7880C-75F1-4ED7-8FEE-419EFFD40162}" destId="{CD15BA59-BCF3-4C83-A577-2092D72943AD}" srcOrd="0" destOrd="0" presId="urn:microsoft.com/office/officeart/2005/8/layout/hierarchy3"/>
    <dgm:cxn modelId="{E9F71FBF-93C8-42F7-AEBF-1A0B4AE5B75D}" srcId="{7760E8C1-34F3-4548-8260-6EF671B4E0CA}" destId="{B78E8C9D-0E07-46A9-96F5-EB8AC23E2F26}" srcOrd="0" destOrd="0" parTransId="{7D89EC74-CF21-49E1-A2CE-64DBD2F2AB4A}" sibTransId="{B38465A0-1BFD-4CEE-8C10-42C0E2EE6E29}"/>
    <dgm:cxn modelId="{3915E758-7655-45FD-8304-320E0EE93FA0}" srcId="{B78E8C9D-0E07-46A9-96F5-EB8AC23E2F26}" destId="{FD2E6650-CAB8-41DC-AFA6-C4390780CBA1}" srcOrd="0" destOrd="0" parTransId="{58D5CB9B-2328-4BBA-A5C5-118F1C3B4E82}" sibTransId="{BAB9E603-24F2-42A4-B7EE-0144AB024B9A}"/>
    <dgm:cxn modelId="{C6750CB5-F008-444C-A249-7AE6AB86CA2C}" type="presOf" srcId="{58D5CB9B-2328-4BBA-A5C5-118F1C3B4E82}" destId="{406AEDF9-CCAF-42BA-83E4-BF3910B4F4CE}" srcOrd="0" destOrd="0" presId="urn:microsoft.com/office/officeart/2005/8/layout/hierarchy3"/>
    <dgm:cxn modelId="{DCED248C-594E-403A-87D5-DB019FBF3B45}" type="presOf" srcId="{BC25FDC3-692E-4BD9-80EC-B45DE4D5F565}" destId="{0F12286E-A12C-49F4-9CB8-7178A9DFBEC3}" srcOrd="0" destOrd="0" presId="urn:microsoft.com/office/officeart/2005/8/layout/hierarchy3"/>
    <dgm:cxn modelId="{04CFF5F3-5CB8-43EF-B59F-81052820DAA5}" type="presOf" srcId="{B78E8C9D-0E07-46A9-96F5-EB8AC23E2F26}" destId="{14EAD18A-6342-4583-84A6-656C1C8D9D31}" srcOrd="1" destOrd="0" presId="urn:microsoft.com/office/officeart/2005/8/layout/hierarchy3"/>
    <dgm:cxn modelId="{87BF624C-4016-40BB-B64A-B04FCB13F8D7}" type="presParOf" srcId="{C9B798B5-152E-4F2F-B232-AE41701CCD70}" destId="{A968DC88-1352-4947-BFBE-13C258FAB8F6}" srcOrd="0" destOrd="0" presId="urn:microsoft.com/office/officeart/2005/8/layout/hierarchy3"/>
    <dgm:cxn modelId="{9CA48E7E-14BB-4224-BB03-BF4D2FD9B5BF}" type="presParOf" srcId="{A968DC88-1352-4947-BFBE-13C258FAB8F6}" destId="{F875806D-1FCF-4B2C-BB8D-54ED5E372A13}" srcOrd="0" destOrd="0" presId="urn:microsoft.com/office/officeart/2005/8/layout/hierarchy3"/>
    <dgm:cxn modelId="{5AD39705-E402-45FE-B716-3DD2E3D110F2}" type="presParOf" srcId="{F875806D-1FCF-4B2C-BB8D-54ED5E372A13}" destId="{8BB9A37E-CADF-4591-9804-69E52C429ABF}" srcOrd="0" destOrd="0" presId="urn:microsoft.com/office/officeart/2005/8/layout/hierarchy3"/>
    <dgm:cxn modelId="{35DA1D28-8E15-4E16-BE43-F758720111D1}" type="presParOf" srcId="{F875806D-1FCF-4B2C-BB8D-54ED5E372A13}" destId="{14EAD18A-6342-4583-84A6-656C1C8D9D31}" srcOrd="1" destOrd="0" presId="urn:microsoft.com/office/officeart/2005/8/layout/hierarchy3"/>
    <dgm:cxn modelId="{B904BCDE-0CB2-412B-AC8C-B51470C91F42}" type="presParOf" srcId="{A968DC88-1352-4947-BFBE-13C258FAB8F6}" destId="{739A8671-B41A-4979-9743-E619A8AFE9AB}" srcOrd="1" destOrd="0" presId="urn:microsoft.com/office/officeart/2005/8/layout/hierarchy3"/>
    <dgm:cxn modelId="{FCDD1C89-D17B-412F-A217-397133058BF5}" type="presParOf" srcId="{739A8671-B41A-4979-9743-E619A8AFE9AB}" destId="{406AEDF9-CCAF-42BA-83E4-BF3910B4F4CE}" srcOrd="0" destOrd="0" presId="urn:microsoft.com/office/officeart/2005/8/layout/hierarchy3"/>
    <dgm:cxn modelId="{58552D7E-E8D4-4381-8F76-12B42A6AA571}" type="presParOf" srcId="{739A8671-B41A-4979-9743-E619A8AFE9AB}" destId="{0278E13C-C8FA-4A95-8F00-769353010B1B}" srcOrd="1" destOrd="0" presId="urn:microsoft.com/office/officeart/2005/8/layout/hierarchy3"/>
    <dgm:cxn modelId="{721399A2-4114-4C00-B7D9-40BBD74A5DC3}" type="presParOf" srcId="{739A8671-B41A-4979-9743-E619A8AFE9AB}" destId="{F3C4C117-F428-412B-8A74-5DA587AFDE37}" srcOrd="2" destOrd="0" presId="urn:microsoft.com/office/officeart/2005/8/layout/hierarchy3"/>
    <dgm:cxn modelId="{445AB263-D948-4CCC-ACB2-E4953FFA4020}" type="presParOf" srcId="{739A8671-B41A-4979-9743-E619A8AFE9AB}" destId="{E3271780-1991-4891-8843-C40832CB4CA5}" srcOrd="3" destOrd="0" presId="urn:microsoft.com/office/officeart/2005/8/layout/hierarchy3"/>
    <dgm:cxn modelId="{41C8A396-6E8B-4E84-92AC-8F7A73CB63BC}" type="presParOf" srcId="{C9B798B5-152E-4F2F-B232-AE41701CCD70}" destId="{18C18511-A4FC-4563-AF80-12FD487D5BD9}" srcOrd="1" destOrd="0" presId="urn:microsoft.com/office/officeart/2005/8/layout/hierarchy3"/>
    <dgm:cxn modelId="{16B2C570-29D7-417C-AC3C-CC01870FF735}" type="presParOf" srcId="{18C18511-A4FC-4563-AF80-12FD487D5BD9}" destId="{00FB889D-2BBC-4742-B101-B80016375CB1}" srcOrd="0" destOrd="0" presId="urn:microsoft.com/office/officeart/2005/8/layout/hierarchy3"/>
    <dgm:cxn modelId="{2A2483FD-35D9-45C5-B08D-BDD11365A210}" type="presParOf" srcId="{00FB889D-2BBC-4742-B101-B80016375CB1}" destId="{0F12286E-A12C-49F4-9CB8-7178A9DFBEC3}" srcOrd="0" destOrd="0" presId="urn:microsoft.com/office/officeart/2005/8/layout/hierarchy3"/>
    <dgm:cxn modelId="{C01C10D4-6154-4DC6-B8F8-C3925BA2176A}" type="presParOf" srcId="{00FB889D-2BBC-4742-B101-B80016375CB1}" destId="{16BCC074-B4D2-40D8-8FD2-C5E656698A2B}" srcOrd="1" destOrd="0" presId="urn:microsoft.com/office/officeart/2005/8/layout/hierarchy3"/>
    <dgm:cxn modelId="{166AEA0D-D6BD-4620-982F-7E408E210ED3}" type="presParOf" srcId="{18C18511-A4FC-4563-AF80-12FD487D5BD9}" destId="{8ED74F81-A676-48DF-AE58-5179F225FA4E}" srcOrd="1" destOrd="0" presId="urn:microsoft.com/office/officeart/2005/8/layout/hierarchy3"/>
    <dgm:cxn modelId="{6A4D84E0-DA7B-43A6-A6C2-44B74A125A45}" type="presParOf" srcId="{8ED74F81-A676-48DF-AE58-5179F225FA4E}" destId="{277D8769-EA81-4569-85EE-EFCCB010EB05}" srcOrd="0" destOrd="0" presId="urn:microsoft.com/office/officeart/2005/8/layout/hierarchy3"/>
    <dgm:cxn modelId="{89B774BE-6EE9-4B26-B208-4B81E3270913}" type="presParOf" srcId="{8ED74F81-A676-48DF-AE58-5179F225FA4E}" destId="{CD15BA59-BCF3-4C83-A577-2092D72943A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413768" y="0"/>
          <a:ext cx="7238913" cy="4894229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200" kern="1200" dirty="0" smtClean="0">
              <a:solidFill>
                <a:schemeClr val="bg1"/>
              </a:solidFill>
            </a:rPr>
            <a:t>«</a:t>
          </a:r>
          <a:r>
            <a:rPr lang="ru-RU" sz="3200" b="1" kern="12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Сельская экономика</a:t>
          </a:r>
          <a:r>
            <a:rPr lang="ru-RU" sz="3200" kern="1200" dirty="0" smtClean="0">
              <a:solidFill>
                <a:schemeClr val="bg1"/>
              </a:solidFill>
            </a:rPr>
            <a:t> </a:t>
          </a:r>
          <a:r>
            <a:rPr lang="ru-RU" sz="3200" kern="1200" dirty="0">
              <a:solidFill>
                <a:schemeClr val="bg1"/>
              </a:solidFill>
            </a:rPr>
            <a:t>- </a:t>
          </a:r>
          <a:r>
            <a:rPr lang="ru-RU" sz="3200" kern="1200" dirty="0" smtClean="0">
              <a:solidFill>
                <a:schemeClr val="bg1"/>
              </a:solidFill>
            </a:rPr>
            <a:t>совокупность производственных единиц и домохозяйств, размещаемых на </a:t>
          </a:r>
          <a:r>
            <a:rPr lang="ru-RU" sz="3200" b="1" kern="12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сельских территориях</a:t>
          </a:r>
          <a:r>
            <a:rPr lang="ru-RU" sz="3200" kern="1200" dirty="0" smtClean="0">
              <a:solidFill>
                <a:schemeClr val="bg1"/>
              </a:solidFill>
            </a:rPr>
            <a:t>, образуемые ими воспроизводственные связи, а также инфраструктура и институты, создающие условия для их развития».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800" kern="1200" dirty="0">
            <a:solidFill>
              <a:schemeClr val="bg1"/>
            </a:solidFill>
          </a:endParaRPr>
        </a:p>
      </dsp:txBody>
      <dsp:txXfrm>
        <a:off x="557115" y="143347"/>
        <a:ext cx="6952219" cy="4607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14BB9-5521-4C6C-9A6F-5AAA8EE53FA9}">
      <dsp:nvSpPr>
        <dsp:cNvPr id="0" name=""/>
        <dsp:cNvSpPr/>
      </dsp:nvSpPr>
      <dsp:spPr>
        <a:xfrm>
          <a:off x="1178" y="242630"/>
          <a:ext cx="3266926" cy="557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Сельские территории</a:t>
          </a:r>
        </a:p>
      </dsp:txBody>
      <dsp:txXfrm>
        <a:off x="17518" y="258970"/>
        <a:ext cx="3234246" cy="525212"/>
      </dsp:txXfrm>
    </dsp:sp>
    <dsp:sp modelId="{9425BF16-429C-46E4-98A0-7D1AE91DF412}">
      <dsp:nvSpPr>
        <dsp:cNvPr id="0" name=""/>
        <dsp:cNvSpPr/>
      </dsp:nvSpPr>
      <dsp:spPr>
        <a:xfrm>
          <a:off x="327870" y="800523"/>
          <a:ext cx="317153" cy="945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5995"/>
              </a:lnTo>
              <a:lnTo>
                <a:pt x="317153" y="945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B2A85-9E9A-4DFC-9E4D-C82DFA9B956A}">
      <dsp:nvSpPr>
        <dsp:cNvPr id="0" name=""/>
        <dsp:cNvSpPr/>
      </dsp:nvSpPr>
      <dsp:spPr>
        <a:xfrm>
          <a:off x="645023" y="1030025"/>
          <a:ext cx="4143586" cy="1432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Сельские населенные пункты</a:t>
          </a:r>
        </a:p>
      </dsp:txBody>
      <dsp:txXfrm>
        <a:off x="686994" y="1071996"/>
        <a:ext cx="4059644" cy="1349046"/>
      </dsp:txXfrm>
    </dsp:sp>
    <dsp:sp modelId="{5393D700-9B53-4645-B654-3141F172EB64}">
      <dsp:nvSpPr>
        <dsp:cNvPr id="0" name=""/>
        <dsp:cNvSpPr/>
      </dsp:nvSpPr>
      <dsp:spPr>
        <a:xfrm>
          <a:off x="327870" y="800523"/>
          <a:ext cx="275493" cy="3116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6974"/>
              </a:lnTo>
              <a:lnTo>
                <a:pt x="275493" y="3116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63B0E-94FB-49E1-B412-56F62F902738}">
      <dsp:nvSpPr>
        <dsp:cNvPr id="0" name=""/>
        <dsp:cNvSpPr/>
      </dsp:nvSpPr>
      <dsp:spPr>
        <a:xfrm>
          <a:off x="603364" y="2883205"/>
          <a:ext cx="4079449" cy="206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Межселенные территории – за пределами населенных пунктов</a:t>
          </a:r>
        </a:p>
      </dsp:txBody>
      <dsp:txXfrm>
        <a:off x="663951" y="2943792"/>
        <a:ext cx="3958275" cy="1947410"/>
      </dsp:txXfrm>
    </dsp:sp>
    <dsp:sp modelId="{A83C5630-B3FF-43E8-A480-C7C578880DC7}">
      <dsp:nvSpPr>
        <dsp:cNvPr id="0" name=""/>
        <dsp:cNvSpPr/>
      </dsp:nvSpPr>
      <dsp:spPr>
        <a:xfrm>
          <a:off x="4961495" y="242630"/>
          <a:ext cx="3266926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Городские населенные пункты</a:t>
          </a:r>
        </a:p>
      </dsp:txBody>
      <dsp:txXfrm>
        <a:off x="4982915" y="264050"/>
        <a:ext cx="3224086" cy="688477"/>
      </dsp:txXfrm>
    </dsp:sp>
    <dsp:sp modelId="{09C437C2-841B-48A7-938A-B2F587F5E150}">
      <dsp:nvSpPr>
        <dsp:cNvPr id="0" name=""/>
        <dsp:cNvSpPr/>
      </dsp:nvSpPr>
      <dsp:spPr>
        <a:xfrm>
          <a:off x="5288188" y="973948"/>
          <a:ext cx="327870" cy="1508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8976"/>
              </a:lnTo>
              <a:lnTo>
                <a:pt x="327870" y="15089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4B9D8-F65F-4211-8E7B-BA86F922C92D}">
      <dsp:nvSpPr>
        <dsp:cNvPr id="0" name=""/>
        <dsp:cNvSpPr/>
      </dsp:nvSpPr>
      <dsp:spPr>
        <a:xfrm>
          <a:off x="5616059" y="1349350"/>
          <a:ext cx="2613540" cy="22671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Города </a:t>
          </a:r>
        </a:p>
      </dsp:txBody>
      <dsp:txXfrm>
        <a:off x="5682461" y="1415752"/>
        <a:ext cx="2480736" cy="2134344"/>
      </dsp:txXfrm>
    </dsp:sp>
    <dsp:sp modelId="{2227C764-1682-4A67-BED6-7A23548474FA}">
      <dsp:nvSpPr>
        <dsp:cNvPr id="0" name=""/>
        <dsp:cNvSpPr/>
      </dsp:nvSpPr>
      <dsp:spPr>
        <a:xfrm>
          <a:off x="5288188" y="973948"/>
          <a:ext cx="327870" cy="3772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2638"/>
              </a:lnTo>
              <a:lnTo>
                <a:pt x="327870" y="3772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08819-9B9D-4BCB-B8DB-1F1509033125}">
      <dsp:nvSpPr>
        <dsp:cNvPr id="0" name=""/>
        <dsp:cNvSpPr/>
      </dsp:nvSpPr>
      <dsp:spPr>
        <a:xfrm>
          <a:off x="5616059" y="4293390"/>
          <a:ext cx="2613540" cy="906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Поселки городского типа</a:t>
          </a:r>
        </a:p>
      </dsp:txBody>
      <dsp:txXfrm>
        <a:off x="5642606" y="4319937"/>
        <a:ext cx="2560446" cy="8532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9A37E-CADF-4591-9804-69E52C429ABF}">
      <dsp:nvSpPr>
        <dsp:cNvPr id="0" name=""/>
        <dsp:cNvSpPr/>
      </dsp:nvSpPr>
      <dsp:spPr>
        <a:xfrm>
          <a:off x="144021" y="180989"/>
          <a:ext cx="1813365" cy="544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Городские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9964" y="196932"/>
        <a:ext cx="1781479" cy="512460"/>
      </dsp:txXfrm>
    </dsp:sp>
    <dsp:sp modelId="{406AEDF9-CCAF-42BA-83E4-BF3910B4F4CE}">
      <dsp:nvSpPr>
        <dsp:cNvPr id="0" name=""/>
        <dsp:cNvSpPr/>
      </dsp:nvSpPr>
      <dsp:spPr>
        <a:xfrm>
          <a:off x="279638" y="725336"/>
          <a:ext cx="91440" cy="5312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1266"/>
              </a:lnTo>
              <a:lnTo>
                <a:pt x="80404" y="5312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8E13C-C8FA-4A95-8F00-769353010B1B}">
      <dsp:nvSpPr>
        <dsp:cNvPr id="0" name=""/>
        <dsp:cNvSpPr/>
      </dsp:nvSpPr>
      <dsp:spPr>
        <a:xfrm>
          <a:off x="360042" y="1117092"/>
          <a:ext cx="1636779" cy="279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Города</a:t>
          </a:r>
          <a:endParaRPr lang="ru-RU" sz="1800" kern="1200" dirty="0"/>
        </a:p>
      </dsp:txBody>
      <dsp:txXfrm>
        <a:off x="368214" y="1125264"/>
        <a:ext cx="1620435" cy="262676"/>
      </dsp:txXfrm>
    </dsp:sp>
    <dsp:sp modelId="{F3C4C117-F428-412B-8A74-5DA587AFDE37}">
      <dsp:nvSpPr>
        <dsp:cNvPr id="0" name=""/>
        <dsp:cNvSpPr/>
      </dsp:nvSpPr>
      <dsp:spPr>
        <a:xfrm>
          <a:off x="279638" y="725336"/>
          <a:ext cx="91440" cy="22567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6745"/>
              </a:lnTo>
              <a:lnTo>
                <a:pt x="83333" y="22567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71780-1991-4891-8843-C40832CB4CA5}">
      <dsp:nvSpPr>
        <dsp:cNvPr id="0" name=""/>
        <dsp:cNvSpPr/>
      </dsp:nvSpPr>
      <dsp:spPr>
        <a:xfrm>
          <a:off x="362971" y="2028460"/>
          <a:ext cx="1662576" cy="19072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/>
            <a:t>Поселки городского типа (</a:t>
          </a:r>
          <a:r>
            <a:rPr lang="ru-RU" sz="1800" kern="1200" dirty="0" err="1"/>
            <a:t>п.г.т</a:t>
          </a:r>
          <a:r>
            <a:rPr lang="ru-RU" sz="1800" kern="1200" dirty="0"/>
            <a:t>.) – курортные, дачные, рабочие</a:t>
          </a:r>
          <a:endParaRPr lang="ru-RU" kern="1200" dirty="0"/>
        </a:p>
      </dsp:txBody>
      <dsp:txXfrm>
        <a:off x="411666" y="2077155"/>
        <a:ext cx="1565186" cy="18098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8016" y="504046"/>
          <a:ext cx="8200895" cy="4675617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Доля постоянного сельского населения в среднем за год сократилась с 27,0% в 1995 г. до 24,96% в 2024 г. (Росстат)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Число сельских населенных пунктов без населения (Всероссийская перепись населения) - 16,2%.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Формируется особая система расселения, при котором, освоенное пространство сокращается, снижается контроль за территорией</a:t>
          </a:r>
          <a:r>
            <a:rPr lang="ru-RU" sz="2400" b="1" kern="1200" dirty="0" smtClean="0"/>
            <a:t>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Четверть населения (24,4% на 1.01.2024 г.) сосредоточена в 16 городах-</a:t>
          </a:r>
          <a:r>
            <a:rPr lang="ru-RU" sz="2400" b="1" kern="1200" dirty="0" err="1" smtClean="0">
              <a:solidFill>
                <a:schemeClr val="bg1"/>
              </a:solidFill>
            </a:rPr>
            <a:t>миллионниках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144960" y="640990"/>
        <a:ext cx="7927007" cy="44017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9D209-6673-4D50-8B6C-0D6D5377F7ED}">
      <dsp:nvSpPr>
        <dsp:cNvPr id="0" name=""/>
        <dsp:cNvSpPr/>
      </dsp:nvSpPr>
      <dsp:spPr>
        <a:xfrm>
          <a:off x="0" y="504057"/>
          <a:ext cx="8208912" cy="46805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i="1" kern="1200" dirty="0" smtClean="0"/>
            <a:t>«Основной целью национальной системы расселения должно являться обеспечение максимально эффективного и продолжительного контроля над национальной территорией государства и населяющей его нации… Также она должна обеспечивать наибольшую устойчивость нации от возможных неблагоприятных внешних воздействий»</a:t>
          </a:r>
          <a:r>
            <a:rPr lang="ru-RU" sz="2600" kern="1200" dirty="0" smtClean="0"/>
            <a:t>.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Мазаев, А. Г. Национальная территориальная система расселения как фактор контроля: геополитический подход</a:t>
          </a:r>
          <a:endParaRPr lang="ru-RU" sz="2600" kern="1200" dirty="0"/>
        </a:p>
      </dsp:txBody>
      <dsp:txXfrm>
        <a:off x="137088" y="641145"/>
        <a:ext cx="7934736" cy="44063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0" y="0"/>
          <a:ext cx="8200895" cy="5683712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i="1" kern="1200" dirty="0" smtClean="0">
              <a:solidFill>
                <a:schemeClr val="bg1"/>
              </a:solidFill>
            </a:rPr>
            <a:t>«При саморазвитии системы Москва … формирует вокруг себя кластер поля расселения высокого напряжения, который практически срастается с кластером Санкт-Петербурга. К «московскому кластеру» …в этом варианте присоединяются Воронеж, Нижний Новгород и Ярославль. Москва и Санкт-Петербург сливаются в мегалополис, который становится абсолютным центром системы расселения России и которому даже теоретически нельзя противопоставить какую либо агломерацию или их систему. Все население России будет стягиваться в этот мегалополис остальная часть обречена на неуклонную деградацию»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Мазаев, А. Г. Пространственная модель оптимизированного состояния Национальной системы расселения Российской Федерации / А. Г. Мазаев // Академический вестник </a:t>
          </a:r>
          <a:r>
            <a:rPr lang="ru-RU" sz="1800" kern="1200" dirty="0" err="1" smtClean="0">
              <a:solidFill>
                <a:schemeClr val="bg1"/>
              </a:solidFill>
            </a:rPr>
            <a:t>УралНИИпроект</a:t>
          </a:r>
          <a:r>
            <a:rPr lang="ru-RU" sz="1800" kern="1200" dirty="0" smtClean="0">
              <a:solidFill>
                <a:schemeClr val="bg1"/>
              </a:solidFill>
            </a:rPr>
            <a:t> РААСН. – 2019. – № 1(40). – С. 11-15. 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166470" y="166470"/>
        <a:ext cx="7867955" cy="53507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14BB9-5521-4C6C-9A6F-5AAA8EE53FA9}">
      <dsp:nvSpPr>
        <dsp:cNvPr id="0" name=""/>
        <dsp:cNvSpPr/>
      </dsp:nvSpPr>
      <dsp:spPr>
        <a:xfrm>
          <a:off x="1178" y="242630"/>
          <a:ext cx="3266926" cy="557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Сельские территории</a:t>
          </a:r>
        </a:p>
      </dsp:txBody>
      <dsp:txXfrm>
        <a:off x="17518" y="258970"/>
        <a:ext cx="3234246" cy="525212"/>
      </dsp:txXfrm>
    </dsp:sp>
    <dsp:sp modelId="{9425BF16-429C-46E4-98A0-7D1AE91DF412}">
      <dsp:nvSpPr>
        <dsp:cNvPr id="0" name=""/>
        <dsp:cNvSpPr/>
      </dsp:nvSpPr>
      <dsp:spPr>
        <a:xfrm>
          <a:off x="327870" y="800523"/>
          <a:ext cx="317153" cy="945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5995"/>
              </a:lnTo>
              <a:lnTo>
                <a:pt x="317153" y="945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B2A85-9E9A-4DFC-9E4D-C82DFA9B956A}">
      <dsp:nvSpPr>
        <dsp:cNvPr id="0" name=""/>
        <dsp:cNvSpPr/>
      </dsp:nvSpPr>
      <dsp:spPr>
        <a:xfrm>
          <a:off x="645023" y="1030025"/>
          <a:ext cx="4143586" cy="1432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Сельские населенные пункты</a:t>
          </a:r>
        </a:p>
      </dsp:txBody>
      <dsp:txXfrm>
        <a:off x="686994" y="1071996"/>
        <a:ext cx="4059644" cy="1349046"/>
      </dsp:txXfrm>
    </dsp:sp>
    <dsp:sp modelId="{5393D700-9B53-4645-B654-3141F172EB64}">
      <dsp:nvSpPr>
        <dsp:cNvPr id="0" name=""/>
        <dsp:cNvSpPr/>
      </dsp:nvSpPr>
      <dsp:spPr>
        <a:xfrm>
          <a:off x="327870" y="800523"/>
          <a:ext cx="275493" cy="3116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6974"/>
              </a:lnTo>
              <a:lnTo>
                <a:pt x="275493" y="3116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63B0E-94FB-49E1-B412-56F62F902738}">
      <dsp:nvSpPr>
        <dsp:cNvPr id="0" name=""/>
        <dsp:cNvSpPr/>
      </dsp:nvSpPr>
      <dsp:spPr>
        <a:xfrm>
          <a:off x="603364" y="2883205"/>
          <a:ext cx="4079449" cy="206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Межселенные территории – за пределами населенных пунктов</a:t>
          </a:r>
        </a:p>
      </dsp:txBody>
      <dsp:txXfrm>
        <a:off x="663951" y="2943792"/>
        <a:ext cx="3958275" cy="1947410"/>
      </dsp:txXfrm>
    </dsp:sp>
    <dsp:sp modelId="{A83C5630-B3FF-43E8-A480-C7C578880DC7}">
      <dsp:nvSpPr>
        <dsp:cNvPr id="0" name=""/>
        <dsp:cNvSpPr/>
      </dsp:nvSpPr>
      <dsp:spPr>
        <a:xfrm>
          <a:off x="4961495" y="242630"/>
          <a:ext cx="3266926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Городские населенные пункты</a:t>
          </a:r>
        </a:p>
      </dsp:txBody>
      <dsp:txXfrm>
        <a:off x="4982915" y="264050"/>
        <a:ext cx="3224086" cy="688477"/>
      </dsp:txXfrm>
    </dsp:sp>
    <dsp:sp modelId="{09C437C2-841B-48A7-938A-B2F587F5E150}">
      <dsp:nvSpPr>
        <dsp:cNvPr id="0" name=""/>
        <dsp:cNvSpPr/>
      </dsp:nvSpPr>
      <dsp:spPr>
        <a:xfrm>
          <a:off x="5288188" y="973948"/>
          <a:ext cx="327870" cy="1508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8976"/>
              </a:lnTo>
              <a:lnTo>
                <a:pt x="327870" y="15089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4B9D8-F65F-4211-8E7B-BA86F922C92D}">
      <dsp:nvSpPr>
        <dsp:cNvPr id="0" name=""/>
        <dsp:cNvSpPr/>
      </dsp:nvSpPr>
      <dsp:spPr>
        <a:xfrm>
          <a:off x="5616059" y="1349350"/>
          <a:ext cx="2613540" cy="22671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Города </a:t>
          </a:r>
        </a:p>
      </dsp:txBody>
      <dsp:txXfrm>
        <a:off x="5682461" y="1415752"/>
        <a:ext cx="2480736" cy="2134344"/>
      </dsp:txXfrm>
    </dsp:sp>
    <dsp:sp modelId="{2227C764-1682-4A67-BED6-7A23548474FA}">
      <dsp:nvSpPr>
        <dsp:cNvPr id="0" name=""/>
        <dsp:cNvSpPr/>
      </dsp:nvSpPr>
      <dsp:spPr>
        <a:xfrm>
          <a:off x="5288188" y="973948"/>
          <a:ext cx="327870" cy="3772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2638"/>
              </a:lnTo>
              <a:lnTo>
                <a:pt x="327870" y="3772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08819-9B9D-4BCB-B8DB-1F1509033125}">
      <dsp:nvSpPr>
        <dsp:cNvPr id="0" name=""/>
        <dsp:cNvSpPr/>
      </dsp:nvSpPr>
      <dsp:spPr>
        <a:xfrm>
          <a:off x="5616059" y="4293390"/>
          <a:ext cx="2613540" cy="906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Поселки городского типа</a:t>
          </a:r>
        </a:p>
      </dsp:txBody>
      <dsp:txXfrm>
        <a:off x="5642606" y="4319937"/>
        <a:ext cx="2560446" cy="8532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152328" y="0"/>
          <a:ext cx="7768003" cy="5251947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bg1"/>
              </a:solidFill>
            </a:rPr>
            <a:t>«</a:t>
          </a:r>
          <a:r>
            <a:rPr lang="ru-RU" sz="2400" b="1" kern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Сельские территории</a:t>
          </a:r>
          <a:r>
            <a:rPr lang="ru-RU" sz="2400" kern="1200" dirty="0">
              <a:solidFill>
                <a:schemeClr val="bg1"/>
              </a:solidFill>
            </a:rPr>
            <a:t>" - территории сельских поселений и межселенные территории;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«</a:t>
          </a:r>
          <a:r>
            <a:rPr lang="ru-RU" sz="2400" b="1" kern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Сельские поселения</a:t>
          </a:r>
          <a:r>
            <a:rPr lang="ru-RU" sz="2400" kern="1200" dirty="0">
              <a:solidFill>
                <a:schemeClr val="bg1"/>
              </a:solidFill>
            </a:rPr>
            <a:t>" - один или несколько объединенных общей территорией сельских населенных пунктов, в которых местное самоуправление осуществляется населением непосредственно и (или) через выборные и иные органы местного самоуправления;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«</a:t>
          </a:r>
          <a:r>
            <a:rPr lang="ru-RU" sz="2400" b="1" kern="1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Межселенные территории</a:t>
          </a:r>
          <a:r>
            <a:rPr lang="ru-RU" sz="2400" kern="1200" dirty="0">
              <a:solidFill>
                <a:schemeClr val="bg1"/>
              </a:solidFill>
            </a:rPr>
            <a:t>" - территории, находящиеся вне границ </a:t>
          </a:r>
          <a:r>
            <a:rPr lang="ru-RU" sz="2400" kern="1200" dirty="0" smtClean="0">
              <a:solidFill>
                <a:schemeClr val="bg1"/>
              </a:solidFill>
            </a:rPr>
            <a:t>поселений.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306152" y="153824"/>
        <a:ext cx="7460355" cy="49442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0" y="40097"/>
          <a:ext cx="8200895" cy="4535095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2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Сельские территории</a:t>
          </a:r>
          <a:r>
            <a:rPr lang="ru-RU" sz="2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- сельские населенные пункты, </a:t>
          </a:r>
          <a:r>
            <a:rPr lang="ru-RU" sz="2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поселки городского </a:t>
          </a:r>
          <a:r>
            <a:rPr lang="ru-RU" sz="2600" b="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типа</a:t>
          </a:r>
          <a:r>
            <a:rPr lang="ru-RU" sz="2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межселенные территории (</a:t>
          </a:r>
          <a:r>
            <a:rPr lang="ru-RU" sz="2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исключением </a:t>
          </a:r>
          <a:r>
            <a:rPr lang="ru-RU" sz="2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сельских населенных пунктов и поселков городского типа, входящих в состав городских округов, на территориях которых находятся административные центры субъектов РФ, гг. Москвы и Санкт-Петербурга), сельские населенные пункты и поселки городского типа, входящие в состав внутригородских муниципальных образований г. Севастополя. Перечень таких населенных пунктов, расположенных на сельских территориях субъекта РФ, определяется высшим исполнительным органом субъекта РФ</a:t>
          </a:r>
        </a:p>
      </dsp:txBody>
      <dsp:txXfrm>
        <a:off x="132828" y="172925"/>
        <a:ext cx="7935239" cy="42694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0" y="0"/>
          <a:ext cx="8192878" cy="5539205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2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Приоритеты</a:t>
          </a: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программы - создание условий для обеспечения доступным и комфортным жильем сельского населения, создание и развитие инфраструктуры на сельских территориях </a:t>
          </a:r>
          <a:r>
            <a:rPr lang="ru-RU" sz="2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сельских агломерациях,</a:t>
          </a: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развитие рынка труда (кадрового потенциала) на сельских территориях </a:t>
          </a:r>
          <a:r>
            <a:rPr lang="ru-RU" sz="2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 сельских агломерациях».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b="1" kern="120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Сельская агломерация  </a:t>
          </a: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примыкающие друг к другу сельские территории и граничащие с ними </a:t>
          </a: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малые города</a:t>
          </a: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Численность населения, постоянно проживающего </a:t>
          </a: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территории каждого населенного пункта в составе сельской агломерации</a:t>
          </a: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-   </a:t>
          </a: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более 30 тыс. человек.</a:t>
          </a: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Перечень сельских агломераций в субъекте РФ и входящих в них населенных пунктов определяется высшим исполнительным органом субъекта РФ или исполнительным органом субъекта РФ, уполномоченным высшим исполнительным органом субъекта РФ. Не входят внутригородские муниципальные образования гг. Москвы и Санкт-Петербурга.</a:t>
          </a:r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238" y="162238"/>
        <a:ext cx="7868402" cy="521472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105372" y="2492"/>
          <a:ext cx="7672054" cy="489405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«Ключевой стратегический приоритет развития сельских территорий - </a:t>
          </a:r>
          <a:r>
            <a:rPr lang="ru-RU" sz="23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опережающее развитие </a:t>
          </a: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опорных населенных пунктов». </a:t>
          </a:r>
        </a:p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300" b="1" kern="120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Опорный населенный пункт </a:t>
          </a:r>
          <a:r>
            <a:rPr lang="ru-RU" sz="23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3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населенный пункт </a:t>
          </a:r>
          <a:r>
            <a:rPr lang="ru-RU" sz="23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 границ городских агломераций</a:t>
          </a:r>
          <a:r>
            <a:rPr lang="ru-RU" sz="23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3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базе которого обеспечивается ускоренное развитие инфраструктуры, обеспечивающей реализацию гарантий в образования, доступность медицинской помощи, услуг культуры и реализацию иных потребностей населения территории одного или нескольких муниципальных образований. 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Перечень опорных населенных пунктов в субъекте РФ утверждается высшим исполнительным органом субъекта РФ.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714" y="145834"/>
        <a:ext cx="7385370" cy="46073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654F7-40B8-4A81-B297-1B94BAAAD77E}">
      <dsp:nvSpPr>
        <dsp:cNvPr id="0" name=""/>
        <dsp:cNvSpPr/>
      </dsp:nvSpPr>
      <dsp:spPr>
        <a:xfrm>
          <a:off x="0" y="0"/>
          <a:ext cx="7768003" cy="5251947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</a:rPr>
            <a:t>Система расселения – совокупность населенных мест, расположенных на определенной территории и связанных общей организацией управления, обслуживания и участием населения в труде (</a:t>
          </a:r>
          <a:r>
            <a:rPr lang="ru-RU" sz="2400" kern="1200" dirty="0" err="1" smtClean="0">
              <a:solidFill>
                <a:schemeClr val="bg1"/>
              </a:solidFill>
            </a:rPr>
            <a:t>Спектор</a:t>
          </a:r>
          <a:r>
            <a:rPr lang="ru-RU" sz="2400" kern="1200" dirty="0" smtClean="0">
              <a:solidFill>
                <a:schemeClr val="bg1"/>
              </a:solidFill>
            </a:rPr>
            <a:t>, 2014, Диалектика сельского расселения)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153824" y="153824"/>
        <a:ext cx="7460355" cy="49442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A1545-C7BE-4EFC-B436-A87E0A800008}">
      <dsp:nvSpPr>
        <dsp:cNvPr id="0" name=""/>
        <dsp:cNvSpPr/>
      </dsp:nvSpPr>
      <dsp:spPr>
        <a:xfrm>
          <a:off x="8016" y="288047"/>
          <a:ext cx="8200895" cy="5256568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«Основными инструментами комплексного подхода при планировании расходов бюджетов бюджетной системы РФ и внебюджетных источников, а также необходимая синхронизация стратегических документов, включая госпрограммы РФ станут долгосрочные планы социально-экономического развития </a:t>
          </a:r>
          <a:r>
            <a:rPr lang="ru-RU" sz="2000" b="1" kern="1200" dirty="0" smtClean="0">
              <a:solidFill>
                <a:srgbClr val="FF0000"/>
              </a:solidFill>
            </a:rPr>
            <a:t>опорных населенных пунктов</a:t>
          </a:r>
          <a:r>
            <a:rPr lang="ru-RU" sz="2000" kern="1200" dirty="0" smtClean="0">
              <a:solidFill>
                <a:schemeClr val="bg1"/>
              </a:solidFill>
            </a:rPr>
            <a:t> и прилегающих территорий, формирование и мониторинг реализации которых будут осуществляться с использованием комплексной информационной системы сбора и обработки бухгалтерской и специализированной отчетности сельскохозяйственных товаропроизводителей, формирования сводных отчетов, мониторинга, учета, контроля и анализа субсидий на поддержку АПК, входящей в систему государственного информационного обеспечения в сфере сельского хозяйства, созданную в соответствии с постановлением Правительства РФ от 7.03.2008 г. N 157 "О создании системы государственного информационного обеспечения в сфере сельского хозяйства".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161976" y="442007"/>
        <a:ext cx="7892975" cy="49486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9D51-CBEA-47DC-9033-B1C0D18BB668}">
      <dsp:nvSpPr>
        <dsp:cNvPr id="0" name=""/>
        <dsp:cNvSpPr/>
      </dsp:nvSpPr>
      <dsp:spPr>
        <a:xfrm>
          <a:off x="8220" y="346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численность постоянного населения;</a:t>
          </a:r>
        </a:p>
      </dsp:txBody>
      <dsp:txXfrm>
        <a:off x="48706" y="40832"/>
        <a:ext cx="8335669" cy="748390"/>
      </dsp:txXfrm>
    </dsp:sp>
    <dsp:sp modelId="{B43A2DB4-06AD-40B3-840B-C68F07184A94}">
      <dsp:nvSpPr>
        <dsp:cNvPr id="0" name=""/>
        <dsp:cNvSpPr/>
      </dsp:nvSpPr>
      <dsp:spPr>
        <a:xfrm>
          <a:off x="4110" y="872254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характер занятости жителей;</a:t>
          </a:r>
        </a:p>
      </dsp:txBody>
      <dsp:txXfrm>
        <a:off x="44596" y="912740"/>
        <a:ext cx="8335669" cy="748390"/>
      </dsp:txXfrm>
    </dsp:sp>
    <dsp:sp modelId="{286212D3-5A6A-4A60-813F-C0CADE2B5295}">
      <dsp:nvSpPr>
        <dsp:cNvPr id="0" name=""/>
        <dsp:cNvSpPr/>
      </dsp:nvSpPr>
      <dsp:spPr>
        <a:xfrm>
          <a:off x="4110" y="1743084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экономическое, административное значение на-селенного пункта, роль в социальной и культурной жизни;</a:t>
          </a:r>
        </a:p>
      </dsp:txBody>
      <dsp:txXfrm>
        <a:off x="44596" y="1783570"/>
        <a:ext cx="8335669" cy="748390"/>
      </dsp:txXfrm>
    </dsp:sp>
    <dsp:sp modelId="{86348113-604A-4E15-B650-5A4DB90FEFD6}">
      <dsp:nvSpPr>
        <dsp:cNvPr id="0" name=""/>
        <dsp:cNvSpPr/>
      </dsp:nvSpPr>
      <dsp:spPr>
        <a:xfrm>
          <a:off x="4110" y="261391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особенности планировки и застройки; </a:t>
          </a:r>
        </a:p>
      </dsp:txBody>
      <dsp:txXfrm>
        <a:off x="44596" y="2654401"/>
        <a:ext cx="8335669" cy="748390"/>
      </dsp:txXfrm>
    </dsp:sp>
    <dsp:sp modelId="{E067FDE3-D963-4B2A-961F-A2178C3CF500}">
      <dsp:nvSpPr>
        <dsp:cNvPr id="0" name=""/>
        <dsp:cNvSpPr/>
      </dsp:nvSpPr>
      <dsp:spPr>
        <a:xfrm>
          <a:off x="4110" y="348474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уровень благоустройства и социальной инфраструктуры;</a:t>
          </a:r>
        </a:p>
      </dsp:txBody>
      <dsp:txXfrm>
        <a:off x="44596" y="3525231"/>
        <a:ext cx="8335669" cy="748390"/>
      </dsp:txXfrm>
    </dsp:sp>
    <dsp:sp modelId="{A9721A25-3D64-47B1-A02A-D6DFC445D69C}">
      <dsp:nvSpPr>
        <dsp:cNvPr id="0" name=""/>
        <dsp:cNvSpPr/>
      </dsp:nvSpPr>
      <dsp:spPr>
        <a:xfrm>
          <a:off x="4110" y="435557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effectLst/>
            </a:rPr>
            <a:t>- перспективы экономического и социального развития, роста численности населения</a:t>
          </a:r>
        </a:p>
      </dsp:txBody>
      <dsp:txXfrm>
        <a:off x="44596" y="4396061"/>
        <a:ext cx="8335669" cy="74839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9D51-CBEA-47DC-9033-B1C0D18BB668}">
      <dsp:nvSpPr>
        <dsp:cNvPr id="0" name=""/>
        <dsp:cNvSpPr/>
      </dsp:nvSpPr>
      <dsp:spPr>
        <a:xfrm>
          <a:off x="0" y="0"/>
          <a:ext cx="8560590" cy="7203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</a:t>
          </a:r>
          <a:r>
            <a:rPr lang="ru-RU" sz="2000" b="1" kern="1200" dirty="0"/>
            <a:t>город-село</a:t>
          </a:r>
          <a:r>
            <a:rPr lang="ru-RU" sz="2000" kern="1200" dirty="0"/>
            <a:t> (3 класса: преимущественно городской, промежуточный, сельский);</a:t>
          </a:r>
        </a:p>
      </dsp:txBody>
      <dsp:txXfrm>
        <a:off x="35167" y="35167"/>
        <a:ext cx="8490256" cy="650064"/>
      </dsp:txXfrm>
    </dsp:sp>
    <dsp:sp modelId="{B43A2DB4-06AD-40B3-840B-C68F07184A94}">
      <dsp:nvSpPr>
        <dsp:cNvPr id="0" name=""/>
        <dsp:cNvSpPr/>
      </dsp:nvSpPr>
      <dsp:spPr>
        <a:xfrm>
          <a:off x="0" y="854221"/>
          <a:ext cx="8560590" cy="61766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 </a:t>
          </a:r>
          <a:r>
            <a:rPr lang="ru-RU" sz="2000" b="1" kern="1200" dirty="0"/>
            <a:t>принадлежность к метрополии </a:t>
          </a:r>
          <a:r>
            <a:rPr lang="ru-RU" sz="2000" kern="1200" dirty="0"/>
            <a:t>(2 класса – метрополия и не </a:t>
          </a:r>
          <a:r>
            <a:rPr lang="ru-RU" sz="2000" kern="1200" dirty="0" err="1"/>
            <a:t>метропольный</a:t>
          </a:r>
          <a:r>
            <a:rPr lang="ru-RU" sz="2000" kern="1200" dirty="0"/>
            <a:t>); </a:t>
          </a:r>
        </a:p>
      </dsp:txBody>
      <dsp:txXfrm>
        <a:off x="30152" y="884373"/>
        <a:ext cx="8500286" cy="557363"/>
      </dsp:txXfrm>
    </dsp:sp>
    <dsp:sp modelId="{286212D3-5A6A-4A60-813F-C0CADE2B5295}">
      <dsp:nvSpPr>
        <dsp:cNvPr id="0" name=""/>
        <dsp:cNvSpPr/>
      </dsp:nvSpPr>
      <dsp:spPr>
        <a:xfrm>
          <a:off x="8361" y="2448269"/>
          <a:ext cx="8560590" cy="7725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 </a:t>
          </a:r>
          <a:r>
            <a:rPr lang="ru-RU" sz="2000" b="1" kern="1200" dirty="0"/>
            <a:t>принадлежность к прибрежным районам </a:t>
          </a:r>
          <a:r>
            <a:rPr lang="ru-RU" sz="2000" kern="1200" dirty="0"/>
            <a:t>(3 класса: на берегу; прибрежный (</a:t>
          </a:r>
          <a:r>
            <a:rPr lang="en-US" sz="2000" kern="1200" dirty="0"/>
            <a:t>&gt;= 50% </a:t>
          </a:r>
          <a:r>
            <a:rPr lang="ru-RU" sz="2000" kern="1200" dirty="0"/>
            <a:t>населения - в</a:t>
          </a:r>
          <a:r>
            <a:rPr lang="en-US" sz="2000" kern="1200" dirty="0"/>
            <a:t> 50</a:t>
          </a:r>
          <a:r>
            <a:rPr lang="ru-RU" sz="2000" kern="1200" dirty="0"/>
            <a:t> км от береговой линии</a:t>
          </a:r>
          <a:r>
            <a:rPr lang="en-US" sz="2000" kern="1200" dirty="0"/>
            <a:t>)</a:t>
          </a:r>
          <a:r>
            <a:rPr lang="ru-RU" sz="2000" kern="1200" dirty="0"/>
            <a:t>; не прибрежный);</a:t>
          </a:r>
        </a:p>
      </dsp:txBody>
      <dsp:txXfrm>
        <a:off x="46076" y="2485984"/>
        <a:ext cx="8485160" cy="697160"/>
      </dsp:txXfrm>
    </dsp:sp>
    <dsp:sp modelId="{86348113-604A-4E15-B650-5A4DB90FEFD6}">
      <dsp:nvSpPr>
        <dsp:cNvPr id="0" name=""/>
        <dsp:cNvSpPr/>
      </dsp:nvSpPr>
      <dsp:spPr>
        <a:xfrm>
          <a:off x="8361" y="3600405"/>
          <a:ext cx="8560590" cy="6756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- </a:t>
          </a:r>
          <a:r>
            <a:rPr lang="ru-RU" sz="2000" b="1" kern="1200" dirty="0"/>
            <a:t>принадлежность к горным районам </a:t>
          </a:r>
          <a:r>
            <a:rPr lang="ru-RU" sz="2000" kern="1200" dirty="0"/>
            <a:t>(4 класса по доле населения в гористой местности и доле поверхности занятой горами) </a:t>
          </a:r>
        </a:p>
      </dsp:txBody>
      <dsp:txXfrm>
        <a:off x="41342" y="3633386"/>
        <a:ext cx="8494628" cy="609661"/>
      </dsp:txXfrm>
    </dsp:sp>
    <dsp:sp modelId="{E067FDE3-D963-4B2A-961F-A2178C3CF500}">
      <dsp:nvSpPr>
        <dsp:cNvPr id="0" name=""/>
        <dsp:cNvSpPr/>
      </dsp:nvSpPr>
      <dsp:spPr>
        <a:xfrm>
          <a:off x="8361" y="4464502"/>
          <a:ext cx="8560590" cy="4599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 </a:t>
          </a:r>
          <a:r>
            <a:rPr lang="ru-RU" sz="2000" b="1" kern="1200" dirty="0"/>
            <a:t>принадлежность к приграничным районам </a:t>
          </a:r>
          <a:r>
            <a:rPr lang="ru-RU" sz="2000" kern="1200" dirty="0"/>
            <a:t>(2 класса);</a:t>
          </a:r>
        </a:p>
      </dsp:txBody>
      <dsp:txXfrm>
        <a:off x="30812" y="4486953"/>
        <a:ext cx="8515688" cy="415012"/>
      </dsp:txXfrm>
    </dsp:sp>
    <dsp:sp modelId="{66284A06-3310-4732-A7BF-091164106D8B}">
      <dsp:nvSpPr>
        <dsp:cNvPr id="0" name=""/>
        <dsp:cNvSpPr/>
      </dsp:nvSpPr>
      <dsp:spPr>
        <a:xfrm>
          <a:off x="0" y="5112571"/>
          <a:ext cx="8560590" cy="74236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 </a:t>
          </a:r>
          <a:r>
            <a:rPr lang="ru-RU" sz="2000" b="1" kern="1200" dirty="0"/>
            <a:t>принадлежность к островным районам</a:t>
          </a:r>
        </a:p>
      </dsp:txBody>
      <dsp:txXfrm>
        <a:off x="36239" y="5148810"/>
        <a:ext cx="8488112" cy="669889"/>
      </dsp:txXfrm>
    </dsp:sp>
    <dsp:sp modelId="{A9721A25-3D64-47B1-A02A-D6DFC445D69C}">
      <dsp:nvSpPr>
        <dsp:cNvPr id="0" name=""/>
        <dsp:cNvSpPr/>
      </dsp:nvSpPr>
      <dsp:spPr>
        <a:xfrm>
          <a:off x="8361" y="792084"/>
          <a:ext cx="8560590" cy="1379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 </a:t>
          </a:r>
          <a:r>
            <a:rPr lang="ru-RU" sz="2000" b="1" kern="1200" dirty="0"/>
            <a:t>по удаленности от города </a:t>
          </a:r>
          <a:r>
            <a:rPr lang="ru-RU" sz="2000" kern="1200" dirty="0"/>
            <a:t>(5 классов: преимущественно городской, промежуточный вблизи города; промежуточный отдаленный; преимущественно сельский вблизи города; преимущественно сельский отдаленный)</a:t>
          </a:r>
        </a:p>
      </dsp:txBody>
      <dsp:txXfrm>
        <a:off x="75696" y="859419"/>
        <a:ext cx="8425920" cy="124470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14BB9-5521-4C6C-9A6F-5AAA8EE53FA9}">
      <dsp:nvSpPr>
        <dsp:cNvPr id="0" name=""/>
        <dsp:cNvSpPr/>
      </dsp:nvSpPr>
      <dsp:spPr>
        <a:xfrm>
          <a:off x="1178" y="242630"/>
          <a:ext cx="3266926" cy="557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/>
            <a:t>Метропольные</a:t>
          </a:r>
          <a:endParaRPr lang="ru-RU" sz="2900" kern="1200" dirty="0"/>
        </a:p>
      </dsp:txBody>
      <dsp:txXfrm>
        <a:off x="17518" y="258970"/>
        <a:ext cx="3234246" cy="525212"/>
      </dsp:txXfrm>
    </dsp:sp>
    <dsp:sp modelId="{9425BF16-429C-46E4-98A0-7D1AE91DF412}">
      <dsp:nvSpPr>
        <dsp:cNvPr id="0" name=""/>
        <dsp:cNvSpPr/>
      </dsp:nvSpPr>
      <dsp:spPr>
        <a:xfrm>
          <a:off x="327870" y="800523"/>
          <a:ext cx="317153" cy="945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5995"/>
              </a:lnTo>
              <a:lnTo>
                <a:pt x="317153" y="945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1B2A85-9E9A-4DFC-9E4D-C82DFA9B956A}">
      <dsp:nvSpPr>
        <dsp:cNvPr id="0" name=""/>
        <dsp:cNvSpPr/>
      </dsp:nvSpPr>
      <dsp:spPr>
        <a:xfrm>
          <a:off x="645023" y="1030025"/>
          <a:ext cx="4143586" cy="1432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Центральные районы </a:t>
          </a:r>
          <a:r>
            <a:rPr lang="ru-RU" sz="1800" kern="1200" dirty="0"/>
            <a:t>с одной или более урбанизированной территорией и  урбанизированные территории (население более 50 тыс. чел.)</a:t>
          </a:r>
        </a:p>
      </dsp:txBody>
      <dsp:txXfrm>
        <a:off x="686994" y="1071996"/>
        <a:ext cx="4059644" cy="1349046"/>
      </dsp:txXfrm>
    </dsp:sp>
    <dsp:sp modelId="{5393D700-9B53-4645-B654-3141F172EB64}">
      <dsp:nvSpPr>
        <dsp:cNvPr id="0" name=""/>
        <dsp:cNvSpPr/>
      </dsp:nvSpPr>
      <dsp:spPr>
        <a:xfrm>
          <a:off x="327870" y="800523"/>
          <a:ext cx="275493" cy="3116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6974"/>
              </a:lnTo>
              <a:lnTo>
                <a:pt x="275493" y="3116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63B0E-94FB-49E1-B412-56F62F902738}">
      <dsp:nvSpPr>
        <dsp:cNvPr id="0" name=""/>
        <dsp:cNvSpPr/>
      </dsp:nvSpPr>
      <dsp:spPr>
        <a:xfrm>
          <a:off x="603364" y="2883205"/>
          <a:ext cx="4079449" cy="20685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Отдаленные районы - </a:t>
          </a:r>
          <a:r>
            <a:rPr lang="ru-RU" sz="1800" kern="1200" dirty="0"/>
            <a:t>экономически связаны с центральными (как минимум 25% занятых, проживающих в этих районах, выезжают в центральные районы, или наоборот, 25% занятых в районе приезжает из центральных районов</a:t>
          </a:r>
        </a:p>
      </dsp:txBody>
      <dsp:txXfrm>
        <a:off x="663951" y="2943792"/>
        <a:ext cx="3958275" cy="1947410"/>
      </dsp:txXfrm>
    </dsp:sp>
    <dsp:sp modelId="{A83C5630-B3FF-43E8-A480-C7C578880DC7}">
      <dsp:nvSpPr>
        <dsp:cNvPr id="0" name=""/>
        <dsp:cNvSpPr/>
      </dsp:nvSpPr>
      <dsp:spPr>
        <a:xfrm>
          <a:off x="4961495" y="242630"/>
          <a:ext cx="3266926" cy="534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Не </a:t>
          </a:r>
          <a:r>
            <a:rPr lang="ru-RU" sz="2900" kern="1200" dirty="0" err="1"/>
            <a:t>метропольные</a:t>
          </a:r>
          <a:endParaRPr lang="ru-RU" sz="2900" kern="1200" dirty="0"/>
        </a:p>
      </dsp:txBody>
      <dsp:txXfrm>
        <a:off x="4977138" y="258273"/>
        <a:ext cx="3235640" cy="502807"/>
      </dsp:txXfrm>
    </dsp:sp>
    <dsp:sp modelId="{09C437C2-841B-48A7-938A-B2F587F5E150}">
      <dsp:nvSpPr>
        <dsp:cNvPr id="0" name=""/>
        <dsp:cNvSpPr/>
      </dsp:nvSpPr>
      <dsp:spPr>
        <a:xfrm>
          <a:off x="5288188" y="776724"/>
          <a:ext cx="326692" cy="1541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940"/>
              </a:lnTo>
              <a:lnTo>
                <a:pt x="326692" y="1541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4B9D8-F65F-4211-8E7B-BA86F922C92D}">
      <dsp:nvSpPr>
        <dsp:cNvPr id="0" name=""/>
        <dsp:cNvSpPr/>
      </dsp:nvSpPr>
      <dsp:spPr>
        <a:xfrm>
          <a:off x="5614881" y="1185089"/>
          <a:ext cx="2613540" cy="22671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/>
            <a:t>Микрополитанские</a:t>
          </a:r>
          <a:r>
            <a:rPr lang="ru-RU" sz="1800" kern="1200" dirty="0"/>
            <a:t>: не принадлежат к метрополиям. Центрированы вокруг урбанизированных кластеров с населением от 10 тыс. до 49,9 тыс. чел. </a:t>
          </a:r>
        </a:p>
      </dsp:txBody>
      <dsp:txXfrm>
        <a:off x="5681283" y="1251491"/>
        <a:ext cx="2480736" cy="2134344"/>
      </dsp:txXfrm>
    </dsp:sp>
    <dsp:sp modelId="{2227C764-1682-4A67-BED6-7A23548474FA}">
      <dsp:nvSpPr>
        <dsp:cNvPr id="0" name=""/>
        <dsp:cNvSpPr/>
      </dsp:nvSpPr>
      <dsp:spPr>
        <a:xfrm>
          <a:off x="5288188" y="776724"/>
          <a:ext cx="327870" cy="3564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4902"/>
              </a:lnTo>
              <a:lnTo>
                <a:pt x="327870" y="35649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08819-9B9D-4BCB-B8DB-1F1509033125}">
      <dsp:nvSpPr>
        <dsp:cNvPr id="0" name=""/>
        <dsp:cNvSpPr/>
      </dsp:nvSpPr>
      <dsp:spPr>
        <a:xfrm>
          <a:off x="5616059" y="4096166"/>
          <a:ext cx="2613540" cy="4909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Все остальные районы </a:t>
          </a:r>
        </a:p>
      </dsp:txBody>
      <dsp:txXfrm>
        <a:off x="5630438" y="4110545"/>
        <a:ext cx="2584782" cy="46216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9D51-CBEA-47DC-9033-B1C0D18BB668}">
      <dsp:nvSpPr>
        <dsp:cNvPr id="0" name=""/>
        <dsp:cNvSpPr/>
      </dsp:nvSpPr>
      <dsp:spPr>
        <a:xfrm>
          <a:off x="8361" y="344"/>
          <a:ext cx="8560590" cy="11689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</a:t>
          </a:r>
          <a:r>
            <a:rPr lang="ru-RU" sz="2000" b="1" kern="1200" dirty="0" err="1"/>
            <a:t>Rural-Urban</a:t>
          </a:r>
          <a:r>
            <a:rPr lang="ru-RU" sz="2000" b="1" kern="1200" dirty="0"/>
            <a:t> </a:t>
          </a:r>
          <a:r>
            <a:rPr lang="ru-RU" sz="2000" b="1" kern="1200" dirty="0" err="1"/>
            <a:t>Continuum</a:t>
          </a:r>
          <a:r>
            <a:rPr lang="ru-RU" sz="2000" b="1" kern="1200" dirty="0"/>
            <a:t> </a:t>
          </a:r>
          <a:r>
            <a:rPr lang="ru-RU" sz="2000" b="1" kern="1200" dirty="0" err="1"/>
            <a:t>Code</a:t>
          </a:r>
          <a:r>
            <a:rPr lang="en-US" sz="2000" b="1" kern="1200" dirty="0"/>
            <a:t>s</a:t>
          </a:r>
          <a:r>
            <a:rPr lang="ru-RU" sz="2000" b="1" kern="1200" dirty="0"/>
            <a:t> (сельско-городской континуум) </a:t>
          </a:r>
          <a:r>
            <a:rPr lang="ru-RU" sz="2000" kern="1200" dirty="0" err="1"/>
            <a:t>метропольные</a:t>
          </a:r>
          <a:r>
            <a:rPr lang="ru-RU" sz="2000" kern="1200" dirty="0"/>
            <a:t> районы разделены далее на 3 класса в зависимости от численности населения, а </a:t>
          </a:r>
          <a:r>
            <a:rPr lang="ru-RU" sz="2000" kern="1200" dirty="0" err="1"/>
            <a:t>неметропольные</a:t>
          </a:r>
          <a:r>
            <a:rPr lang="ru-RU" sz="2000" kern="1200" dirty="0"/>
            <a:t> районы на 6 классов в зависимости от плотности населения и влияния метрополии</a:t>
          </a:r>
        </a:p>
      </dsp:txBody>
      <dsp:txXfrm>
        <a:off x="65426" y="57409"/>
        <a:ext cx="8446460" cy="1054850"/>
      </dsp:txXfrm>
    </dsp:sp>
    <dsp:sp modelId="{B43A2DB4-06AD-40B3-840B-C68F07184A94}">
      <dsp:nvSpPr>
        <dsp:cNvPr id="0" name=""/>
        <dsp:cNvSpPr/>
      </dsp:nvSpPr>
      <dsp:spPr>
        <a:xfrm>
          <a:off x="4180" y="1315971"/>
          <a:ext cx="8560590" cy="13116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- </a:t>
          </a:r>
          <a:r>
            <a:rPr lang="en-US" sz="2000" b="1" kern="1200" dirty="0"/>
            <a:t>Natural amenities scale</a:t>
          </a:r>
          <a:r>
            <a:rPr lang="ru-RU" sz="2000" b="1" kern="1200" dirty="0"/>
            <a:t> (Природных различий) </a:t>
          </a:r>
          <a:r>
            <a:rPr lang="ru-RU" sz="2000" kern="1200" dirty="0"/>
            <a:t>ранжирует районы по благоприятности географических и климатических условий проживания по 6 показателям климата, топографии, водных ресурсов</a:t>
          </a:r>
        </a:p>
      </dsp:txBody>
      <dsp:txXfrm>
        <a:off x="68210" y="1380001"/>
        <a:ext cx="8432530" cy="1183600"/>
      </dsp:txXfrm>
    </dsp:sp>
    <dsp:sp modelId="{286212D3-5A6A-4A60-813F-C0CADE2B5295}">
      <dsp:nvSpPr>
        <dsp:cNvPr id="0" name=""/>
        <dsp:cNvSpPr/>
      </dsp:nvSpPr>
      <dsp:spPr>
        <a:xfrm>
          <a:off x="0" y="2935620"/>
          <a:ext cx="8560590" cy="15457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- </a:t>
          </a:r>
          <a:r>
            <a:rPr lang="en-US" sz="2000" b="1" kern="1200" dirty="0"/>
            <a:t>Urban Influence Codes</a:t>
          </a:r>
          <a:r>
            <a:rPr lang="ru-RU" sz="2000" b="1" kern="1200" dirty="0"/>
            <a:t> (Влияния городов) </a:t>
          </a:r>
          <a:r>
            <a:rPr lang="ru-RU" sz="2000" kern="1200" dirty="0"/>
            <a:t>подразделяет </a:t>
          </a:r>
          <a:r>
            <a:rPr lang="ru-RU" sz="2000" kern="1200" dirty="0" err="1"/>
            <a:t>метропольные</a:t>
          </a:r>
          <a:r>
            <a:rPr lang="ru-RU" sz="2000" kern="1200" dirty="0"/>
            <a:t> районы по размерам поселенческой сети ( 2 класса), а </a:t>
          </a:r>
          <a:r>
            <a:rPr lang="ru-RU" sz="2000" kern="1200" dirty="0" err="1"/>
            <a:t>неметропольные</a:t>
          </a:r>
          <a:r>
            <a:rPr lang="ru-RU" sz="2000" kern="1200" dirty="0"/>
            <a:t> – по населению самого большого города (поселка) и близости к </a:t>
          </a:r>
          <a:r>
            <a:rPr lang="ru-RU" sz="2000" kern="1200" dirty="0" err="1"/>
            <a:t>метропольным</a:t>
          </a:r>
          <a:r>
            <a:rPr lang="ru-RU" sz="2000" kern="1200" dirty="0"/>
            <a:t> или </a:t>
          </a:r>
          <a:r>
            <a:rPr lang="ru-RU" sz="2000" kern="1200" dirty="0" err="1"/>
            <a:t>микропольным</a:t>
          </a:r>
          <a:r>
            <a:rPr lang="ru-RU" sz="2000" kern="1200" dirty="0"/>
            <a:t> районам (10 классов)</a:t>
          </a:r>
        </a:p>
      </dsp:txBody>
      <dsp:txXfrm>
        <a:off x="75460" y="3011080"/>
        <a:ext cx="8409670" cy="1394876"/>
      </dsp:txXfrm>
    </dsp:sp>
    <dsp:sp modelId="{86348113-604A-4E15-B650-5A4DB90FEFD6}">
      <dsp:nvSpPr>
        <dsp:cNvPr id="0" name=""/>
        <dsp:cNvSpPr/>
      </dsp:nvSpPr>
      <dsp:spPr>
        <a:xfrm>
          <a:off x="0" y="4598452"/>
          <a:ext cx="8560590" cy="10901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-</a:t>
          </a:r>
          <a:r>
            <a:rPr lang="en-US" sz="2000" b="1" kern="1200" dirty="0"/>
            <a:t>ERS County Typology Codes</a:t>
          </a:r>
          <a:r>
            <a:rPr lang="ru-RU" sz="2000" b="1" kern="1200" dirty="0"/>
            <a:t> (Типология </a:t>
          </a:r>
          <a:r>
            <a:rPr lang="en-US" sz="2000" b="1" kern="1200" dirty="0"/>
            <a:t>ERS</a:t>
          </a:r>
          <a:r>
            <a:rPr lang="ru-RU" sz="2000" b="1" kern="1200" dirty="0"/>
            <a:t>) </a:t>
          </a:r>
          <a:r>
            <a:rPr lang="ru-RU" sz="2000" kern="1200" dirty="0"/>
            <a:t>разбивает все районы на классы по экономическим и социальным характеристикам</a:t>
          </a:r>
        </a:p>
      </dsp:txBody>
      <dsp:txXfrm>
        <a:off x="53218" y="4651670"/>
        <a:ext cx="8454154" cy="98374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9A37E-CADF-4591-9804-69E52C429ABF}">
      <dsp:nvSpPr>
        <dsp:cNvPr id="0" name=""/>
        <dsp:cNvSpPr/>
      </dsp:nvSpPr>
      <dsp:spPr>
        <a:xfrm>
          <a:off x="0" y="172952"/>
          <a:ext cx="1699918" cy="849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Городское</a:t>
          </a:r>
        </a:p>
      </dsp:txBody>
      <dsp:txXfrm>
        <a:off x="24894" y="197846"/>
        <a:ext cx="1650130" cy="800171"/>
      </dsp:txXfrm>
    </dsp:sp>
    <dsp:sp modelId="{406AEDF9-CCAF-42BA-83E4-BF3910B4F4CE}">
      <dsp:nvSpPr>
        <dsp:cNvPr id="0" name=""/>
        <dsp:cNvSpPr/>
      </dsp:nvSpPr>
      <dsp:spPr>
        <a:xfrm>
          <a:off x="169991" y="1022912"/>
          <a:ext cx="102652" cy="1581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965"/>
              </a:lnTo>
              <a:lnTo>
                <a:pt x="102652" y="15819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8E13C-C8FA-4A95-8F00-769353010B1B}">
      <dsp:nvSpPr>
        <dsp:cNvPr id="0" name=""/>
        <dsp:cNvSpPr/>
      </dsp:nvSpPr>
      <dsp:spPr>
        <a:xfrm>
          <a:off x="272644" y="1820122"/>
          <a:ext cx="1359934" cy="15695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Города (</a:t>
          </a:r>
          <a:r>
            <a:rPr lang="ru-RU" sz="1800" kern="1200" dirty="0" err="1">
              <a:solidFill>
                <a:schemeClr val="accent4">
                  <a:lumMod val="10000"/>
                </a:schemeClr>
              </a:solidFill>
            </a:rPr>
            <a:t>cities</a:t>
          </a: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) (густонаселенные районы) </a:t>
          </a:r>
        </a:p>
      </dsp:txBody>
      <dsp:txXfrm>
        <a:off x="312475" y="1859953"/>
        <a:ext cx="1280272" cy="1489847"/>
      </dsp:txXfrm>
    </dsp:sp>
    <dsp:sp modelId="{F3C4C117-F428-412B-8A74-5DA587AFDE37}">
      <dsp:nvSpPr>
        <dsp:cNvPr id="0" name=""/>
        <dsp:cNvSpPr/>
      </dsp:nvSpPr>
      <dsp:spPr>
        <a:xfrm>
          <a:off x="169991" y="1022912"/>
          <a:ext cx="170458" cy="3315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5636"/>
              </a:lnTo>
              <a:lnTo>
                <a:pt x="170458" y="3315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71780-1991-4891-8843-C40832CB4CA5}">
      <dsp:nvSpPr>
        <dsp:cNvPr id="0" name=""/>
        <dsp:cNvSpPr/>
      </dsp:nvSpPr>
      <dsp:spPr>
        <a:xfrm>
          <a:off x="340450" y="3660420"/>
          <a:ext cx="3344868" cy="13562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Поселки (</a:t>
          </a:r>
          <a:r>
            <a:rPr lang="ru-RU" sz="1800" kern="1200" dirty="0" err="1">
              <a:solidFill>
                <a:schemeClr val="accent4">
                  <a:lumMod val="10000"/>
                </a:schemeClr>
              </a:solidFill>
            </a:rPr>
            <a:t>towns</a:t>
          </a: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)</a:t>
          </a:r>
          <a:r>
            <a:rPr lang="en-US" sz="1800" kern="1200" dirty="0">
              <a:solidFill>
                <a:schemeClr val="accent4">
                  <a:lumMod val="10000"/>
                </a:schemeClr>
              </a:solidFill>
            </a:rPr>
            <a:t> </a:t>
          </a: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(районы средней плотности населения)</a:t>
          </a:r>
        </a:p>
        <a:p>
          <a:pPr lvl="0" defTabSz="533400"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accent4">
                <a:lumMod val="10000"/>
              </a:schemeClr>
            </a:solidFill>
          </a:endParaRPr>
        </a:p>
      </dsp:txBody>
      <dsp:txXfrm>
        <a:off x="380173" y="3700143"/>
        <a:ext cx="3265422" cy="1276808"/>
      </dsp:txXfrm>
    </dsp:sp>
    <dsp:sp modelId="{0F12286E-A12C-49F4-9CB8-7178A9DFBEC3}">
      <dsp:nvSpPr>
        <dsp:cNvPr id="0" name=""/>
        <dsp:cNvSpPr/>
      </dsp:nvSpPr>
      <dsp:spPr>
        <a:xfrm>
          <a:off x="2017828" y="101003"/>
          <a:ext cx="1699918" cy="849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Сельское</a:t>
          </a:r>
        </a:p>
      </dsp:txBody>
      <dsp:txXfrm>
        <a:off x="2042722" y="125897"/>
        <a:ext cx="1650130" cy="800171"/>
      </dsp:txXfrm>
    </dsp:sp>
    <dsp:sp modelId="{277D8769-EA81-4569-85EE-EFCCB010EB05}">
      <dsp:nvSpPr>
        <dsp:cNvPr id="0" name=""/>
        <dsp:cNvSpPr/>
      </dsp:nvSpPr>
      <dsp:spPr>
        <a:xfrm>
          <a:off x="2187820" y="950963"/>
          <a:ext cx="277528" cy="1723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3024"/>
              </a:lnTo>
              <a:lnTo>
                <a:pt x="277528" y="17230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5BA59-BCF3-4C83-A577-2092D72943AD}">
      <dsp:nvSpPr>
        <dsp:cNvPr id="0" name=""/>
        <dsp:cNvSpPr/>
      </dsp:nvSpPr>
      <dsp:spPr>
        <a:xfrm>
          <a:off x="2465349" y="1878421"/>
          <a:ext cx="1359934" cy="15911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Сельские (малонаселенные районы)</a:t>
          </a:r>
        </a:p>
        <a:p>
          <a:pPr lvl="0" defTabSz="533400"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accent4">
                <a:lumMod val="10000"/>
              </a:schemeClr>
            </a:solidFill>
          </a:endParaRPr>
        </a:p>
      </dsp:txBody>
      <dsp:txXfrm>
        <a:off x="2505180" y="1918252"/>
        <a:ext cx="1280272" cy="1511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10DB49A-1E50-4BAA-A249-6A465BDC8D30}" type="datetimeFigureOut">
              <a:rPr lang="ru-RU"/>
              <a:pPr>
                <a:defRPr/>
              </a:pPr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0484202-F107-450E-8236-E4694AEE6E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0121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>
                <a:solidFill>
                  <a:schemeClr val="bg1"/>
                </a:solidFill>
                <a:latin typeface="Arial" charset="0"/>
              </a:rPr>
              <a:t>(гранты: Агропрогресс, на развитие материально-технической базы потребкооператива, развитие семейной фермы, «Агротуризм») </a:t>
            </a:r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9F1615-30F2-489F-BEDF-698FAFD9D5E4}" type="slidenum">
              <a:rPr lang="ru-RU" altLang="ru-RU"/>
              <a:pPr/>
              <a:t>35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766D67-9454-42A4-B831-2E3DA8B68548}" type="slidenum">
              <a:rPr lang="ru-RU" altLang="ru-RU"/>
              <a:pPr/>
              <a:t>38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48DEC3-B7FC-4722-8424-77377617C2BF}" type="slidenum">
              <a:rPr lang="ru-RU" altLang="ru-RU"/>
              <a:pPr/>
              <a:t>39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0FAD0-57FF-454D-AC6B-481AAD9B80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680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4BFD0-C905-404E-8BBE-F2F89FA2AE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1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BA32F-58ED-4543-9513-D816454953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791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BAA05-F7D1-4703-8DB8-CF97C5CF12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445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5C317-15F1-4940-8CCE-FC93E8E46A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9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5A530-0E19-4807-B72B-462615D9E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31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6E0AA-F871-408E-8D51-A4A6A5FC9F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573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02E4A-4978-4271-BCFD-4F497079FD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373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9E9C6-306B-40B0-9544-5D60FDEFA7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84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B7948-8C7E-497D-997D-212BE9A536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199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787A7-4449-44F5-AA2E-0C95AEF7B3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2901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71CAC-6A9F-4642-BEBA-7367582844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746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A3A1B07-854D-4CDE-AD5A-266DCF9A82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2"/>
          <p:cNvSpPr>
            <a:spLocks noGrp="1"/>
          </p:cNvSpPr>
          <p:nvPr>
            <p:ph type="ctrTitle"/>
          </p:nvPr>
        </p:nvSpPr>
        <p:spPr>
          <a:xfrm>
            <a:off x="684006" y="2162487"/>
            <a:ext cx="8033739" cy="259228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sz="8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8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8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Подходы </a:t>
            </a:r>
            <a:r>
              <a:rPr lang="ru-RU" sz="4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политики поддержки сельской экономики</a:t>
            </a:r>
            <a:r>
              <a:rPr lang="en-US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7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5589240"/>
            <a:ext cx="8424863" cy="936104"/>
          </a:xfrm>
        </p:spPr>
        <p:txBody>
          <a:bodyPr/>
          <a:lstStyle/>
          <a:p>
            <a:pPr algn="l"/>
            <a:r>
              <a:rPr lang="ru-RU" sz="1800" b="1" dirty="0">
                <a:solidFill>
                  <a:schemeClr val="bg1"/>
                </a:solidFill>
              </a:rPr>
              <a:t>Докладчик: Е.А. </a:t>
            </a:r>
            <a:r>
              <a:rPr lang="ru-RU" sz="1800" b="1" dirty="0" err="1" smtClean="0">
                <a:solidFill>
                  <a:schemeClr val="bg1"/>
                </a:solidFill>
              </a:rPr>
              <a:t>Гатаулина</a:t>
            </a:r>
            <a:r>
              <a:rPr lang="ru-RU" sz="1800" b="1" dirty="0" smtClean="0">
                <a:solidFill>
                  <a:schemeClr val="bg1"/>
                </a:solidFill>
              </a:rPr>
              <a:t>, к.э.н., вед. </a:t>
            </a:r>
            <a:r>
              <a:rPr lang="ru-RU" sz="1800" b="1" dirty="0" err="1" smtClean="0">
                <a:solidFill>
                  <a:schemeClr val="bg1"/>
                </a:solidFill>
              </a:rPr>
              <a:t>н.с</a:t>
            </a:r>
            <a:r>
              <a:rPr lang="ru-RU" sz="1800" b="1" dirty="0" smtClean="0">
                <a:solidFill>
                  <a:schemeClr val="bg1"/>
                </a:solidFill>
              </a:rPr>
              <a:t>. ВИАПИ им. А.А. Никонова </a:t>
            </a:r>
            <a:endParaRPr lang="ru-RU" sz="1800" b="1" dirty="0">
              <a:solidFill>
                <a:schemeClr val="bg1"/>
              </a:solidFill>
            </a:endParaRPr>
          </a:p>
          <a:p>
            <a:pPr algn="l"/>
            <a:r>
              <a:rPr lang="ru-RU" sz="1800" b="1" dirty="0" smtClean="0">
                <a:solidFill>
                  <a:schemeClr val="bg1"/>
                </a:solidFill>
              </a:rPr>
              <a:t>Содокладчик: </a:t>
            </a:r>
            <a:r>
              <a:rPr lang="ru-RU" sz="1800" b="1" dirty="0">
                <a:solidFill>
                  <a:schemeClr val="bg1"/>
                </a:solidFill>
              </a:rPr>
              <a:t>Шишкина Е.А</a:t>
            </a:r>
            <a:r>
              <a:rPr lang="ru-RU" sz="1800" b="1" dirty="0" smtClean="0">
                <a:solidFill>
                  <a:schemeClr val="bg1"/>
                </a:solidFill>
              </a:rPr>
              <a:t>., </a:t>
            </a:r>
            <a:r>
              <a:rPr lang="ru-RU" sz="1800" b="1" dirty="0" err="1" smtClean="0">
                <a:solidFill>
                  <a:schemeClr val="bg1"/>
                </a:solidFill>
              </a:rPr>
              <a:t>м.н.с</a:t>
            </a:r>
            <a:r>
              <a:rPr lang="ru-RU" sz="1800" b="1" smtClean="0">
                <a:solidFill>
                  <a:schemeClr val="bg1"/>
                </a:solidFill>
              </a:rPr>
              <a:t>., ВИАПИ </a:t>
            </a:r>
            <a:r>
              <a:rPr lang="ru-RU" sz="1800" b="1" dirty="0">
                <a:solidFill>
                  <a:schemeClr val="bg1"/>
                </a:solidFill>
              </a:rPr>
              <a:t>им. А.А. Никонова 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00034" y="357166"/>
            <a:ext cx="1839718" cy="1415650"/>
            <a:chOff x="5110" y="8804"/>
            <a:chExt cx="2870" cy="2156"/>
          </a:xfrm>
          <a:solidFill>
            <a:schemeClr val="accent4">
              <a:lumMod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/>
              <a:ahLst/>
              <a:cxnLst>
                <a:cxn ang="0">
                  <a:pos x="643" y="0"/>
                </a:cxn>
                <a:cxn ang="0">
                  <a:pos x="643" y="4"/>
                </a:cxn>
                <a:cxn ang="0">
                  <a:pos x="0" y="363"/>
                </a:cxn>
                <a:cxn ang="0">
                  <a:pos x="18" y="395"/>
                </a:cxn>
                <a:cxn ang="0">
                  <a:pos x="662" y="36"/>
                </a:cxn>
                <a:cxn ang="0">
                  <a:pos x="657" y="36"/>
                </a:cxn>
                <a:cxn ang="0">
                  <a:pos x="643" y="0"/>
                </a:cxn>
              </a:cxnLst>
              <a:rect l="0" t="0" r="r" b="b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93" y="0"/>
                </a:cxn>
                <a:cxn ang="0">
                  <a:pos x="0" y="33"/>
                </a:cxn>
                <a:cxn ang="0">
                  <a:pos x="14" y="69"/>
                </a:cxn>
                <a:cxn ang="0">
                  <a:pos x="107" y="37"/>
                </a:cxn>
                <a:cxn ang="0">
                  <a:pos x="102" y="37"/>
                </a:cxn>
                <a:cxn ang="0">
                  <a:pos x="93" y="0"/>
                </a:cxn>
              </a:cxnLst>
              <a:rect l="0" t="0" r="r" b="b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4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74" y="37"/>
                </a:cxn>
                <a:cxn ang="0">
                  <a:pos x="64" y="37"/>
                </a:cxn>
                <a:cxn ang="0">
                  <a:pos x="69" y="0"/>
                </a:cxn>
              </a:cxnLst>
              <a:rect l="0" t="0" r="r" b="b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/>
              <a:ahLst/>
              <a:cxnLst>
                <a:cxn ang="0">
                  <a:pos x="47" y="9"/>
                </a:cxn>
                <a:cxn ang="0">
                  <a:pos x="42" y="5"/>
                </a:cxn>
                <a:cxn ang="0">
                  <a:pos x="5" y="0"/>
                </a:cxn>
                <a:cxn ang="0">
                  <a:pos x="0" y="37"/>
                </a:cxn>
                <a:cxn ang="0">
                  <a:pos x="38" y="46"/>
                </a:cxn>
                <a:cxn ang="0">
                  <a:pos x="28" y="41"/>
                </a:cxn>
                <a:cxn ang="0">
                  <a:pos x="47" y="9"/>
                </a:cxn>
              </a:cxnLst>
              <a:rect l="0" t="0" r="r" b="b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/>
              <a:ahLst/>
              <a:cxnLst>
                <a:cxn ang="0">
                  <a:pos x="70" y="37"/>
                </a:cxn>
                <a:cxn ang="0">
                  <a:pos x="65" y="23"/>
                </a:cxn>
                <a:cxn ang="0">
                  <a:pos x="19" y="0"/>
                </a:cxn>
                <a:cxn ang="0">
                  <a:pos x="0" y="32"/>
                </a:cxn>
                <a:cxn ang="0">
                  <a:pos x="42" y="60"/>
                </a:cxn>
                <a:cxn ang="0">
                  <a:pos x="33" y="46"/>
                </a:cxn>
                <a:cxn ang="0">
                  <a:pos x="70" y="37"/>
                </a:cxn>
              </a:cxnLst>
              <a:rect l="0" t="0" r="r" b="b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/>
              <a:ahLst/>
              <a:cxnLst>
                <a:cxn ang="0">
                  <a:pos x="55" y="60"/>
                </a:cxn>
                <a:cxn ang="0">
                  <a:pos x="55" y="55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18" y="69"/>
                </a:cxn>
                <a:cxn ang="0">
                  <a:pos x="18" y="64"/>
                </a:cxn>
                <a:cxn ang="0">
                  <a:pos x="55" y="60"/>
                </a:cxn>
              </a:cxnLst>
              <a:rect l="0" t="0" r="r" b="b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/>
              <a:ahLst/>
              <a:cxnLst>
                <a:cxn ang="0">
                  <a:pos x="37" y="73"/>
                </a:cxn>
                <a:cxn ang="0">
                  <a:pos x="37" y="69"/>
                </a:cxn>
                <a:cxn ang="0">
                  <a:pos x="37" y="0"/>
                </a:cxn>
                <a:cxn ang="0">
                  <a:pos x="0" y="4"/>
                </a:cxn>
                <a:cxn ang="0">
                  <a:pos x="0" y="69"/>
                </a:cxn>
                <a:cxn ang="0">
                  <a:pos x="0" y="64"/>
                </a:cxn>
                <a:cxn ang="0">
                  <a:pos x="37" y="73"/>
                </a:cxn>
              </a:cxnLst>
              <a:rect l="0" t="0" r="r" b="b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/>
              <a:ahLst/>
              <a:cxnLst>
                <a:cxn ang="0">
                  <a:pos x="32" y="110"/>
                </a:cxn>
                <a:cxn ang="0">
                  <a:pos x="37" y="106"/>
                </a:cxn>
                <a:cxn ang="0">
                  <a:pos x="55" y="9"/>
                </a:cxn>
                <a:cxn ang="0">
                  <a:pos x="18" y="0"/>
                </a:cxn>
                <a:cxn ang="0">
                  <a:pos x="0" y="97"/>
                </a:cxn>
                <a:cxn ang="0">
                  <a:pos x="0" y="92"/>
                </a:cxn>
                <a:cxn ang="0">
                  <a:pos x="32" y="110"/>
                </a:cxn>
              </a:cxnLst>
              <a:rect l="0" t="0" r="r" b="b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7"/>
                </a:cxn>
                <a:cxn ang="0">
                  <a:pos x="162" y="18"/>
                </a:cxn>
                <a:cxn ang="0">
                  <a:pos x="130" y="0"/>
                </a:cxn>
                <a:cxn ang="0">
                  <a:pos x="5" y="239"/>
                </a:cxn>
                <a:cxn ang="0">
                  <a:pos x="0" y="244"/>
                </a:cxn>
                <a:cxn ang="0">
                  <a:pos x="37" y="253"/>
                </a:cxn>
              </a:cxnLst>
              <a:rect l="0" t="0" r="r" b="b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7" y="46"/>
                </a:cxn>
                <a:cxn ang="0">
                  <a:pos x="46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0" y="46"/>
                </a:cxn>
                <a:cxn ang="0">
                  <a:pos x="37" y="36"/>
                </a:cxn>
              </a:cxnLst>
              <a:rect l="0" t="0" r="r" b="b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/>
              <a:ahLst/>
              <a:cxnLst>
                <a:cxn ang="0">
                  <a:pos x="41" y="46"/>
                </a:cxn>
                <a:cxn ang="0">
                  <a:pos x="51" y="60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9" y="65"/>
                </a:cxn>
                <a:cxn ang="0">
                  <a:pos x="18" y="79"/>
                </a:cxn>
                <a:cxn ang="0">
                  <a:pos x="41" y="46"/>
                </a:cxn>
              </a:cxnLst>
              <a:rect l="0" t="0" r="r" b="b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51" y="23"/>
                </a:cxn>
                <a:cxn ang="0">
                  <a:pos x="23" y="0"/>
                </a:cxn>
                <a:cxn ang="0">
                  <a:pos x="0" y="33"/>
                </a:cxn>
                <a:cxn ang="0">
                  <a:pos x="28" y="51"/>
                </a:cxn>
                <a:cxn ang="0">
                  <a:pos x="33" y="56"/>
                </a:cxn>
                <a:cxn ang="0">
                  <a:pos x="47" y="19"/>
                </a:cxn>
              </a:cxnLst>
              <a:rect l="0" t="0" r="r" b="b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/>
              <a:ahLst/>
              <a:cxnLst>
                <a:cxn ang="0">
                  <a:pos x="41" y="14"/>
                </a:cxn>
                <a:cxn ang="0">
                  <a:pos x="46" y="14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32" y="50"/>
                </a:cxn>
                <a:cxn ang="0">
                  <a:pos x="32" y="50"/>
                </a:cxn>
                <a:cxn ang="0">
                  <a:pos x="41" y="14"/>
                </a:cxn>
              </a:cxnLst>
              <a:rect l="0" t="0" r="r" b="b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51" y="13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7" y="50"/>
                </a:cxn>
                <a:cxn ang="0">
                  <a:pos x="46" y="50"/>
                </a:cxn>
                <a:cxn ang="0">
                  <a:pos x="42" y="13"/>
                </a:cxn>
              </a:cxnLst>
              <a:rect l="0" t="0" r="r" b="b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1" y="0"/>
                </a:cxn>
                <a:cxn ang="0">
                  <a:pos x="0" y="4"/>
                </a:cxn>
                <a:cxn ang="0">
                  <a:pos x="4" y="41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37" y="0"/>
                </a:cxn>
              </a:cxnLst>
              <a:rect l="0" t="0" r="r" b="b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5" y="0"/>
                </a:cxn>
                <a:cxn ang="0">
                  <a:pos x="0" y="42"/>
                </a:cxn>
                <a:cxn ang="0">
                  <a:pos x="9" y="79"/>
                </a:cxn>
                <a:cxn ang="0">
                  <a:pos x="134" y="37"/>
                </a:cxn>
                <a:cxn ang="0">
                  <a:pos x="139" y="37"/>
                </a:cxn>
                <a:cxn ang="0">
                  <a:pos x="120" y="5"/>
                </a:cxn>
              </a:cxnLst>
              <a:rect l="0" t="0" r="r" b="b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/>
              <a:ahLst/>
              <a:cxnLst>
                <a:cxn ang="0">
                  <a:pos x="259" y="14"/>
                </a:cxn>
                <a:cxn ang="0">
                  <a:pos x="250" y="0"/>
                </a:cxn>
                <a:cxn ang="0">
                  <a:pos x="0" y="97"/>
                </a:cxn>
                <a:cxn ang="0">
                  <a:pos x="19" y="129"/>
                </a:cxn>
                <a:cxn ang="0">
                  <a:pos x="264" y="33"/>
                </a:cxn>
                <a:cxn ang="0">
                  <a:pos x="259" y="14"/>
                </a:cxn>
              </a:cxnLst>
              <a:rect l="0" t="0" r="r" b="b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25" y="0"/>
                </a:cxn>
                <a:cxn ang="0">
                  <a:pos x="0" y="345"/>
                </a:cxn>
                <a:cxn ang="0">
                  <a:pos x="18" y="382"/>
                </a:cxn>
                <a:cxn ang="0">
                  <a:pos x="643" y="32"/>
                </a:cxn>
                <a:cxn ang="0">
                  <a:pos x="643" y="37"/>
                </a:cxn>
                <a:cxn ang="0">
                  <a:pos x="629" y="0"/>
                </a:cxn>
              </a:cxnLst>
              <a:rect l="0" t="0" r="r" b="b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1" y="4"/>
                </a:cxn>
                <a:cxn ang="0">
                  <a:pos x="0" y="41"/>
                </a:cxn>
                <a:cxn ang="0">
                  <a:pos x="14" y="78"/>
                </a:cxn>
                <a:cxn ang="0">
                  <a:pos x="130" y="41"/>
                </a:cxn>
                <a:cxn ang="0">
                  <a:pos x="125" y="41"/>
                </a:cxn>
                <a:cxn ang="0">
                  <a:pos x="125" y="0"/>
                </a:cxn>
              </a:cxnLst>
              <a:rect l="0" t="0" r="r" b="b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4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47" y="41"/>
                </a:cxn>
                <a:cxn ang="0">
                  <a:pos x="37" y="41"/>
                </a:cxn>
                <a:cxn ang="0">
                  <a:pos x="51" y="4"/>
                </a:cxn>
              </a:cxnLst>
              <a:rect l="0" t="0" r="r" b="b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/>
              <a:ahLst/>
              <a:cxnLst>
                <a:cxn ang="0">
                  <a:pos x="47" y="10"/>
                </a:cxn>
                <a:cxn ang="0">
                  <a:pos x="42" y="10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28" y="46"/>
                </a:cxn>
                <a:cxn ang="0">
                  <a:pos x="24" y="42"/>
                </a:cxn>
                <a:cxn ang="0">
                  <a:pos x="47" y="10"/>
                </a:cxn>
              </a:cxnLst>
              <a:rect l="0" t="0" r="r" b="b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46" y="18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23" y="50"/>
                </a:cxn>
                <a:cxn ang="0">
                  <a:pos x="18" y="46"/>
                </a:cxn>
                <a:cxn ang="0">
                  <a:pos x="51" y="23"/>
                </a:cxn>
              </a:cxnLst>
              <a:rect l="0" t="0" r="r" b="b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/>
              <a:ahLst/>
              <a:cxnLst>
                <a:cxn ang="0">
                  <a:pos x="51" y="32"/>
                </a:cxn>
                <a:cxn ang="0">
                  <a:pos x="46" y="27"/>
                </a:cxn>
                <a:cxn ang="0">
                  <a:pos x="33" y="0"/>
                </a:cxn>
                <a:cxn ang="0">
                  <a:pos x="0" y="23"/>
                </a:cxn>
                <a:cxn ang="0">
                  <a:pos x="14" y="45"/>
                </a:cxn>
                <a:cxn ang="0">
                  <a:pos x="14" y="41"/>
                </a:cxn>
                <a:cxn ang="0">
                  <a:pos x="51" y="32"/>
                </a:cxn>
              </a:cxnLst>
              <a:rect l="0" t="0" r="r" b="b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/>
              <a:ahLst/>
              <a:cxnLst>
                <a:cxn ang="0">
                  <a:pos x="46" y="27"/>
                </a:cxn>
                <a:cxn ang="0">
                  <a:pos x="42" y="27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5" y="36"/>
                </a:cxn>
                <a:cxn ang="0">
                  <a:pos x="5" y="32"/>
                </a:cxn>
                <a:cxn ang="0">
                  <a:pos x="46" y="27"/>
                </a:cxn>
              </a:cxnLst>
              <a:rect l="0" t="0" r="r" b="b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8"/>
                </a:cxn>
                <a:cxn ang="0">
                  <a:pos x="41" y="0"/>
                </a:cxn>
                <a:cxn ang="0">
                  <a:pos x="0" y="5"/>
                </a:cxn>
                <a:cxn ang="0">
                  <a:pos x="4" y="32"/>
                </a:cxn>
                <a:cxn ang="0">
                  <a:pos x="4" y="28"/>
                </a:cxn>
                <a:cxn ang="0">
                  <a:pos x="41" y="37"/>
                </a:cxn>
              </a:cxnLst>
              <a:rect l="0" t="0" r="r" b="b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/>
              <a:ahLst/>
              <a:cxnLst>
                <a:cxn ang="0">
                  <a:pos x="37" y="37"/>
                </a:cxn>
                <a:cxn ang="0">
                  <a:pos x="37" y="32"/>
                </a:cxn>
                <a:cxn ang="0">
                  <a:pos x="41" y="9"/>
                </a:cxn>
                <a:cxn ang="0">
                  <a:pos x="4" y="0"/>
                </a:cxn>
                <a:cxn ang="0">
                  <a:pos x="0" y="27"/>
                </a:cxn>
                <a:cxn ang="0">
                  <a:pos x="0" y="23"/>
                </a:cxn>
                <a:cxn ang="0">
                  <a:pos x="37" y="37"/>
                </a:cxn>
              </a:cxnLst>
              <a:rect l="0" t="0" r="r" b="b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/>
              <a:ahLst/>
              <a:cxnLst>
                <a:cxn ang="0">
                  <a:pos x="37" y="409"/>
                </a:cxn>
                <a:cxn ang="0">
                  <a:pos x="37" y="414"/>
                </a:cxn>
                <a:cxn ang="0">
                  <a:pos x="162" y="14"/>
                </a:cxn>
                <a:cxn ang="0">
                  <a:pos x="125" y="0"/>
                </a:cxn>
                <a:cxn ang="0">
                  <a:pos x="0" y="400"/>
                </a:cxn>
                <a:cxn ang="0">
                  <a:pos x="0" y="404"/>
                </a:cxn>
                <a:cxn ang="0">
                  <a:pos x="37" y="409"/>
                </a:cxn>
              </a:cxnLst>
              <a:rect l="0" t="0" r="r" b="b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42"/>
                </a:cxn>
                <a:cxn ang="0">
                  <a:pos x="47" y="5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0" y="42"/>
                </a:cxn>
                <a:cxn ang="0">
                  <a:pos x="42" y="37"/>
                </a:cxn>
              </a:cxnLst>
              <a:rect l="0" t="0" r="r" b="b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/>
              <a:ahLst/>
              <a:cxnLst>
                <a:cxn ang="0">
                  <a:pos x="47" y="32"/>
                </a:cxn>
                <a:cxn ang="0">
                  <a:pos x="47" y="37"/>
                </a:cxn>
                <a:cxn ang="0">
                  <a:pos x="42" y="0"/>
                </a:cxn>
                <a:cxn ang="0">
                  <a:pos x="0" y="5"/>
                </a:cxn>
                <a:cxn ang="0">
                  <a:pos x="10" y="46"/>
                </a:cxn>
                <a:cxn ang="0">
                  <a:pos x="10" y="51"/>
                </a:cxn>
                <a:cxn ang="0">
                  <a:pos x="47" y="32"/>
                </a:cxn>
              </a:cxnLst>
              <a:rect l="0" t="0" r="r" b="b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/>
              <a:ahLst/>
              <a:cxnLst>
                <a:cxn ang="0">
                  <a:pos x="51" y="28"/>
                </a:cxn>
                <a:cxn ang="0">
                  <a:pos x="55" y="32"/>
                </a:cxn>
                <a:cxn ang="0">
                  <a:pos x="37" y="0"/>
                </a:cxn>
                <a:cxn ang="0">
                  <a:pos x="0" y="19"/>
                </a:cxn>
                <a:cxn ang="0">
                  <a:pos x="18" y="51"/>
                </a:cxn>
                <a:cxn ang="0">
                  <a:pos x="23" y="55"/>
                </a:cxn>
                <a:cxn ang="0">
                  <a:pos x="51" y="28"/>
                </a:cxn>
              </a:cxnLst>
              <a:rect l="0" t="0" r="r" b="b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/>
              <a:ahLst/>
              <a:cxnLst>
                <a:cxn ang="0">
                  <a:pos x="51" y="18"/>
                </a:cxn>
                <a:cxn ang="0">
                  <a:pos x="55" y="23"/>
                </a:cxn>
                <a:cxn ang="0">
                  <a:pos x="28" y="0"/>
                </a:cxn>
                <a:cxn ang="0">
                  <a:pos x="0" y="27"/>
                </a:cxn>
                <a:cxn ang="0">
                  <a:pos x="32" y="50"/>
                </a:cxn>
                <a:cxn ang="0">
                  <a:pos x="41" y="55"/>
                </a:cxn>
                <a:cxn ang="0">
                  <a:pos x="51" y="18"/>
                </a:cxn>
              </a:cxnLst>
              <a:rect l="0" t="0" r="r" b="b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/>
              <a:ahLst/>
              <a:cxnLst>
                <a:cxn ang="0">
                  <a:pos x="51" y="9"/>
                </a:cxn>
                <a:cxn ang="0">
                  <a:pos x="56" y="9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47" y="46"/>
                </a:cxn>
                <a:cxn ang="0">
                  <a:pos x="51" y="46"/>
                </a:cxn>
                <a:cxn ang="0">
                  <a:pos x="51" y="9"/>
                </a:cxn>
              </a:cxnLst>
              <a:rect l="0" t="0" r="r" b="b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/>
              <a:ahLst/>
              <a:cxnLst>
                <a:cxn ang="0">
                  <a:pos x="42" y="5"/>
                </a:cxn>
                <a:cxn ang="0">
                  <a:pos x="47" y="5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42" y="42"/>
                </a:cxn>
                <a:cxn ang="0">
                  <a:pos x="51" y="42"/>
                </a:cxn>
                <a:cxn ang="0">
                  <a:pos x="42" y="5"/>
                </a:cxn>
              </a:cxnLst>
              <a:rect l="0" t="0" r="r" b="b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69" y="36"/>
                </a:cxn>
                <a:cxn ang="0">
                  <a:pos x="74" y="36"/>
                </a:cxn>
                <a:cxn ang="0">
                  <a:pos x="60" y="0"/>
                </a:cxn>
              </a:cxnLst>
              <a:rect l="0" t="0" r="r" b="b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4" y="59"/>
                </a:cxn>
                <a:cxn ang="0">
                  <a:pos x="74" y="36"/>
                </a:cxn>
                <a:cxn ang="0">
                  <a:pos x="74" y="36"/>
                </a:cxn>
                <a:cxn ang="0">
                  <a:pos x="56" y="0"/>
                </a:cxn>
              </a:cxnLst>
              <a:rect l="0" t="0" r="r" b="b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/>
              <a:ahLst/>
              <a:cxnLst>
                <a:cxn ang="0">
                  <a:pos x="703" y="18"/>
                </a:cxn>
                <a:cxn ang="0">
                  <a:pos x="694" y="0"/>
                </a:cxn>
                <a:cxn ang="0">
                  <a:pos x="0" y="400"/>
                </a:cxn>
                <a:cxn ang="0">
                  <a:pos x="18" y="436"/>
                </a:cxn>
                <a:cxn ang="0">
                  <a:pos x="713" y="32"/>
                </a:cxn>
                <a:cxn ang="0">
                  <a:pos x="703" y="18"/>
                </a:cxn>
              </a:cxnLst>
              <a:rect l="0" t="0" r="r" b="b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/>
              <a:ahLst/>
              <a:cxnLst>
                <a:cxn ang="0">
                  <a:pos x="329" y="0"/>
                </a:cxn>
                <a:cxn ang="0">
                  <a:pos x="329" y="0"/>
                </a:cxn>
                <a:cxn ang="0">
                  <a:pos x="0" y="179"/>
                </a:cxn>
                <a:cxn ang="0">
                  <a:pos x="18" y="211"/>
                </a:cxn>
                <a:cxn ang="0">
                  <a:pos x="347" y="32"/>
                </a:cxn>
                <a:cxn ang="0">
                  <a:pos x="347" y="32"/>
                </a:cxn>
                <a:cxn ang="0">
                  <a:pos x="329" y="0"/>
                </a:cxn>
              </a:cxnLst>
              <a:rect l="0" t="0" r="r" b="b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4"/>
                </a:cxn>
                <a:cxn ang="0">
                  <a:pos x="0" y="184"/>
                </a:cxn>
                <a:cxn ang="0">
                  <a:pos x="18" y="216"/>
                </a:cxn>
                <a:cxn ang="0">
                  <a:pos x="347" y="37"/>
                </a:cxn>
                <a:cxn ang="0">
                  <a:pos x="347" y="37"/>
                </a:cxn>
                <a:cxn ang="0">
                  <a:pos x="328" y="0"/>
                </a:cxn>
              </a:cxnLst>
              <a:rect l="0" t="0" r="r" b="b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9" y="60"/>
                </a:cxn>
                <a:cxn ang="0">
                  <a:pos x="74" y="37"/>
                </a:cxn>
                <a:cxn ang="0">
                  <a:pos x="70" y="37"/>
                </a:cxn>
                <a:cxn ang="0">
                  <a:pos x="65" y="0"/>
                </a:cxn>
              </a:cxnLst>
              <a:rect l="0" t="0" r="r" b="b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6" y="0"/>
                </a:cxn>
                <a:cxn ang="0">
                  <a:pos x="0" y="9"/>
                </a:cxn>
                <a:cxn ang="0">
                  <a:pos x="5" y="46"/>
                </a:cxn>
                <a:cxn ang="0">
                  <a:pos x="60" y="36"/>
                </a:cxn>
                <a:cxn ang="0">
                  <a:pos x="56" y="36"/>
                </a:cxn>
                <a:cxn ang="0">
                  <a:pos x="60" y="0"/>
                </a:cxn>
              </a:cxnLst>
              <a:rect l="0" t="0" r="r" b="b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0" y="0"/>
                </a:cxn>
                <a:cxn ang="0">
                  <a:pos x="4" y="0"/>
                </a:cxn>
                <a:cxn ang="0">
                  <a:pos x="0" y="36"/>
                </a:cxn>
                <a:cxn ang="0">
                  <a:pos x="46" y="36"/>
                </a:cxn>
                <a:cxn ang="0">
                  <a:pos x="41" y="36"/>
                </a:cxn>
                <a:cxn ang="0">
                  <a:pos x="55" y="0"/>
                </a:cxn>
              </a:cxnLst>
              <a:rect l="0" t="0" r="r" b="b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14" y="0"/>
                </a:cxn>
                <a:cxn ang="0">
                  <a:pos x="0" y="36"/>
                </a:cxn>
                <a:cxn ang="0">
                  <a:pos x="14" y="41"/>
                </a:cxn>
                <a:cxn ang="0">
                  <a:pos x="14" y="41"/>
                </a:cxn>
                <a:cxn ang="0">
                  <a:pos x="28" y="4"/>
                </a:cxn>
              </a:cxnLst>
              <a:rect l="0" t="0" r="r" b="b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/>
              <a:ahLst/>
              <a:cxnLst>
                <a:cxn ang="0">
                  <a:pos x="33" y="9"/>
                </a:cxn>
                <a:cxn ang="0">
                  <a:pos x="28" y="5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14" y="42"/>
                </a:cxn>
                <a:cxn ang="0">
                  <a:pos x="9" y="42"/>
                </a:cxn>
                <a:cxn ang="0">
                  <a:pos x="33" y="9"/>
                </a:cxn>
              </a:cxnLst>
              <a:rect l="0" t="0" r="r" b="b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/>
              <a:ahLst/>
              <a:cxnLst>
                <a:cxn ang="0">
                  <a:pos x="37" y="10"/>
                </a:cxn>
                <a:cxn ang="0">
                  <a:pos x="37" y="10"/>
                </a:cxn>
                <a:cxn ang="0">
                  <a:pos x="24" y="0"/>
                </a:cxn>
                <a:cxn ang="0">
                  <a:pos x="0" y="33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37" y="10"/>
                </a:cxn>
              </a:cxnLst>
              <a:rect l="0" t="0" r="r" b="b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33" y="9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10" y="41"/>
                </a:cxn>
                <a:cxn ang="0">
                  <a:pos x="5" y="32"/>
                </a:cxn>
                <a:cxn ang="0">
                  <a:pos x="42" y="18"/>
                </a:cxn>
              </a:cxnLst>
              <a:rect l="0" t="0" r="r" b="b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/>
              <a:ahLst/>
              <a:cxnLst>
                <a:cxn ang="0">
                  <a:pos x="51" y="37"/>
                </a:cxn>
                <a:cxn ang="0">
                  <a:pos x="46" y="28"/>
                </a:cxn>
                <a:cxn ang="0">
                  <a:pos x="37" y="0"/>
                </a:cxn>
                <a:cxn ang="0">
                  <a:pos x="0" y="14"/>
                </a:cxn>
                <a:cxn ang="0">
                  <a:pos x="14" y="41"/>
                </a:cxn>
                <a:cxn ang="0">
                  <a:pos x="9" y="37"/>
                </a:cxn>
                <a:cxn ang="0">
                  <a:pos x="51" y="37"/>
                </a:cxn>
              </a:cxnLst>
              <a:rect l="0" t="0" r="r" b="b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/>
              <a:ahLst/>
              <a:cxnLst>
                <a:cxn ang="0">
                  <a:pos x="37" y="41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5" y="32"/>
                </a:cxn>
                <a:cxn ang="0">
                  <a:pos x="37" y="41"/>
                </a:cxn>
              </a:cxnLst>
              <a:rect l="0" t="0" r="r" b="b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/>
              <a:ahLst/>
              <a:cxnLst>
                <a:cxn ang="0">
                  <a:pos x="37" y="363"/>
                </a:cxn>
                <a:cxn ang="0">
                  <a:pos x="37" y="363"/>
                </a:cxn>
                <a:cxn ang="0">
                  <a:pos x="157" y="9"/>
                </a:cxn>
                <a:cxn ang="0">
                  <a:pos x="125" y="0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37" y="363"/>
                </a:cxn>
              </a:cxnLst>
              <a:rect l="0" t="0" r="r" b="b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/>
              <a:ahLst/>
              <a:cxnLst>
                <a:cxn ang="0">
                  <a:pos x="42" y="41"/>
                </a:cxn>
                <a:cxn ang="0">
                  <a:pos x="42" y="46"/>
                </a:cxn>
                <a:cxn ang="0">
                  <a:pos x="51" y="9"/>
                </a:cxn>
                <a:cxn ang="0">
                  <a:pos x="14" y="0"/>
                </a:cxn>
                <a:cxn ang="0">
                  <a:pos x="5" y="37"/>
                </a:cxn>
                <a:cxn ang="0">
                  <a:pos x="0" y="41"/>
                </a:cxn>
                <a:cxn ang="0">
                  <a:pos x="42" y="41"/>
                </a:cxn>
              </a:cxnLst>
              <a:rect l="0" t="0" r="r" b="b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/>
              <a:ahLst/>
              <a:cxnLst>
                <a:cxn ang="0">
                  <a:pos x="42" y="32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5" y="37"/>
                </a:cxn>
                <a:cxn ang="0">
                  <a:pos x="5" y="42"/>
                </a:cxn>
                <a:cxn ang="0">
                  <a:pos x="42" y="32"/>
                </a:cxn>
              </a:cxnLst>
              <a:rect l="0" t="0" r="r" b="b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/>
              <a:ahLst/>
              <a:cxnLst>
                <a:cxn ang="0">
                  <a:pos x="46" y="37"/>
                </a:cxn>
                <a:cxn ang="0">
                  <a:pos x="50" y="42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13" y="51"/>
                </a:cxn>
                <a:cxn ang="0">
                  <a:pos x="13" y="56"/>
                </a:cxn>
                <a:cxn ang="0">
                  <a:pos x="46" y="37"/>
                </a:cxn>
              </a:cxnLst>
              <a:rect l="0" t="0" r="r" b="b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/>
              <a:ahLst/>
              <a:cxnLst>
                <a:cxn ang="0">
                  <a:pos x="56" y="32"/>
                </a:cxn>
                <a:cxn ang="0">
                  <a:pos x="56" y="37"/>
                </a:cxn>
                <a:cxn ang="0">
                  <a:pos x="33" y="0"/>
                </a:cxn>
                <a:cxn ang="0">
                  <a:pos x="0" y="19"/>
                </a:cxn>
                <a:cxn ang="0">
                  <a:pos x="24" y="55"/>
                </a:cxn>
                <a:cxn ang="0">
                  <a:pos x="28" y="60"/>
                </a:cxn>
                <a:cxn ang="0">
                  <a:pos x="56" y="32"/>
                </a:cxn>
              </a:cxnLst>
              <a:rect l="0" t="0" r="r" b="b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23" y="51"/>
                </a:cxn>
                <a:cxn ang="0">
                  <a:pos x="51" y="23"/>
                </a:cxn>
              </a:cxnLst>
              <a:rect l="0" t="0" r="r" b="b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/>
              <a:ahLst/>
              <a:cxnLst>
                <a:cxn ang="0">
                  <a:pos x="42" y="19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33" y="55"/>
                </a:cxn>
                <a:cxn ang="0">
                  <a:pos x="42" y="19"/>
                </a:cxn>
              </a:cxnLst>
              <a:rect l="0" t="0" r="r" b="b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/>
              <a:ahLst/>
              <a:cxnLst>
                <a:cxn ang="0">
                  <a:pos x="37" y="9"/>
                </a:cxn>
                <a:cxn ang="0">
                  <a:pos x="41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2" y="46"/>
                </a:cxn>
                <a:cxn ang="0">
                  <a:pos x="37" y="46"/>
                </a:cxn>
                <a:cxn ang="0">
                  <a:pos x="37" y="9"/>
                </a:cxn>
              </a:cxnLst>
              <a:rect l="0" t="0" r="r" b="b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32" y="37"/>
                </a:cxn>
                <a:cxn ang="0">
                  <a:pos x="37" y="37"/>
                </a:cxn>
                <a:cxn ang="0">
                  <a:pos x="28" y="0"/>
                </a:cxn>
              </a:cxnLst>
              <a:rect l="0" t="0" r="r" b="b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75" y="0"/>
                </a:cxn>
                <a:cxn ang="0">
                  <a:pos x="0" y="64"/>
                </a:cxn>
                <a:cxn ang="0">
                  <a:pos x="9" y="101"/>
                </a:cxn>
                <a:cxn ang="0">
                  <a:pos x="189" y="36"/>
                </a:cxn>
                <a:cxn ang="0">
                  <a:pos x="189" y="36"/>
                </a:cxn>
                <a:cxn ang="0">
                  <a:pos x="171" y="4"/>
                </a:cxn>
              </a:cxnLst>
              <a:rect l="0" t="0" r="r" b="b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/>
              <a:ahLst/>
              <a:cxnLst>
                <a:cxn ang="0">
                  <a:pos x="597" y="19"/>
                </a:cxn>
                <a:cxn ang="0">
                  <a:pos x="588" y="0"/>
                </a:cxn>
                <a:cxn ang="0">
                  <a:pos x="0" y="308"/>
                </a:cxn>
                <a:cxn ang="0">
                  <a:pos x="18" y="340"/>
                </a:cxn>
                <a:cxn ang="0">
                  <a:pos x="602" y="37"/>
                </a:cxn>
                <a:cxn ang="0">
                  <a:pos x="597" y="19"/>
                </a:cxn>
              </a:cxnLst>
              <a:rect l="0" t="0" r="r" b="b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/>
              <a:ahLst/>
              <a:cxnLst>
                <a:cxn ang="0">
                  <a:pos x="0" y="211"/>
                </a:cxn>
                <a:cxn ang="0">
                  <a:pos x="4" y="220"/>
                </a:cxn>
                <a:cxn ang="0">
                  <a:pos x="18" y="230"/>
                </a:cxn>
                <a:cxn ang="0">
                  <a:pos x="41" y="230"/>
                </a:cxn>
                <a:cxn ang="0">
                  <a:pos x="74" y="225"/>
                </a:cxn>
                <a:cxn ang="0">
                  <a:pos x="106" y="216"/>
                </a:cxn>
                <a:cxn ang="0">
                  <a:pos x="148" y="202"/>
                </a:cxn>
                <a:cxn ang="0">
                  <a:pos x="194" y="188"/>
                </a:cxn>
                <a:cxn ang="0">
                  <a:pos x="240" y="170"/>
                </a:cxn>
                <a:cxn ang="0">
                  <a:pos x="291" y="147"/>
                </a:cxn>
                <a:cxn ang="0">
                  <a:pos x="333" y="124"/>
                </a:cxn>
                <a:cxn ang="0">
                  <a:pos x="375" y="106"/>
                </a:cxn>
                <a:cxn ang="0">
                  <a:pos x="412" y="83"/>
                </a:cxn>
                <a:cxn ang="0">
                  <a:pos x="439" y="60"/>
                </a:cxn>
                <a:cxn ang="0">
                  <a:pos x="458" y="41"/>
                </a:cxn>
                <a:cxn ang="0">
                  <a:pos x="472" y="27"/>
                </a:cxn>
                <a:cxn ang="0">
                  <a:pos x="476" y="14"/>
                </a:cxn>
                <a:cxn ang="0">
                  <a:pos x="472" y="4"/>
                </a:cxn>
                <a:cxn ang="0">
                  <a:pos x="458" y="0"/>
                </a:cxn>
                <a:cxn ang="0">
                  <a:pos x="435" y="0"/>
                </a:cxn>
                <a:cxn ang="0">
                  <a:pos x="402" y="4"/>
                </a:cxn>
                <a:cxn ang="0">
                  <a:pos x="365" y="9"/>
                </a:cxn>
                <a:cxn ang="0">
                  <a:pos x="328" y="23"/>
                </a:cxn>
                <a:cxn ang="0">
                  <a:pos x="282" y="37"/>
                </a:cxn>
                <a:cxn ang="0">
                  <a:pos x="236" y="55"/>
                </a:cxn>
                <a:cxn ang="0">
                  <a:pos x="185" y="78"/>
                </a:cxn>
                <a:cxn ang="0">
                  <a:pos x="143" y="101"/>
                </a:cxn>
                <a:cxn ang="0">
                  <a:pos x="101" y="124"/>
                </a:cxn>
                <a:cxn ang="0">
                  <a:pos x="64" y="142"/>
                </a:cxn>
                <a:cxn ang="0">
                  <a:pos x="37" y="165"/>
                </a:cxn>
                <a:cxn ang="0">
                  <a:pos x="18" y="184"/>
                </a:cxn>
                <a:cxn ang="0">
                  <a:pos x="4" y="202"/>
                </a:cxn>
                <a:cxn ang="0">
                  <a:pos x="0" y="211"/>
                </a:cxn>
              </a:cxnLst>
              <a:rect l="0" t="0" r="r" b="b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/>
              <a:ahLst/>
              <a:cxnLst>
                <a:cxn ang="0">
                  <a:pos x="259" y="0"/>
                </a:cxn>
                <a:cxn ang="0">
                  <a:pos x="259" y="0"/>
                </a:cxn>
                <a:cxn ang="0">
                  <a:pos x="213" y="18"/>
                </a:cxn>
                <a:cxn ang="0">
                  <a:pos x="167" y="32"/>
                </a:cxn>
                <a:cxn ang="0">
                  <a:pos x="130" y="46"/>
                </a:cxn>
                <a:cxn ang="0">
                  <a:pos x="93" y="55"/>
                </a:cxn>
                <a:cxn ang="0">
                  <a:pos x="65" y="55"/>
                </a:cxn>
                <a:cxn ang="0">
                  <a:pos x="46" y="55"/>
                </a:cxn>
                <a:cxn ang="0">
                  <a:pos x="37" y="55"/>
                </a:cxn>
                <a:cxn ang="0">
                  <a:pos x="37" y="60"/>
                </a:cxn>
                <a:cxn ang="0">
                  <a:pos x="0" y="73"/>
                </a:cxn>
                <a:cxn ang="0">
                  <a:pos x="14" y="96"/>
                </a:cxn>
                <a:cxn ang="0">
                  <a:pos x="33" y="106"/>
                </a:cxn>
                <a:cxn ang="0">
                  <a:pos x="56" y="106"/>
                </a:cxn>
                <a:cxn ang="0">
                  <a:pos x="88" y="101"/>
                </a:cxn>
                <a:cxn ang="0">
                  <a:pos x="125" y="92"/>
                </a:cxn>
                <a:cxn ang="0">
                  <a:pos x="167" y="78"/>
                </a:cxn>
                <a:cxn ang="0">
                  <a:pos x="213" y="64"/>
                </a:cxn>
                <a:cxn ang="0">
                  <a:pos x="264" y="46"/>
                </a:cxn>
                <a:cxn ang="0">
                  <a:pos x="264" y="46"/>
                </a:cxn>
                <a:cxn ang="0">
                  <a:pos x="259" y="0"/>
                </a:cxn>
              </a:cxnLst>
              <a:rect l="0" t="0" r="r" b="b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/>
              <a:ahLst/>
              <a:cxnLst>
                <a:cxn ang="0">
                  <a:pos x="218" y="19"/>
                </a:cxn>
                <a:cxn ang="0">
                  <a:pos x="218" y="19"/>
                </a:cxn>
                <a:cxn ang="0">
                  <a:pos x="218" y="10"/>
                </a:cxn>
                <a:cxn ang="0">
                  <a:pos x="209" y="23"/>
                </a:cxn>
                <a:cxn ang="0">
                  <a:pos x="190" y="37"/>
                </a:cxn>
                <a:cxn ang="0">
                  <a:pos x="162" y="56"/>
                </a:cxn>
                <a:cxn ang="0">
                  <a:pos x="130" y="79"/>
                </a:cxn>
                <a:cxn ang="0">
                  <a:pos x="93" y="102"/>
                </a:cxn>
                <a:cxn ang="0">
                  <a:pos x="47" y="120"/>
                </a:cxn>
                <a:cxn ang="0">
                  <a:pos x="0" y="143"/>
                </a:cxn>
                <a:cxn ang="0">
                  <a:pos x="5" y="189"/>
                </a:cxn>
                <a:cxn ang="0">
                  <a:pos x="51" y="166"/>
                </a:cxn>
                <a:cxn ang="0">
                  <a:pos x="98" y="143"/>
                </a:cxn>
                <a:cxn ang="0">
                  <a:pos x="139" y="120"/>
                </a:cxn>
                <a:cxn ang="0">
                  <a:pos x="176" y="97"/>
                </a:cxn>
                <a:cxn ang="0">
                  <a:pos x="204" y="79"/>
                </a:cxn>
                <a:cxn ang="0">
                  <a:pos x="227" y="56"/>
                </a:cxn>
                <a:cxn ang="0">
                  <a:pos x="246" y="33"/>
                </a:cxn>
                <a:cxn ang="0">
                  <a:pos x="255" y="0"/>
                </a:cxn>
                <a:cxn ang="0">
                  <a:pos x="255" y="0"/>
                </a:cxn>
                <a:cxn ang="0">
                  <a:pos x="218" y="19"/>
                </a:cxn>
              </a:cxnLst>
              <a:rect l="0" t="0" r="r" b="b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/>
              <a:ahLst/>
              <a:cxnLst>
                <a:cxn ang="0">
                  <a:pos x="5" y="101"/>
                </a:cxn>
                <a:cxn ang="0">
                  <a:pos x="5" y="101"/>
                </a:cxn>
                <a:cxn ang="0">
                  <a:pos x="51" y="83"/>
                </a:cxn>
                <a:cxn ang="0">
                  <a:pos x="97" y="69"/>
                </a:cxn>
                <a:cxn ang="0">
                  <a:pos x="134" y="60"/>
                </a:cxn>
                <a:cxn ang="0">
                  <a:pos x="171" y="50"/>
                </a:cxn>
                <a:cxn ang="0">
                  <a:pos x="199" y="46"/>
                </a:cxn>
                <a:cxn ang="0">
                  <a:pos x="218" y="46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4" y="27"/>
                </a:cxn>
                <a:cxn ang="0">
                  <a:pos x="250" y="4"/>
                </a:cxn>
                <a:cxn ang="0">
                  <a:pos x="232" y="0"/>
                </a:cxn>
                <a:cxn ang="0">
                  <a:pos x="204" y="0"/>
                </a:cxn>
                <a:cxn ang="0">
                  <a:pos x="176" y="0"/>
                </a:cxn>
                <a:cxn ang="0">
                  <a:pos x="139" y="9"/>
                </a:cxn>
                <a:cxn ang="0">
                  <a:pos x="97" y="23"/>
                </a:cxn>
                <a:cxn ang="0">
                  <a:pos x="51" y="37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5" y="101"/>
                </a:cxn>
              </a:cxnLst>
              <a:rect l="0" t="0" r="r" b="b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/>
              <a:ahLst/>
              <a:cxnLst>
                <a:cxn ang="0">
                  <a:pos x="37" y="170"/>
                </a:cxn>
                <a:cxn ang="0">
                  <a:pos x="37" y="170"/>
                </a:cxn>
                <a:cxn ang="0">
                  <a:pos x="37" y="174"/>
                </a:cxn>
                <a:cxn ang="0">
                  <a:pos x="46" y="165"/>
                </a:cxn>
                <a:cxn ang="0">
                  <a:pos x="65" y="147"/>
                </a:cxn>
                <a:cxn ang="0">
                  <a:pos x="93" y="128"/>
                </a:cxn>
                <a:cxn ang="0">
                  <a:pos x="125" y="105"/>
                </a:cxn>
                <a:cxn ang="0">
                  <a:pos x="162" y="87"/>
                </a:cxn>
                <a:cxn ang="0">
                  <a:pos x="208" y="64"/>
                </a:cxn>
                <a:cxn ang="0">
                  <a:pos x="255" y="41"/>
                </a:cxn>
                <a:cxn ang="0">
                  <a:pos x="250" y="0"/>
                </a:cxn>
                <a:cxn ang="0">
                  <a:pos x="204" y="18"/>
                </a:cxn>
                <a:cxn ang="0">
                  <a:pos x="157" y="41"/>
                </a:cxn>
                <a:cxn ang="0">
                  <a:pos x="116" y="64"/>
                </a:cxn>
                <a:cxn ang="0">
                  <a:pos x="79" y="87"/>
                </a:cxn>
                <a:cxn ang="0">
                  <a:pos x="51" y="110"/>
                </a:cxn>
                <a:cxn ang="0">
                  <a:pos x="23" y="128"/>
                </a:cxn>
                <a:cxn ang="0">
                  <a:pos x="9" y="151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37" y="170"/>
                </a:cxn>
              </a:cxnLst>
              <a:rect l="0" t="0" r="r" b="b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54" y="0"/>
                </a:cxn>
                <a:cxn ang="0">
                  <a:pos x="208" y="32"/>
                </a:cxn>
                <a:cxn ang="0">
                  <a:pos x="166" y="55"/>
                </a:cxn>
                <a:cxn ang="0">
                  <a:pos x="125" y="78"/>
                </a:cxn>
                <a:cxn ang="0">
                  <a:pos x="92" y="96"/>
                </a:cxn>
                <a:cxn ang="0">
                  <a:pos x="64" y="105"/>
                </a:cxn>
                <a:cxn ang="0">
                  <a:pos x="41" y="110"/>
                </a:cxn>
                <a:cxn ang="0">
                  <a:pos x="37" y="110"/>
                </a:cxn>
                <a:cxn ang="0">
                  <a:pos x="32" y="110"/>
                </a:cxn>
                <a:cxn ang="0">
                  <a:pos x="32" y="110"/>
                </a:cxn>
                <a:cxn ang="0">
                  <a:pos x="32" y="115"/>
                </a:cxn>
                <a:cxn ang="0">
                  <a:pos x="0" y="138"/>
                </a:cxn>
                <a:cxn ang="0">
                  <a:pos x="4" y="151"/>
                </a:cxn>
                <a:cxn ang="0">
                  <a:pos x="13" y="161"/>
                </a:cxn>
                <a:cxn ang="0">
                  <a:pos x="23" y="161"/>
                </a:cxn>
                <a:cxn ang="0">
                  <a:pos x="37" y="161"/>
                </a:cxn>
                <a:cxn ang="0">
                  <a:pos x="60" y="156"/>
                </a:cxn>
                <a:cxn ang="0">
                  <a:pos x="92" y="142"/>
                </a:cxn>
                <a:cxn ang="0">
                  <a:pos x="129" y="124"/>
                </a:cxn>
                <a:cxn ang="0">
                  <a:pos x="171" y="105"/>
                </a:cxn>
                <a:cxn ang="0">
                  <a:pos x="217" y="78"/>
                </a:cxn>
                <a:cxn ang="0">
                  <a:pos x="263" y="46"/>
                </a:cxn>
                <a:cxn ang="0">
                  <a:pos x="263" y="46"/>
                </a:cxn>
                <a:cxn ang="0">
                  <a:pos x="254" y="0"/>
                </a:cxn>
              </a:cxnLst>
              <a:rect l="0" t="0" r="r" b="b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/>
              <a:ahLst/>
              <a:cxnLst>
                <a:cxn ang="0">
                  <a:pos x="208" y="28"/>
                </a:cxn>
                <a:cxn ang="0">
                  <a:pos x="208" y="28"/>
                </a:cxn>
                <a:cxn ang="0">
                  <a:pos x="208" y="23"/>
                </a:cxn>
                <a:cxn ang="0">
                  <a:pos x="199" y="32"/>
                </a:cxn>
                <a:cxn ang="0">
                  <a:pos x="181" y="55"/>
                </a:cxn>
                <a:cxn ang="0">
                  <a:pos x="158" y="83"/>
                </a:cxn>
                <a:cxn ang="0">
                  <a:pos x="125" y="111"/>
                </a:cxn>
                <a:cxn ang="0">
                  <a:pos x="88" y="143"/>
                </a:cxn>
                <a:cxn ang="0">
                  <a:pos x="46" y="180"/>
                </a:cxn>
                <a:cxn ang="0">
                  <a:pos x="0" y="212"/>
                </a:cxn>
                <a:cxn ang="0">
                  <a:pos x="9" y="258"/>
                </a:cxn>
                <a:cxn ang="0">
                  <a:pos x="56" y="221"/>
                </a:cxn>
                <a:cxn ang="0">
                  <a:pos x="97" y="189"/>
                </a:cxn>
                <a:cxn ang="0">
                  <a:pos x="139" y="152"/>
                </a:cxn>
                <a:cxn ang="0">
                  <a:pos x="171" y="124"/>
                </a:cxn>
                <a:cxn ang="0">
                  <a:pos x="199" y="92"/>
                </a:cxn>
                <a:cxn ang="0">
                  <a:pos x="222" y="65"/>
                </a:cxn>
                <a:cxn ang="0">
                  <a:pos x="236" y="37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28"/>
                </a:cxn>
              </a:cxnLst>
              <a:rect l="0" t="0" r="r" b="b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/>
              <a:ahLst/>
              <a:cxnLst>
                <a:cxn ang="0">
                  <a:pos x="9" y="166"/>
                </a:cxn>
                <a:cxn ang="0">
                  <a:pos x="9" y="166"/>
                </a:cxn>
                <a:cxn ang="0">
                  <a:pos x="56" y="134"/>
                </a:cxn>
                <a:cxn ang="0">
                  <a:pos x="97" y="106"/>
                </a:cxn>
                <a:cxn ang="0">
                  <a:pos x="139" y="88"/>
                </a:cxn>
                <a:cxn ang="0">
                  <a:pos x="171" y="69"/>
                </a:cxn>
                <a:cxn ang="0">
                  <a:pos x="199" y="60"/>
                </a:cxn>
                <a:cxn ang="0">
                  <a:pos x="222" y="55"/>
                </a:cxn>
                <a:cxn ang="0">
                  <a:pos x="227" y="55"/>
                </a:cxn>
                <a:cxn ang="0">
                  <a:pos x="231" y="55"/>
                </a:cxn>
                <a:cxn ang="0">
                  <a:pos x="231" y="55"/>
                </a:cxn>
                <a:cxn ang="0">
                  <a:pos x="231" y="51"/>
                </a:cxn>
                <a:cxn ang="0">
                  <a:pos x="264" y="23"/>
                </a:cxn>
                <a:cxn ang="0">
                  <a:pos x="259" y="9"/>
                </a:cxn>
                <a:cxn ang="0">
                  <a:pos x="250" y="5"/>
                </a:cxn>
                <a:cxn ang="0">
                  <a:pos x="241" y="0"/>
                </a:cxn>
                <a:cxn ang="0">
                  <a:pos x="227" y="5"/>
                </a:cxn>
                <a:cxn ang="0">
                  <a:pos x="204" y="9"/>
                </a:cxn>
                <a:cxn ang="0">
                  <a:pos x="171" y="19"/>
                </a:cxn>
                <a:cxn ang="0">
                  <a:pos x="134" y="37"/>
                </a:cxn>
                <a:cxn ang="0">
                  <a:pos x="93" y="60"/>
                </a:cxn>
                <a:cxn ang="0">
                  <a:pos x="46" y="8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9" y="166"/>
                </a:cxn>
              </a:cxnLst>
              <a:rect l="0" t="0" r="r" b="b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/>
              <a:ahLst/>
              <a:cxnLst>
                <a:cxn ang="0">
                  <a:pos x="32" y="230"/>
                </a:cxn>
                <a:cxn ang="0">
                  <a:pos x="32" y="230"/>
                </a:cxn>
                <a:cxn ang="0">
                  <a:pos x="32" y="234"/>
                </a:cxn>
                <a:cxn ang="0">
                  <a:pos x="41" y="220"/>
                </a:cxn>
                <a:cxn ang="0">
                  <a:pos x="60" y="202"/>
                </a:cxn>
                <a:cxn ang="0">
                  <a:pos x="83" y="174"/>
                </a:cxn>
                <a:cxn ang="0">
                  <a:pos x="115" y="142"/>
                </a:cxn>
                <a:cxn ang="0">
                  <a:pos x="152" y="110"/>
                </a:cxn>
                <a:cxn ang="0">
                  <a:pos x="194" y="78"/>
                </a:cxn>
                <a:cxn ang="0">
                  <a:pos x="240" y="46"/>
                </a:cxn>
                <a:cxn ang="0">
                  <a:pos x="231" y="0"/>
                </a:cxn>
                <a:cxn ang="0">
                  <a:pos x="185" y="37"/>
                </a:cxn>
                <a:cxn ang="0">
                  <a:pos x="138" y="69"/>
                </a:cxn>
                <a:cxn ang="0">
                  <a:pos x="101" y="101"/>
                </a:cxn>
                <a:cxn ang="0">
                  <a:pos x="69" y="133"/>
                </a:cxn>
                <a:cxn ang="0">
                  <a:pos x="41" y="165"/>
                </a:cxn>
                <a:cxn ang="0">
                  <a:pos x="18" y="193"/>
                </a:cxn>
                <a:cxn ang="0">
                  <a:pos x="4" y="220"/>
                </a:cxn>
                <a:cxn ang="0">
                  <a:pos x="0" y="253"/>
                </a:cxn>
                <a:cxn ang="0">
                  <a:pos x="0" y="253"/>
                </a:cxn>
                <a:cxn ang="0">
                  <a:pos x="32" y="230"/>
                </a:cxn>
              </a:cxnLst>
              <a:rect l="0" t="0" r="r" b="b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/>
              <a:ahLst/>
              <a:cxnLst>
                <a:cxn ang="0">
                  <a:pos x="0" y="413"/>
                </a:cxn>
                <a:cxn ang="0">
                  <a:pos x="9" y="418"/>
                </a:cxn>
                <a:cxn ang="0">
                  <a:pos x="23" y="413"/>
                </a:cxn>
                <a:cxn ang="0">
                  <a:pos x="46" y="404"/>
                </a:cxn>
                <a:cxn ang="0">
                  <a:pos x="79" y="386"/>
                </a:cxn>
                <a:cxn ang="0">
                  <a:pos x="111" y="358"/>
                </a:cxn>
                <a:cxn ang="0">
                  <a:pos x="148" y="331"/>
                </a:cxn>
                <a:cxn ang="0">
                  <a:pos x="190" y="294"/>
                </a:cxn>
                <a:cxn ang="0">
                  <a:pos x="231" y="252"/>
                </a:cxn>
                <a:cxn ang="0">
                  <a:pos x="278" y="211"/>
                </a:cxn>
                <a:cxn ang="0">
                  <a:pos x="315" y="170"/>
                </a:cxn>
                <a:cxn ang="0">
                  <a:pos x="347" y="133"/>
                </a:cxn>
                <a:cxn ang="0">
                  <a:pos x="375" y="96"/>
                </a:cxn>
                <a:cxn ang="0">
                  <a:pos x="398" y="64"/>
                </a:cxn>
                <a:cxn ang="0">
                  <a:pos x="416" y="41"/>
                </a:cxn>
                <a:cxn ang="0">
                  <a:pos x="421" y="18"/>
                </a:cxn>
                <a:cxn ang="0">
                  <a:pos x="421" y="4"/>
                </a:cxn>
                <a:cxn ang="0">
                  <a:pos x="416" y="0"/>
                </a:cxn>
                <a:cxn ang="0">
                  <a:pos x="398" y="4"/>
                </a:cxn>
                <a:cxn ang="0">
                  <a:pos x="375" y="18"/>
                </a:cxn>
                <a:cxn ang="0">
                  <a:pos x="347" y="36"/>
                </a:cxn>
                <a:cxn ang="0">
                  <a:pos x="310" y="59"/>
                </a:cxn>
                <a:cxn ang="0">
                  <a:pos x="273" y="92"/>
                </a:cxn>
                <a:cxn ang="0">
                  <a:pos x="231" y="124"/>
                </a:cxn>
                <a:cxn ang="0">
                  <a:pos x="190" y="165"/>
                </a:cxn>
                <a:cxn ang="0">
                  <a:pos x="148" y="207"/>
                </a:cxn>
                <a:cxn ang="0">
                  <a:pos x="111" y="248"/>
                </a:cxn>
                <a:cxn ang="0">
                  <a:pos x="74" y="285"/>
                </a:cxn>
                <a:cxn ang="0">
                  <a:pos x="46" y="321"/>
                </a:cxn>
                <a:cxn ang="0">
                  <a:pos x="23" y="354"/>
                </a:cxn>
                <a:cxn ang="0">
                  <a:pos x="9" y="381"/>
                </a:cxn>
                <a:cxn ang="0">
                  <a:pos x="0" y="400"/>
                </a:cxn>
                <a:cxn ang="0">
                  <a:pos x="0" y="413"/>
                </a:cxn>
              </a:cxnLst>
              <a:rect l="0" t="0" r="r" b="b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/>
              <a:ahLst/>
              <a:cxnLst>
                <a:cxn ang="0">
                  <a:pos x="246" y="0"/>
                </a:cxn>
                <a:cxn ang="0">
                  <a:pos x="246" y="0"/>
                </a:cxn>
                <a:cxn ang="0">
                  <a:pos x="199" y="41"/>
                </a:cxn>
                <a:cxn ang="0">
                  <a:pos x="162" y="78"/>
                </a:cxn>
                <a:cxn ang="0">
                  <a:pos x="125" y="106"/>
                </a:cxn>
                <a:cxn ang="0">
                  <a:pos x="93" y="129"/>
                </a:cxn>
                <a:cxn ang="0">
                  <a:pos x="65" y="147"/>
                </a:cxn>
                <a:cxn ang="0">
                  <a:pos x="42" y="156"/>
                </a:cxn>
                <a:cxn ang="0">
                  <a:pos x="33" y="161"/>
                </a:cxn>
                <a:cxn ang="0">
                  <a:pos x="37" y="166"/>
                </a:cxn>
                <a:cxn ang="0">
                  <a:pos x="0" y="193"/>
                </a:cxn>
                <a:cxn ang="0">
                  <a:pos x="23" y="207"/>
                </a:cxn>
                <a:cxn ang="0">
                  <a:pos x="47" y="202"/>
                </a:cxn>
                <a:cxn ang="0">
                  <a:pos x="70" y="193"/>
                </a:cxn>
                <a:cxn ang="0">
                  <a:pos x="102" y="170"/>
                </a:cxn>
                <a:cxn ang="0">
                  <a:pos x="139" y="147"/>
                </a:cxn>
                <a:cxn ang="0">
                  <a:pos x="176" y="115"/>
                </a:cxn>
                <a:cxn ang="0">
                  <a:pos x="218" y="78"/>
                </a:cxn>
                <a:cxn ang="0">
                  <a:pos x="260" y="37"/>
                </a:cxn>
                <a:cxn ang="0">
                  <a:pos x="260" y="37"/>
                </a:cxn>
                <a:cxn ang="0">
                  <a:pos x="246" y="0"/>
                </a:cxn>
              </a:cxnLst>
              <a:rect l="0" t="0" r="r" b="b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/>
              <a:ahLst/>
              <a:cxnLst>
                <a:cxn ang="0">
                  <a:pos x="180" y="33"/>
                </a:cxn>
                <a:cxn ang="0">
                  <a:pos x="180" y="33"/>
                </a:cxn>
                <a:cxn ang="0">
                  <a:pos x="180" y="28"/>
                </a:cxn>
                <a:cxn ang="0">
                  <a:pos x="171" y="42"/>
                </a:cxn>
                <a:cxn ang="0">
                  <a:pos x="157" y="65"/>
                </a:cxn>
                <a:cxn ang="0">
                  <a:pos x="139" y="92"/>
                </a:cxn>
                <a:cxn ang="0">
                  <a:pos x="111" y="129"/>
                </a:cxn>
                <a:cxn ang="0">
                  <a:pos x="78" y="166"/>
                </a:cxn>
                <a:cxn ang="0">
                  <a:pos x="37" y="207"/>
                </a:cxn>
                <a:cxn ang="0">
                  <a:pos x="0" y="244"/>
                </a:cxn>
                <a:cxn ang="0">
                  <a:pos x="14" y="281"/>
                </a:cxn>
                <a:cxn ang="0">
                  <a:pos x="60" y="239"/>
                </a:cxn>
                <a:cxn ang="0">
                  <a:pos x="97" y="198"/>
                </a:cxn>
                <a:cxn ang="0">
                  <a:pos x="134" y="157"/>
                </a:cxn>
                <a:cxn ang="0">
                  <a:pos x="162" y="120"/>
                </a:cxn>
                <a:cxn ang="0">
                  <a:pos x="185" y="88"/>
                </a:cxn>
                <a:cxn ang="0">
                  <a:pos x="203" y="60"/>
                </a:cxn>
                <a:cxn ang="0">
                  <a:pos x="213" y="33"/>
                </a:cxn>
                <a:cxn ang="0">
                  <a:pos x="213" y="0"/>
                </a:cxn>
                <a:cxn ang="0">
                  <a:pos x="213" y="0"/>
                </a:cxn>
                <a:cxn ang="0">
                  <a:pos x="180" y="33"/>
                </a:cxn>
              </a:cxnLst>
              <a:rect l="0" t="0" r="r" b="b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/>
              <a:ahLst/>
              <a:cxnLst>
                <a:cxn ang="0">
                  <a:pos x="19" y="207"/>
                </a:cxn>
                <a:cxn ang="0">
                  <a:pos x="19" y="207"/>
                </a:cxn>
                <a:cxn ang="0">
                  <a:pos x="61" y="165"/>
                </a:cxn>
                <a:cxn ang="0">
                  <a:pos x="102" y="133"/>
                </a:cxn>
                <a:cxn ang="0">
                  <a:pos x="139" y="101"/>
                </a:cxn>
                <a:cxn ang="0">
                  <a:pos x="172" y="78"/>
                </a:cxn>
                <a:cxn ang="0">
                  <a:pos x="199" y="59"/>
                </a:cxn>
                <a:cxn ang="0">
                  <a:pos x="218" y="50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0" y="13"/>
                </a:cxn>
                <a:cxn ang="0">
                  <a:pos x="241" y="0"/>
                </a:cxn>
                <a:cxn ang="0">
                  <a:pos x="218" y="4"/>
                </a:cxn>
                <a:cxn ang="0">
                  <a:pos x="190" y="18"/>
                </a:cxn>
                <a:cxn ang="0">
                  <a:pos x="158" y="36"/>
                </a:cxn>
                <a:cxn ang="0">
                  <a:pos x="125" y="64"/>
                </a:cxn>
                <a:cxn ang="0">
                  <a:pos x="88" y="92"/>
                </a:cxn>
                <a:cxn ang="0">
                  <a:pos x="47" y="128"/>
                </a:cxn>
                <a:cxn ang="0">
                  <a:pos x="0" y="170"/>
                </a:cxn>
                <a:cxn ang="0">
                  <a:pos x="0" y="170"/>
                </a:cxn>
                <a:cxn ang="0">
                  <a:pos x="19" y="207"/>
                </a:cxn>
              </a:cxnLst>
              <a:rect l="0" t="0" r="r" b="b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3"/>
                </a:cxn>
                <a:cxn ang="0">
                  <a:pos x="37" y="257"/>
                </a:cxn>
                <a:cxn ang="0">
                  <a:pos x="42" y="243"/>
                </a:cxn>
                <a:cxn ang="0">
                  <a:pos x="56" y="220"/>
                </a:cxn>
                <a:cxn ang="0">
                  <a:pos x="79" y="188"/>
                </a:cxn>
                <a:cxn ang="0">
                  <a:pos x="107" y="156"/>
                </a:cxn>
                <a:cxn ang="0">
                  <a:pos x="139" y="119"/>
                </a:cxn>
                <a:cxn ang="0">
                  <a:pos x="176" y="78"/>
                </a:cxn>
                <a:cxn ang="0">
                  <a:pos x="218" y="37"/>
                </a:cxn>
                <a:cxn ang="0">
                  <a:pos x="199" y="0"/>
                </a:cxn>
                <a:cxn ang="0">
                  <a:pos x="158" y="41"/>
                </a:cxn>
                <a:cxn ang="0">
                  <a:pos x="116" y="82"/>
                </a:cxn>
                <a:cxn ang="0">
                  <a:pos x="84" y="124"/>
                </a:cxn>
                <a:cxn ang="0">
                  <a:pos x="51" y="161"/>
                </a:cxn>
                <a:cxn ang="0">
                  <a:pos x="28" y="193"/>
                </a:cxn>
                <a:cxn ang="0">
                  <a:pos x="14" y="225"/>
                </a:cxn>
                <a:cxn ang="0">
                  <a:pos x="0" y="253"/>
                </a:cxn>
                <a:cxn ang="0">
                  <a:pos x="0" y="280"/>
                </a:cxn>
                <a:cxn ang="0">
                  <a:pos x="0" y="280"/>
                </a:cxn>
                <a:cxn ang="0">
                  <a:pos x="37" y="253"/>
                </a:cxn>
              </a:cxnLst>
              <a:rect l="0" t="0" r="r" b="b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5" y="386"/>
                </a:cxn>
                <a:cxn ang="0">
                  <a:pos x="23" y="386"/>
                </a:cxn>
                <a:cxn ang="0">
                  <a:pos x="46" y="372"/>
                </a:cxn>
                <a:cxn ang="0">
                  <a:pos x="69" y="358"/>
                </a:cxn>
                <a:cxn ang="0">
                  <a:pos x="102" y="335"/>
                </a:cxn>
                <a:cxn ang="0">
                  <a:pos x="139" y="308"/>
                </a:cxn>
                <a:cxn ang="0">
                  <a:pos x="180" y="275"/>
                </a:cxn>
                <a:cxn ang="0">
                  <a:pos x="217" y="234"/>
                </a:cxn>
                <a:cxn ang="0">
                  <a:pos x="259" y="197"/>
                </a:cxn>
                <a:cxn ang="0">
                  <a:pos x="296" y="160"/>
                </a:cxn>
                <a:cxn ang="0">
                  <a:pos x="329" y="124"/>
                </a:cxn>
                <a:cxn ang="0">
                  <a:pos x="356" y="92"/>
                </a:cxn>
                <a:cxn ang="0">
                  <a:pos x="379" y="59"/>
                </a:cxn>
                <a:cxn ang="0">
                  <a:pos x="393" y="36"/>
                </a:cxn>
                <a:cxn ang="0">
                  <a:pos x="403" y="18"/>
                </a:cxn>
                <a:cxn ang="0">
                  <a:pos x="403" y="4"/>
                </a:cxn>
                <a:cxn ang="0">
                  <a:pos x="393" y="0"/>
                </a:cxn>
                <a:cxn ang="0">
                  <a:pos x="375" y="4"/>
                </a:cxn>
                <a:cxn ang="0">
                  <a:pos x="356" y="13"/>
                </a:cxn>
                <a:cxn ang="0">
                  <a:pos x="329" y="32"/>
                </a:cxn>
                <a:cxn ang="0">
                  <a:pos x="296" y="55"/>
                </a:cxn>
                <a:cxn ang="0">
                  <a:pos x="259" y="82"/>
                </a:cxn>
                <a:cxn ang="0">
                  <a:pos x="222" y="114"/>
                </a:cxn>
                <a:cxn ang="0">
                  <a:pos x="180" y="151"/>
                </a:cxn>
                <a:cxn ang="0">
                  <a:pos x="139" y="188"/>
                </a:cxn>
                <a:cxn ang="0">
                  <a:pos x="102" y="229"/>
                </a:cxn>
                <a:cxn ang="0">
                  <a:pos x="69" y="262"/>
                </a:cxn>
                <a:cxn ang="0">
                  <a:pos x="42" y="298"/>
                </a:cxn>
                <a:cxn ang="0">
                  <a:pos x="23" y="326"/>
                </a:cxn>
                <a:cxn ang="0">
                  <a:pos x="5" y="349"/>
                </a:cxn>
                <a:cxn ang="0">
                  <a:pos x="0" y="372"/>
                </a:cxn>
                <a:cxn ang="0">
                  <a:pos x="0" y="381"/>
                </a:cxn>
              </a:cxnLst>
              <a:rect l="0" t="0" r="r" b="b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232" y="0"/>
                </a:cxn>
                <a:cxn ang="0">
                  <a:pos x="190" y="32"/>
                </a:cxn>
                <a:cxn ang="0">
                  <a:pos x="153" y="65"/>
                </a:cxn>
                <a:cxn ang="0">
                  <a:pos x="116" y="92"/>
                </a:cxn>
                <a:cxn ang="0">
                  <a:pos x="84" y="115"/>
                </a:cxn>
                <a:cxn ang="0">
                  <a:pos x="61" y="134"/>
                </a:cxn>
                <a:cxn ang="0">
                  <a:pos x="42" y="143"/>
                </a:cxn>
                <a:cxn ang="0">
                  <a:pos x="33" y="143"/>
                </a:cxn>
                <a:cxn ang="0">
                  <a:pos x="33" y="147"/>
                </a:cxn>
                <a:cxn ang="0">
                  <a:pos x="0" y="179"/>
                </a:cxn>
                <a:cxn ang="0">
                  <a:pos x="19" y="189"/>
                </a:cxn>
                <a:cxn ang="0">
                  <a:pos x="42" y="189"/>
                </a:cxn>
                <a:cxn ang="0">
                  <a:pos x="65" y="175"/>
                </a:cxn>
                <a:cxn ang="0">
                  <a:pos x="98" y="156"/>
                </a:cxn>
                <a:cxn ang="0">
                  <a:pos x="130" y="134"/>
                </a:cxn>
                <a:cxn ang="0">
                  <a:pos x="167" y="106"/>
                </a:cxn>
                <a:cxn ang="0">
                  <a:pos x="204" y="74"/>
                </a:cxn>
                <a:cxn ang="0">
                  <a:pos x="246" y="32"/>
                </a:cxn>
                <a:cxn ang="0">
                  <a:pos x="246" y="32"/>
                </a:cxn>
                <a:cxn ang="0">
                  <a:pos x="232" y="0"/>
                </a:cxn>
              </a:cxnLst>
              <a:rect l="0" t="0" r="r" b="b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/>
              <a:ahLst/>
              <a:cxnLst>
                <a:cxn ang="0">
                  <a:pos x="171" y="33"/>
                </a:cxn>
                <a:cxn ang="0">
                  <a:pos x="171" y="33"/>
                </a:cxn>
                <a:cxn ang="0">
                  <a:pos x="171" y="28"/>
                </a:cxn>
                <a:cxn ang="0">
                  <a:pos x="166" y="37"/>
                </a:cxn>
                <a:cxn ang="0">
                  <a:pos x="153" y="60"/>
                </a:cxn>
                <a:cxn ang="0">
                  <a:pos x="129" y="88"/>
                </a:cxn>
                <a:cxn ang="0">
                  <a:pos x="106" y="120"/>
                </a:cxn>
                <a:cxn ang="0">
                  <a:pos x="74" y="152"/>
                </a:cxn>
                <a:cxn ang="0">
                  <a:pos x="37" y="189"/>
                </a:cxn>
                <a:cxn ang="0">
                  <a:pos x="0" y="230"/>
                </a:cxn>
                <a:cxn ang="0">
                  <a:pos x="14" y="262"/>
                </a:cxn>
                <a:cxn ang="0">
                  <a:pos x="55" y="226"/>
                </a:cxn>
                <a:cxn ang="0">
                  <a:pos x="92" y="189"/>
                </a:cxn>
                <a:cxn ang="0">
                  <a:pos x="125" y="152"/>
                </a:cxn>
                <a:cxn ang="0">
                  <a:pos x="153" y="115"/>
                </a:cxn>
                <a:cxn ang="0">
                  <a:pos x="176" y="83"/>
                </a:cxn>
                <a:cxn ang="0">
                  <a:pos x="194" y="56"/>
                </a:cxn>
                <a:cxn ang="0">
                  <a:pos x="204" y="33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171" y="33"/>
                </a:cxn>
              </a:cxnLst>
              <a:rect l="0" t="0" r="r" b="b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/>
              <a:ahLst/>
              <a:cxnLst>
                <a:cxn ang="0">
                  <a:pos x="19" y="193"/>
                </a:cxn>
                <a:cxn ang="0">
                  <a:pos x="19" y="193"/>
                </a:cxn>
                <a:cxn ang="0">
                  <a:pos x="56" y="156"/>
                </a:cxn>
                <a:cxn ang="0">
                  <a:pos x="97" y="124"/>
                </a:cxn>
                <a:cxn ang="0">
                  <a:pos x="130" y="96"/>
                </a:cxn>
                <a:cxn ang="0">
                  <a:pos x="162" y="73"/>
                </a:cxn>
                <a:cxn ang="0">
                  <a:pos x="190" y="59"/>
                </a:cxn>
                <a:cxn ang="0">
                  <a:pos x="208" y="50"/>
                </a:cxn>
                <a:cxn ang="0">
                  <a:pos x="218" y="50"/>
                </a:cxn>
                <a:cxn ang="0">
                  <a:pos x="213" y="46"/>
                </a:cxn>
                <a:cxn ang="0">
                  <a:pos x="246" y="13"/>
                </a:cxn>
                <a:cxn ang="0">
                  <a:pos x="227" y="0"/>
                </a:cxn>
                <a:cxn ang="0">
                  <a:pos x="204" y="4"/>
                </a:cxn>
                <a:cxn ang="0">
                  <a:pos x="181" y="13"/>
                </a:cxn>
                <a:cxn ang="0">
                  <a:pos x="153" y="32"/>
                </a:cxn>
                <a:cxn ang="0">
                  <a:pos x="116" y="55"/>
                </a:cxn>
                <a:cxn ang="0">
                  <a:pos x="79" y="87"/>
                </a:cxn>
                <a:cxn ang="0">
                  <a:pos x="42" y="119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19" y="193"/>
                </a:cxn>
              </a:cxnLst>
              <a:rect l="0" t="0" r="r" b="b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/>
              <a:ahLst/>
              <a:cxnLst>
                <a:cxn ang="0">
                  <a:pos x="33" y="234"/>
                </a:cxn>
                <a:cxn ang="0">
                  <a:pos x="33" y="234"/>
                </a:cxn>
                <a:cxn ang="0">
                  <a:pos x="37" y="239"/>
                </a:cxn>
                <a:cxn ang="0">
                  <a:pos x="42" y="230"/>
                </a:cxn>
                <a:cxn ang="0">
                  <a:pos x="56" y="207"/>
                </a:cxn>
                <a:cxn ang="0">
                  <a:pos x="74" y="179"/>
                </a:cxn>
                <a:cxn ang="0">
                  <a:pos x="102" y="147"/>
                </a:cxn>
                <a:cxn ang="0">
                  <a:pos x="130" y="110"/>
                </a:cxn>
                <a:cxn ang="0">
                  <a:pos x="167" y="73"/>
                </a:cxn>
                <a:cxn ang="0">
                  <a:pos x="209" y="37"/>
                </a:cxn>
                <a:cxn ang="0">
                  <a:pos x="190" y="0"/>
                </a:cxn>
                <a:cxn ang="0">
                  <a:pos x="149" y="41"/>
                </a:cxn>
                <a:cxn ang="0">
                  <a:pos x="111" y="78"/>
                </a:cxn>
                <a:cxn ang="0">
                  <a:pos x="79" y="115"/>
                </a:cxn>
                <a:cxn ang="0">
                  <a:pos x="51" y="147"/>
                </a:cxn>
                <a:cxn ang="0">
                  <a:pos x="28" y="179"/>
                </a:cxn>
                <a:cxn ang="0">
                  <a:pos x="10" y="207"/>
                </a:cxn>
                <a:cxn ang="0">
                  <a:pos x="0" y="234"/>
                </a:cxn>
                <a:cxn ang="0">
                  <a:pos x="0" y="266"/>
                </a:cxn>
                <a:cxn ang="0">
                  <a:pos x="0" y="266"/>
                </a:cxn>
                <a:cxn ang="0">
                  <a:pos x="33" y="234"/>
                </a:cxn>
              </a:cxnLst>
              <a:rect l="0" t="0" r="r" b="b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5" y="226"/>
                </a:cxn>
                <a:cxn ang="0">
                  <a:pos x="19" y="230"/>
                </a:cxn>
                <a:cxn ang="0">
                  <a:pos x="37" y="230"/>
                </a:cxn>
                <a:cxn ang="0">
                  <a:pos x="70" y="226"/>
                </a:cxn>
                <a:cxn ang="0">
                  <a:pos x="102" y="221"/>
                </a:cxn>
                <a:cxn ang="0">
                  <a:pos x="144" y="207"/>
                </a:cxn>
                <a:cxn ang="0">
                  <a:pos x="186" y="193"/>
                </a:cxn>
                <a:cxn ang="0">
                  <a:pos x="232" y="170"/>
                </a:cxn>
                <a:cxn ang="0">
                  <a:pos x="278" y="152"/>
                </a:cxn>
                <a:cxn ang="0">
                  <a:pos x="320" y="129"/>
                </a:cxn>
                <a:cxn ang="0">
                  <a:pos x="357" y="106"/>
                </a:cxn>
                <a:cxn ang="0">
                  <a:pos x="394" y="83"/>
                </a:cxn>
                <a:cxn ang="0">
                  <a:pos x="422" y="65"/>
                </a:cxn>
                <a:cxn ang="0">
                  <a:pos x="440" y="46"/>
                </a:cxn>
                <a:cxn ang="0">
                  <a:pos x="454" y="28"/>
                </a:cxn>
                <a:cxn ang="0">
                  <a:pos x="459" y="14"/>
                </a:cxn>
                <a:cxn ang="0">
                  <a:pos x="449" y="5"/>
                </a:cxn>
                <a:cxn ang="0">
                  <a:pos x="436" y="0"/>
                </a:cxn>
                <a:cxn ang="0">
                  <a:pos x="417" y="0"/>
                </a:cxn>
                <a:cxn ang="0">
                  <a:pos x="385" y="5"/>
                </a:cxn>
                <a:cxn ang="0">
                  <a:pos x="352" y="14"/>
                </a:cxn>
                <a:cxn ang="0">
                  <a:pos x="311" y="23"/>
                </a:cxn>
                <a:cxn ang="0">
                  <a:pos x="269" y="42"/>
                </a:cxn>
                <a:cxn ang="0">
                  <a:pos x="223" y="60"/>
                </a:cxn>
                <a:cxn ang="0">
                  <a:pos x="176" y="83"/>
                </a:cxn>
                <a:cxn ang="0">
                  <a:pos x="135" y="101"/>
                </a:cxn>
                <a:cxn ang="0">
                  <a:pos x="98" y="124"/>
                </a:cxn>
                <a:cxn ang="0">
                  <a:pos x="61" y="147"/>
                </a:cxn>
                <a:cxn ang="0">
                  <a:pos x="37" y="170"/>
                </a:cxn>
                <a:cxn ang="0">
                  <a:pos x="14" y="189"/>
                </a:cxn>
                <a:cxn ang="0">
                  <a:pos x="0" y="203"/>
                </a:cxn>
                <a:cxn ang="0">
                  <a:pos x="0" y="216"/>
                </a:cxn>
              </a:cxnLst>
              <a:rect l="0" t="0" r="r" b="b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/>
              <a:ahLst/>
              <a:cxnLst>
                <a:cxn ang="0">
                  <a:pos x="250" y="0"/>
                </a:cxn>
                <a:cxn ang="0">
                  <a:pos x="250" y="0"/>
                </a:cxn>
                <a:cxn ang="0">
                  <a:pos x="204" y="23"/>
                </a:cxn>
                <a:cxn ang="0">
                  <a:pos x="162" y="37"/>
                </a:cxn>
                <a:cxn ang="0">
                  <a:pos x="120" y="46"/>
                </a:cxn>
                <a:cxn ang="0">
                  <a:pos x="88" y="56"/>
                </a:cxn>
                <a:cxn ang="0">
                  <a:pos x="60" y="60"/>
                </a:cxn>
                <a:cxn ang="0">
                  <a:pos x="42" y="60"/>
                </a:cxn>
                <a:cxn ang="0">
                  <a:pos x="32" y="56"/>
                </a:cxn>
                <a:cxn ang="0">
                  <a:pos x="32" y="60"/>
                </a:cxn>
                <a:cxn ang="0">
                  <a:pos x="0" y="79"/>
                </a:cxn>
                <a:cxn ang="0">
                  <a:pos x="9" y="102"/>
                </a:cxn>
                <a:cxn ang="0">
                  <a:pos x="28" y="106"/>
                </a:cxn>
                <a:cxn ang="0">
                  <a:pos x="55" y="106"/>
                </a:cxn>
                <a:cxn ang="0">
                  <a:pos x="83" y="106"/>
                </a:cxn>
                <a:cxn ang="0">
                  <a:pos x="120" y="97"/>
                </a:cxn>
                <a:cxn ang="0">
                  <a:pos x="162" y="83"/>
                </a:cxn>
                <a:cxn ang="0">
                  <a:pos x="204" y="69"/>
                </a:cxn>
                <a:cxn ang="0">
                  <a:pos x="250" y="46"/>
                </a:cxn>
                <a:cxn ang="0">
                  <a:pos x="250" y="46"/>
                </a:cxn>
                <a:cxn ang="0">
                  <a:pos x="250" y="0"/>
                </a:cxn>
              </a:cxnLst>
              <a:rect l="0" t="0" r="r" b="b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/>
              <a:ahLst/>
              <a:cxnLst>
                <a:cxn ang="0">
                  <a:pos x="208" y="13"/>
                </a:cxn>
                <a:cxn ang="0">
                  <a:pos x="208" y="13"/>
                </a:cxn>
                <a:cxn ang="0">
                  <a:pos x="208" y="9"/>
                </a:cxn>
                <a:cxn ang="0">
                  <a:pos x="199" y="18"/>
                </a:cxn>
                <a:cxn ang="0">
                  <a:pos x="180" y="36"/>
                </a:cxn>
                <a:cxn ang="0">
                  <a:pos x="153" y="55"/>
                </a:cxn>
                <a:cxn ang="0">
                  <a:pos x="120" y="73"/>
                </a:cxn>
                <a:cxn ang="0">
                  <a:pos x="83" y="96"/>
                </a:cxn>
                <a:cxn ang="0">
                  <a:pos x="42" y="119"/>
                </a:cxn>
                <a:cxn ang="0">
                  <a:pos x="0" y="137"/>
                </a:cxn>
                <a:cxn ang="0">
                  <a:pos x="0" y="183"/>
                </a:cxn>
                <a:cxn ang="0">
                  <a:pos x="46" y="165"/>
                </a:cxn>
                <a:cxn ang="0">
                  <a:pos x="92" y="142"/>
                </a:cxn>
                <a:cxn ang="0">
                  <a:pos x="130" y="119"/>
                </a:cxn>
                <a:cxn ang="0">
                  <a:pos x="167" y="96"/>
                </a:cxn>
                <a:cxn ang="0">
                  <a:pos x="194" y="73"/>
                </a:cxn>
                <a:cxn ang="0">
                  <a:pos x="217" y="50"/>
                </a:cxn>
                <a:cxn ang="0">
                  <a:pos x="236" y="32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13"/>
                </a:cxn>
              </a:cxnLst>
              <a:rect l="0" t="0" r="r" b="b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/>
              <a:ahLst/>
              <a:cxnLst>
                <a:cxn ang="0">
                  <a:pos x="4" y="106"/>
                </a:cxn>
                <a:cxn ang="0">
                  <a:pos x="4" y="106"/>
                </a:cxn>
                <a:cxn ang="0">
                  <a:pos x="46" y="88"/>
                </a:cxn>
                <a:cxn ang="0">
                  <a:pos x="92" y="69"/>
                </a:cxn>
                <a:cxn ang="0">
                  <a:pos x="129" y="60"/>
                </a:cxn>
                <a:cxn ang="0">
                  <a:pos x="162" y="51"/>
                </a:cxn>
                <a:cxn ang="0">
                  <a:pos x="189" y="46"/>
                </a:cxn>
                <a:cxn ang="0">
                  <a:pos x="208" y="46"/>
                </a:cxn>
                <a:cxn ang="0">
                  <a:pos x="217" y="51"/>
                </a:cxn>
                <a:cxn ang="0">
                  <a:pos x="217" y="46"/>
                </a:cxn>
                <a:cxn ang="0">
                  <a:pos x="250" y="33"/>
                </a:cxn>
                <a:cxn ang="0">
                  <a:pos x="240" y="5"/>
                </a:cxn>
                <a:cxn ang="0">
                  <a:pos x="222" y="0"/>
                </a:cxn>
                <a:cxn ang="0">
                  <a:pos x="194" y="0"/>
                </a:cxn>
                <a:cxn ang="0">
                  <a:pos x="166" y="5"/>
                </a:cxn>
                <a:cxn ang="0">
                  <a:pos x="129" y="14"/>
                </a:cxn>
                <a:cxn ang="0">
                  <a:pos x="88" y="23"/>
                </a:cxn>
                <a:cxn ang="0">
                  <a:pos x="46" y="4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4" y="106"/>
                </a:cxn>
              </a:cxnLst>
              <a:rect l="0" t="0" r="r" b="b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/>
              <a:ahLst/>
              <a:cxnLst>
                <a:cxn ang="0">
                  <a:pos x="32" y="170"/>
                </a:cxn>
                <a:cxn ang="0">
                  <a:pos x="32" y="170"/>
                </a:cxn>
                <a:cxn ang="0">
                  <a:pos x="32" y="179"/>
                </a:cxn>
                <a:cxn ang="0">
                  <a:pos x="42" y="166"/>
                </a:cxn>
                <a:cxn ang="0">
                  <a:pos x="60" y="152"/>
                </a:cxn>
                <a:cxn ang="0">
                  <a:pos x="88" y="133"/>
                </a:cxn>
                <a:cxn ang="0">
                  <a:pos x="120" y="110"/>
                </a:cxn>
                <a:cxn ang="0">
                  <a:pos x="157" y="87"/>
                </a:cxn>
                <a:cxn ang="0">
                  <a:pos x="199" y="69"/>
                </a:cxn>
                <a:cxn ang="0">
                  <a:pos x="245" y="46"/>
                </a:cxn>
                <a:cxn ang="0">
                  <a:pos x="241" y="0"/>
                </a:cxn>
                <a:cxn ang="0">
                  <a:pos x="194" y="23"/>
                </a:cxn>
                <a:cxn ang="0">
                  <a:pos x="148" y="46"/>
                </a:cxn>
                <a:cxn ang="0">
                  <a:pos x="111" y="69"/>
                </a:cxn>
                <a:cxn ang="0">
                  <a:pos x="74" y="92"/>
                </a:cxn>
                <a:cxn ang="0">
                  <a:pos x="46" y="110"/>
                </a:cxn>
                <a:cxn ang="0">
                  <a:pos x="23" y="133"/>
                </a:cxn>
                <a:cxn ang="0">
                  <a:pos x="5" y="156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32" y="170"/>
                </a:cxn>
              </a:cxnLst>
              <a:rect l="0" t="0" r="r" b="b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/>
              <a:ahLst/>
              <a:cxnLst>
                <a:cxn ang="0">
                  <a:pos x="180" y="19"/>
                </a:cxn>
                <a:cxn ang="0">
                  <a:pos x="176" y="0"/>
                </a:cxn>
                <a:cxn ang="0">
                  <a:pos x="0" y="97"/>
                </a:cxn>
                <a:cxn ang="0">
                  <a:pos x="9" y="143"/>
                </a:cxn>
                <a:cxn ang="0">
                  <a:pos x="185" y="42"/>
                </a:cxn>
                <a:cxn ang="0">
                  <a:pos x="180" y="19"/>
                </a:cxn>
              </a:cxnLst>
              <a:rect l="0" t="0" r="r" b="b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1" y="0"/>
                </a:cxn>
                <a:cxn ang="0">
                  <a:pos x="0" y="23"/>
                </a:cxn>
                <a:cxn ang="0">
                  <a:pos x="5" y="69"/>
                </a:cxn>
                <a:cxn ang="0">
                  <a:pos x="116" y="51"/>
                </a:cxn>
                <a:cxn ang="0">
                  <a:pos x="111" y="51"/>
                </a:cxn>
                <a:cxn ang="0">
                  <a:pos x="116" y="0"/>
                </a:cxn>
              </a:cxnLst>
              <a:rect l="0" t="0" r="r" b="b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/>
              <a:ahLst/>
              <a:cxnLst>
                <a:cxn ang="0">
                  <a:pos x="111" y="32"/>
                </a:cxn>
                <a:cxn ang="0">
                  <a:pos x="116" y="5"/>
                </a:cxn>
                <a:cxn ang="0">
                  <a:pos x="5" y="0"/>
                </a:cxn>
                <a:cxn ang="0">
                  <a:pos x="0" y="51"/>
                </a:cxn>
                <a:cxn ang="0">
                  <a:pos x="111" y="55"/>
                </a:cxn>
                <a:cxn ang="0">
                  <a:pos x="111" y="32"/>
                </a:cxn>
              </a:cxnLst>
              <a:rect l="0" t="0" r="r" b="b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/>
              <a:ahLst/>
              <a:cxnLst>
                <a:cxn ang="0">
                  <a:pos x="18" y="119"/>
                </a:cxn>
                <a:cxn ang="0">
                  <a:pos x="23" y="119"/>
                </a:cxn>
                <a:cxn ang="0">
                  <a:pos x="97" y="37"/>
                </a:cxn>
                <a:cxn ang="0">
                  <a:pos x="78" y="0"/>
                </a:cxn>
                <a:cxn ang="0">
                  <a:pos x="0" y="83"/>
                </a:cxn>
                <a:cxn ang="0">
                  <a:pos x="4" y="83"/>
                </a:cxn>
                <a:cxn ang="0">
                  <a:pos x="18" y="119"/>
                </a:cxn>
              </a:cxnLst>
              <a:rect l="0" t="0" r="r" b="b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/>
              <a:ahLst/>
              <a:cxnLst>
                <a:cxn ang="0">
                  <a:pos x="9" y="92"/>
                </a:cxn>
                <a:cxn ang="0">
                  <a:pos x="14" y="110"/>
                </a:cxn>
                <a:cxn ang="0">
                  <a:pos x="97" y="36"/>
                </a:cxn>
                <a:cxn ang="0">
                  <a:pos x="83" y="0"/>
                </a:cxn>
                <a:cxn ang="0">
                  <a:pos x="0" y="73"/>
                </a:cxn>
                <a:cxn ang="0">
                  <a:pos x="9" y="92"/>
                </a:cxn>
              </a:cxnLst>
              <a:rect l="0" t="0" r="r" b="b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/>
              <a:ahLst/>
              <a:cxnLst>
                <a:cxn ang="0">
                  <a:pos x="28" y="124"/>
                </a:cxn>
                <a:cxn ang="0">
                  <a:pos x="32" y="119"/>
                </a:cxn>
                <a:cxn ang="0">
                  <a:pos x="83" y="23"/>
                </a:cxn>
                <a:cxn ang="0">
                  <a:pos x="56" y="0"/>
                </a:cxn>
                <a:cxn ang="0">
                  <a:pos x="0" y="96"/>
                </a:cxn>
                <a:cxn ang="0">
                  <a:pos x="5" y="96"/>
                </a:cxn>
                <a:cxn ang="0">
                  <a:pos x="28" y="124"/>
                </a:cxn>
              </a:cxnLst>
              <a:rect l="0" t="0" r="r" b="b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/>
              <a:ahLst/>
              <a:cxnLst>
                <a:cxn ang="0">
                  <a:pos x="14" y="92"/>
                </a:cxn>
                <a:cxn ang="0">
                  <a:pos x="28" y="106"/>
                </a:cxn>
                <a:cxn ang="0">
                  <a:pos x="79" y="28"/>
                </a:cxn>
                <a:cxn ang="0">
                  <a:pos x="56" y="0"/>
                </a:cxn>
                <a:cxn ang="0">
                  <a:pos x="0" y="79"/>
                </a:cxn>
                <a:cxn ang="0">
                  <a:pos x="14" y="92"/>
                </a:cxn>
              </a:cxnLst>
              <a:rect l="0" t="0" r="r" b="b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/>
              <a:ahLst/>
              <a:cxnLst>
                <a:cxn ang="0">
                  <a:pos x="195" y="9"/>
                </a:cxn>
                <a:cxn ang="0">
                  <a:pos x="167" y="5"/>
                </a:cxn>
                <a:cxn ang="0">
                  <a:pos x="139" y="0"/>
                </a:cxn>
                <a:cxn ang="0">
                  <a:pos x="116" y="0"/>
                </a:cxn>
                <a:cxn ang="0">
                  <a:pos x="93" y="0"/>
                </a:cxn>
                <a:cxn ang="0">
                  <a:pos x="74" y="0"/>
                </a:cxn>
                <a:cxn ang="0">
                  <a:pos x="51" y="0"/>
                </a:cxn>
                <a:cxn ang="0">
                  <a:pos x="28" y="0"/>
                </a:cxn>
                <a:cxn ang="0">
                  <a:pos x="0" y="5"/>
                </a:cxn>
                <a:cxn ang="0">
                  <a:pos x="5" y="55"/>
                </a:cxn>
                <a:cxn ang="0">
                  <a:pos x="33" y="50"/>
                </a:cxn>
                <a:cxn ang="0">
                  <a:pos x="56" y="50"/>
                </a:cxn>
                <a:cxn ang="0">
                  <a:pos x="74" y="46"/>
                </a:cxn>
                <a:cxn ang="0">
                  <a:pos x="93" y="46"/>
                </a:cxn>
                <a:cxn ang="0">
                  <a:pos x="116" y="46"/>
                </a:cxn>
                <a:cxn ang="0">
                  <a:pos x="134" y="50"/>
                </a:cxn>
                <a:cxn ang="0">
                  <a:pos x="158" y="55"/>
                </a:cxn>
                <a:cxn ang="0">
                  <a:pos x="181" y="60"/>
                </a:cxn>
                <a:cxn ang="0">
                  <a:pos x="195" y="9"/>
                </a:cxn>
              </a:cxnLst>
              <a:rect l="0" t="0" r="r" b="b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/>
              <a:ahLst/>
              <a:cxnLst>
                <a:cxn ang="0">
                  <a:pos x="2282" y="18"/>
                </a:cxn>
                <a:cxn ang="0">
                  <a:pos x="2282" y="0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2282" y="41"/>
                </a:cxn>
                <a:cxn ang="0">
                  <a:pos x="2282" y="18"/>
                </a:cxn>
              </a:cxnLst>
              <a:rect l="0" t="0" r="r" b="b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/>
              <a:ahLst/>
              <a:cxnLst>
                <a:cxn ang="0">
                  <a:pos x="23" y="19"/>
                </a:cxn>
                <a:cxn ang="0">
                  <a:pos x="135" y="5"/>
                </a:cxn>
                <a:cxn ang="0">
                  <a:pos x="195" y="46"/>
                </a:cxn>
                <a:cxn ang="0">
                  <a:pos x="185" y="101"/>
                </a:cxn>
                <a:cxn ang="0">
                  <a:pos x="167" y="129"/>
                </a:cxn>
                <a:cxn ang="0">
                  <a:pos x="209" y="175"/>
                </a:cxn>
                <a:cxn ang="0">
                  <a:pos x="176" y="239"/>
                </a:cxn>
                <a:cxn ang="0">
                  <a:pos x="10" y="249"/>
                </a:cxn>
                <a:cxn ang="0">
                  <a:pos x="28" y="226"/>
                </a:cxn>
                <a:cxn ang="0">
                  <a:pos x="116" y="115"/>
                </a:cxn>
                <a:cxn ang="0">
                  <a:pos x="144" y="69"/>
                </a:cxn>
                <a:cxn ang="0">
                  <a:pos x="116" y="23"/>
                </a:cxn>
                <a:cxn ang="0">
                  <a:pos x="84" y="226"/>
                </a:cxn>
                <a:cxn ang="0">
                  <a:pos x="102" y="239"/>
                </a:cxn>
                <a:cxn ang="0">
                  <a:pos x="139" y="221"/>
                </a:cxn>
                <a:cxn ang="0">
                  <a:pos x="148" y="161"/>
                </a:cxn>
                <a:cxn ang="0">
                  <a:pos x="97" y="134"/>
                </a:cxn>
                <a:cxn ang="0">
                  <a:pos x="477" y="239"/>
                </a:cxn>
                <a:cxn ang="0">
                  <a:pos x="384" y="258"/>
                </a:cxn>
                <a:cxn ang="0">
                  <a:pos x="417" y="235"/>
                </a:cxn>
                <a:cxn ang="0">
                  <a:pos x="417" y="32"/>
                </a:cxn>
                <a:cxn ang="0">
                  <a:pos x="394" y="14"/>
                </a:cxn>
                <a:cxn ang="0">
                  <a:pos x="477" y="19"/>
                </a:cxn>
                <a:cxn ang="0">
                  <a:pos x="560" y="32"/>
                </a:cxn>
                <a:cxn ang="0">
                  <a:pos x="546" y="14"/>
                </a:cxn>
                <a:cxn ang="0">
                  <a:pos x="630" y="14"/>
                </a:cxn>
                <a:cxn ang="0">
                  <a:pos x="616" y="42"/>
                </a:cxn>
                <a:cxn ang="0">
                  <a:pos x="616" y="239"/>
                </a:cxn>
                <a:cxn ang="0">
                  <a:pos x="528" y="249"/>
                </a:cxn>
                <a:cxn ang="0">
                  <a:pos x="560" y="235"/>
                </a:cxn>
                <a:cxn ang="0">
                  <a:pos x="1028" y="226"/>
                </a:cxn>
                <a:cxn ang="0">
                  <a:pos x="954" y="249"/>
                </a:cxn>
                <a:cxn ang="0">
                  <a:pos x="963" y="221"/>
                </a:cxn>
                <a:cxn ang="0">
                  <a:pos x="861" y="216"/>
                </a:cxn>
                <a:cxn ang="0">
                  <a:pos x="861" y="230"/>
                </a:cxn>
                <a:cxn ang="0">
                  <a:pos x="810" y="249"/>
                </a:cxn>
                <a:cxn ang="0">
                  <a:pos x="838" y="230"/>
                </a:cxn>
                <a:cxn ang="0">
                  <a:pos x="1218" y="5"/>
                </a:cxn>
                <a:cxn ang="0">
                  <a:pos x="1435" y="23"/>
                </a:cxn>
                <a:cxn ang="0">
                  <a:pos x="1435" y="226"/>
                </a:cxn>
                <a:cxn ang="0">
                  <a:pos x="1454" y="249"/>
                </a:cxn>
                <a:cxn ang="0">
                  <a:pos x="1375" y="244"/>
                </a:cxn>
                <a:cxn ang="0">
                  <a:pos x="1380" y="23"/>
                </a:cxn>
                <a:cxn ang="0">
                  <a:pos x="1310" y="244"/>
                </a:cxn>
                <a:cxn ang="0">
                  <a:pos x="1227" y="249"/>
                </a:cxn>
                <a:cxn ang="0">
                  <a:pos x="1250" y="230"/>
                </a:cxn>
                <a:cxn ang="0">
                  <a:pos x="1250" y="28"/>
                </a:cxn>
                <a:cxn ang="0">
                  <a:pos x="1218" y="5"/>
                </a:cxn>
                <a:cxn ang="0">
                  <a:pos x="1732" y="244"/>
                </a:cxn>
                <a:cxn ang="0">
                  <a:pos x="1644" y="249"/>
                </a:cxn>
                <a:cxn ang="0">
                  <a:pos x="1671" y="230"/>
                </a:cxn>
                <a:cxn ang="0">
                  <a:pos x="1667" y="28"/>
                </a:cxn>
                <a:cxn ang="0">
                  <a:pos x="1639" y="5"/>
                </a:cxn>
                <a:cxn ang="0">
                  <a:pos x="1727" y="23"/>
                </a:cxn>
                <a:cxn ang="0">
                  <a:pos x="1815" y="28"/>
                </a:cxn>
                <a:cxn ang="0">
                  <a:pos x="1796" y="14"/>
                </a:cxn>
                <a:cxn ang="0">
                  <a:pos x="1875" y="14"/>
                </a:cxn>
                <a:cxn ang="0">
                  <a:pos x="1866" y="51"/>
                </a:cxn>
                <a:cxn ang="0">
                  <a:pos x="1875" y="244"/>
                </a:cxn>
                <a:cxn ang="0">
                  <a:pos x="1792" y="249"/>
                </a:cxn>
                <a:cxn ang="0">
                  <a:pos x="1815" y="226"/>
                </a:cxn>
              </a:cxnLst>
              <a:rect l="0" t="0" r="r" b="b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323528" y="548680"/>
            <a:ext cx="8713093" cy="288057"/>
          </a:xfrm>
        </p:spPr>
        <p:txBody>
          <a:bodyPr/>
          <a:lstStyle/>
          <a:p>
            <a:pPr>
              <a:defRPr/>
            </a:pPr>
            <a:r>
              <a:rPr lang="ru-RU" altLang="ru-RU" sz="4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Сельская экономика</a:t>
            </a:r>
            <a:endParaRPr lang="ru-RU" altLang="ru-RU" sz="4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3865654"/>
              </p:ext>
            </p:extLst>
          </p:nvPr>
        </p:nvGraphicFramePr>
        <p:xfrm>
          <a:off x="467544" y="1268760"/>
          <a:ext cx="82089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2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5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7"/>
          <p:cNvSpPr>
            <a:spLocks noGrp="1"/>
          </p:cNvSpPr>
          <p:nvPr>
            <p:ph type="title"/>
          </p:nvPr>
        </p:nvSpPr>
        <p:spPr>
          <a:xfrm>
            <a:off x="457200" y="414783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ru-RU" altLang="ru-RU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Пространственное деление территории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7110554"/>
              </p:ext>
            </p:extLst>
          </p:nvPr>
        </p:nvGraphicFramePr>
        <p:xfrm>
          <a:off x="395536" y="908720"/>
          <a:ext cx="8229600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6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B756EE1-CED6-4B83-91A3-F4737E8DE2E6}" type="slidenum">
              <a:rPr lang="ru-RU" altLang="ru-RU">
                <a:solidFill>
                  <a:srgbClr val="161616"/>
                </a:solidFill>
              </a:rPr>
              <a:pPr/>
              <a:t>3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2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20021533"/>
              </p:ext>
            </p:extLst>
          </p:nvPr>
        </p:nvGraphicFramePr>
        <p:xfrm>
          <a:off x="107504" y="180876"/>
          <a:ext cx="2025551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3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8CE9D5-A07D-45F1-A409-60C47E35AA23}" type="slidenum">
              <a:rPr lang="ru-RU" altLang="ru-RU">
                <a:solidFill>
                  <a:schemeClr val="bg1"/>
                </a:solidFill>
              </a:rPr>
              <a:pPr/>
              <a:t>4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66CF937-9CAE-2ACD-D24E-06B12232E6C4}"/>
              </a:ext>
            </a:extLst>
          </p:cNvPr>
          <p:cNvSpPr/>
          <p:nvPr/>
        </p:nvSpPr>
        <p:spPr>
          <a:xfrm>
            <a:off x="2406625" y="980728"/>
            <a:ext cx="640511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промышленный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и/или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исторический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и/или культурный центр с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развитой инфраструктурой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 населением не менее 10-12 тыс. чел.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F4E15DC-0CD5-B5B1-D738-66191AD1DC1F}"/>
              </a:ext>
            </a:extLst>
          </p:cNvPr>
          <p:cNvSpPr/>
          <p:nvPr/>
        </p:nvSpPr>
        <p:spPr>
          <a:xfrm>
            <a:off x="2411759" y="2104826"/>
            <a:ext cx="6426523" cy="19722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население не менее 3 тыс. чел.,  объекты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промышленности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строительства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 др. объекты производственной, образовательной, научной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инфраструктуры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800" b="1" kern="1200" baseline="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и/или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ж/д узел.</a:t>
            </a:r>
            <a:r>
              <a:rPr lang="ru-RU" sz="1800" b="1" kern="1200" baseline="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Или спец.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назначение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– санаторные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услуги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(курортные поселки),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организация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летнего отдыха (дачные поселки).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1F2E980-8F72-9A02-0B40-AE92E1A5A778}"/>
              </a:ext>
            </a:extLst>
          </p:cNvPr>
          <p:cNvGrpSpPr/>
          <p:nvPr/>
        </p:nvGrpSpPr>
        <p:grpSpPr>
          <a:xfrm>
            <a:off x="331279" y="4941168"/>
            <a:ext cx="1813365" cy="544346"/>
            <a:chOff x="144021" y="180989"/>
            <a:chExt cx="1813365" cy="544346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43D0EC8C-9979-C59C-56A3-08B6F28EEF03}"/>
                </a:ext>
              </a:extLst>
            </p:cNvPr>
            <p:cNvSpPr/>
            <p:nvPr/>
          </p:nvSpPr>
          <p:spPr>
            <a:xfrm>
              <a:off x="144021" y="180989"/>
              <a:ext cx="1813365" cy="544346"/>
            </a:xfrm>
            <a:prstGeom prst="roundRect">
              <a:avLst>
                <a:gd name="adj" fmla="val 10000"/>
              </a:avLst>
            </a:prstGeom>
            <a:solidFill>
              <a:srgbClr val="4E67C8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algn="ctr"/>
              <a:endPara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5D074403-32FD-E7C2-02B7-9F62EB25CEBA}"/>
                </a:ext>
              </a:extLst>
            </p:cNvPr>
            <p:cNvSpPr txBox="1"/>
            <p:nvPr/>
          </p:nvSpPr>
          <p:spPr>
            <a:xfrm>
              <a:off x="159964" y="196932"/>
              <a:ext cx="1781479" cy="512460"/>
            </a:xfrm>
            <a:prstGeom prst="rect">
              <a:avLst/>
            </a:prstGeom>
            <a:solidFill>
              <a:srgbClr val="4E67C8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34290" tIns="22860" rIns="34290" bIns="22860" numCol="1" spcCol="1270" anchor="ctr" anchorCtr="0">
              <a:noAutofit/>
            </a:bodyPr>
            <a:lstStyle>
              <a:lvl1pPr>
                <a:defRPr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</a:lstStyle>
            <a:p>
              <a:pPr algn="ctr"/>
              <a:r>
                <a:rPr lang="ru-RU" dirty="0"/>
                <a:t>Сельские</a:t>
              </a:r>
            </a:p>
          </p:txBody>
        </p:sp>
      </p:grp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03FC44A-A7B1-8A93-E087-6C0B962B8D42}"/>
              </a:ext>
            </a:extLst>
          </p:cNvPr>
          <p:cNvSpPr/>
          <p:nvPr/>
        </p:nvSpPr>
        <p:spPr>
          <a:xfrm>
            <a:off x="2391661" y="4349331"/>
            <a:ext cx="6405117" cy="188285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kern="1200" baseline="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население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менее 3</a:t>
            </a:r>
            <a:r>
              <a:rPr lang="en-US" sz="1800" b="1" kern="1200" baseline="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800" b="1" kern="1200" baseline="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т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ыс. чел, не имеющее объектов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производственной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кроме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с/х), санаторно-курортной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инфраструктуры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 не являющееся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историческим 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или культурным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центром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 не имеющее перспектив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развития</a:t>
            </a:r>
            <a:r>
              <a:rPr lang="ru-RU" sz="1800" b="1" kern="1200" dirty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, с жителями преимущественно занятыми в 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ельском хозяйстве</a:t>
            </a:r>
            <a:r>
              <a:rPr lang="ru-RU" sz="1800" b="1" kern="1200" dirty="0" smtClean="0">
                <a:solidFill>
                  <a:schemeClr val="accent4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800" b="1" kern="1200" dirty="0">
              <a:solidFill>
                <a:schemeClr val="accent4">
                  <a:lumMod val="1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33366AE0-6E2C-62F0-FD5C-5D0DFAD3C8D3}"/>
              </a:ext>
            </a:extLst>
          </p:cNvPr>
          <p:cNvSpPr/>
          <p:nvPr/>
        </p:nvSpPr>
        <p:spPr>
          <a:xfrm>
            <a:off x="2160587" y="1340768"/>
            <a:ext cx="179165" cy="144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9C724B77-4915-1AB1-4526-6C9D1956985F}"/>
              </a:ext>
            </a:extLst>
          </p:cNvPr>
          <p:cNvSpPr/>
          <p:nvPr/>
        </p:nvSpPr>
        <p:spPr>
          <a:xfrm>
            <a:off x="2173975" y="3018941"/>
            <a:ext cx="179165" cy="144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EC04FE9D-4FD0-3BE7-7C8C-FACCAA3E0D58}"/>
              </a:ext>
            </a:extLst>
          </p:cNvPr>
          <p:cNvSpPr/>
          <p:nvPr/>
        </p:nvSpPr>
        <p:spPr>
          <a:xfrm>
            <a:off x="2197388" y="5154492"/>
            <a:ext cx="179165" cy="144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43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778098"/>
          </a:xfrm>
          <a:noFill/>
        </p:spPr>
        <p:txBody>
          <a:bodyPr/>
          <a:lstStyle/>
          <a:p>
            <a:pPr eaLnBrk="1" hangingPunct="1">
              <a:tabLst>
                <a:tab pos="809625" algn="l"/>
                <a:tab pos="990600" algn="l"/>
              </a:tabLst>
            </a:pPr>
            <a:r>
              <a:rPr lang="ru-RU" sz="2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Группировка </a:t>
            </a:r>
            <a:r>
              <a:rPr lang="ru-RU" sz="2400" b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сельских </a:t>
            </a:r>
            <a:r>
              <a:rPr lang="ru-RU" sz="2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населённых пунктов </a:t>
            </a:r>
            <a:r>
              <a:rPr lang="ru-RU" sz="2400" b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400" b="1" kern="120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с.н.п</a:t>
            </a:r>
            <a:r>
              <a:rPr lang="ru-RU" sz="2400" b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.) по </a:t>
            </a:r>
            <a:r>
              <a:rPr lang="ru-RU" sz="2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численности населения по данным Всероссийской переписи населения 2020 г</a:t>
            </a:r>
            <a:r>
              <a:rPr lang="ru-RU" sz="2400" b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</a:t>
            </a:r>
            <a:endParaRPr lang="ru-RU" sz="2400" b="1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7732639"/>
              </p:ext>
            </p:extLst>
          </p:nvPr>
        </p:nvGraphicFramePr>
        <p:xfrm>
          <a:off x="539552" y="1340769"/>
          <a:ext cx="8157592" cy="49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080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07504" y="188641"/>
            <a:ext cx="8856663" cy="57606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Специфика сельских территорий и сельской экономики</a:t>
            </a:r>
            <a:endParaRPr lang="ru-RU" alt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95536" y="1052736"/>
            <a:ext cx="8438416" cy="5075053"/>
            <a:chOff x="315434" y="1026139"/>
            <a:chExt cx="8438416" cy="5075053"/>
          </a:xfrm>
        </p:grpSpPr>
        <p:sp>
          <p:nvSpPr>
            <p:cNvPr id="6" name="Полилиния 5"/>
            <p:cNvSpPr/>
            <p:nvPr/>
          </p:nvSpPr>
          <p:spPr>
            <a:xfrm>
              <a:off x="323404" y="1928160"/>
              <a:ext cx="3820876" cy="523309"/>
            </a:xfrm>
            <a:custGeom>
              <a:avLst/>
              <a:gdLst>
                <a:gd name="connsiteX0" fmla="*/ 0 w 3820876"/>
                <a:gd name="connsiteY0" fmla="*/ 68116 h 408689"/>
                <a:gd name="connsiteX1" fmla="*/ 68116 w 3820876"/>
                <a:gd name="connsiteY1" fmla="*/ 0 h 408689"/>
                <a:gd name="connsiteX2" fmla="*/ 3752760 w 3820876"/>
                <a:gd name="connsiteY2" fmla="*/ 0 h 408689"/>
                <a:gd name="connsiteX3" fmla="*/ 3820876 w 3820876"/>
                <a:gd name="connsiteY3" fmla="*/ 68116 h 408689"/>
                <a:gd name="connsiteX4" fmla="*/ 3820876 w 3820876"/>
                <a:gd name="connsiteY4" fmla="*/ 340573 h 408689"/>
                <a:gd name="connsiteX5" fmla="*/ 3752760 w 3820876"/>
                <a:gd name="connsiteY5" fmla="*/ 408689 h 408689"/>
                <a:gd name="connsiteX6" fmla="*/ 68116 w 3820876"/>
                <a:gd name="connsiteY6" fmla="*/ 408689 h 408689"/>
                <a:gd name="connsiteX7" fmla="*/ 0 w 3820876"/>
                <a:gd name="connsiteY7" fmla="*/ 340573 h 408689"/>
                <a:gd name="connsiteX8" fmla="*/ 0 w 3820876"/>
                <a:gd name="connsiteY8" fmla="*/ 68116 h 40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20876" h="408689">
                  <a:moveTo>
                    <a:pt x="0" y="68116"/>
                  </a:moveTo>
                  <a:cubicBezTo>
                    <a:pt x="0" y="30497"/>
                    <a:pt x="30497" y="0"/>
                    <a:pt x="68116" y="0"/>
                  </a:cubicBezTo>
                  <a:lnTo>
                    <a:pt x="3752760" y="0"/>
                  </a:lnTo>
                  <a:cubicBezTo>
                    <a:pt x="3790379" y="0"/>
                    <a:pt x="3820876" y="30497"/>
                    <a:pt x="3820876" y="68116"/>
                  </a:cubicBezTo>
                  <a:lnTo>
                    <a:pt x="3820876" y="340573"/>
                  </a:lnTo>
                  <a:cubicBezTo>
                    <a:pt x="3820876" y="378192"/>
                    <a:pt x="3790379" y="408689"/>
                    <a:pt x="3752760" y="408689"/>
                  </a:cubicBezTo>
                  <a:lnTo>
                    <a:pt x="68116" y="408689"/>
                  </a:lnTo>
                  <a:cubicBezTo>
                    <a:pt x="30497" y="408689"/>
                    <a:pt x="0" y="378192"/>
                    <a:pt x="0" y="340573"/>
                  </a:cubicBezTo>
                  <a:lnTo>
                    <a:pt x="0" y="68116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911" tIns="50431" rIns="80911" bIns="50431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effectLst/>
                </a:rPr>
                <a:t>малолюдность сельских населенных пунктов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23404" y="2733654"/>
              <a:ext cx="3820876" cy="453366"/>
            </a:xfrm>
            <a:custGeom>
              <a:avLst/>
              <a:gdLst>
                <a:gd name="connsiteX0" fmla="*/ 0 w 3380982"/>
                <a:gd name="connsiteY0" fmla="*/ 41445 h 248663"/>
                <a:gd name="connsiteX1" fmla="*/ 41445 w 3380982"/>
                <a:gd name="connsiteY1" fmla="*/ 0 h 248663"/>
                <a:gd name="connsiteX2" fmla="*/ 3339537 w 3380982"/>
                <a:gd name="connsiteY2" fmla="*/ 0 h 248663"/>
                <a:gd name="connsiteX3" fmla="*/ 3380982 w 3380982"/>
                <a:gd name="connsiteY3" fmla="*/ 41445 h 248663"/>
                <a:gd name="connsiteX4" fmla="*/ 3380982 w 3380982"/>
                <a:gd name="connsiteY4" fmla="*/ 207218 h 248663"/>
                <a:gd name="connsiteX5" fmla="*/ 3339537 w 3380982"/>
                <a:gd name="connsiteY5" fmla="*/ 248663 h 248663"/>
                <a:gd name="connsiteX6" fmla="*/ 41445 w 3380982"/>
                <a:gd name="connsiteY6" fmla="*/ 248663 h 248663"/>
                <a:gd name="connsiteX7" fmla="*/ 0 w 3380982"/>
                <a:gd name="connsiteY7" fmla="*/ 207218 h 248663"/>
                <a:gd name="connsiteX8" fmla="*/ 0 w 3380982"/>
                <a:gd name="connsiteY8" fmla="*/ 41445 h 2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0982" h="248663">
                  <a:moveTo>
                    <a:pt x="0" y="41445"/>
                  </a:moveTo>
                  <a:cubicBezTo>
                    <a:pt x="0" y="18556"/>
                    <a:pt x="18556" y="0"/>
                    <a:pt x="41445" y="0"/>
                  </a:cubicBezTo>
                  <a:lnTo>
                    <a:pt x="3339537" y="0"/>
                  </a:lnTo>
                  <a:cubicBezTo>
                    <a:pt x="3362426" y="0"/>
                    <a:pt x="3380982" y="18556"/>
                    <a:pt x="3380982" y="41445"/>
                  </a:cubicBezTo>
                  <a:lnTo>
                    <a:pt x="3380982" y="207218"/>
                  </a:lnTo>
                  <a:cubicBezTo>
                    <a:pt x="3380982" y="230107"/>
                    <a:pt x="3362426" y="248663"/>
                    <a:pt x="3339537" y="248663"/>
                  </a:cubicBezTo>
                  <a:lnTo>
                    <a:pt x="41445" y="248663"/>
                  </a:lnTo>
                  <a:cubicBezTo>
                    <a:pt x="18556" y="248663"/>
                    <a:pt x="0" y="230107"/>
                    <a:pt x="0" y="207218"/>
                  </a:cubicBezTo>
                  <a:lnTo>
                    <a:pt x="0" y="41445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3099" tIns="42619" rIns="73099" bIns="42619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err="1" smtClean="0">
                  <a:effectLst/>
                </a:rPr>
                <a:t>рассредоточенность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 flipH="1">
              <a:off x="315434" y="3600895"/>
              <a:ext cx="3828845" cy="314499"/>
            </a:xfrm>
            <a:custGeom>
              <a:avLst/>
              <a:gdLst>
                <a:gd name="connsiteX0" fmla="*/ 0 w 3676921"/>
                <a:gd name="connsiteY0" fmla="*/ 27644 h 165859"/>
                <a:gd name="connsiteX1" fmla="*/ 27644 w 3676921"/>
                <a:gd name="connsiteY1" fmla="*/ 0 h 165859"/>
                <a:gd name="connsiteX2" fmla="*/ 3649277 w 3676921"/>
                <a:gd name="connsiteY2" fmla="*/ 0 h 165859"/>
                <a:gd name="connsiteX3" fmla="*/ 3676921 w 3676921"/>
                <a:gd name="connsiteY3" fmla="*/ 27644 h 165859"/>
                <a:gd name="connsiteX4" fmla="*/ 3676921 w 3676921"/>
                <a:gd name="connsiteY4" fmla="*/ 138215 h 165859"/>
                <a:gd name="connsiteX5" fmla="*/ 3649277 w 3676921"/>
                <a:gd name="connsiteY5" fmla="*/ 165859 h 165859"/>
                <a:gd name="connsiteX6" fmla="*/ 27644 w 3676921"/>
                <a:gd name="connsiteY6" fmla="*/ 165859 h 165859"/>
                <a:gd name="connsiteX7" fmla="*/ 0 w 3676921"/>
                <a:gd name="connsiteY7" fmla="*/ 138215 h 165859"/>
                <a:gd name="connsiteX8" fmla="*/ 0 w 3676921"/>
                <a:gd name="connsiteY8" fmla="*/ 27644 h 165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76921" h="165859">
                  <a:moveTo>
                    <a:pt x="0" y="27644"/>
                  </a:moveTo>
                  <a:cubicBezTo>
                    <a:pt x="0" y="12377"/>
                    <a:pt x="12377" y="0"/>
                    <a:pt x="27644" y="0"/>
                  </a:cubicBezTo>
                  <a:lnTo>
                    <a:pt x="3649277" y="0"/>
                  </a:lnTo>
                  <a:cubicBezTo>
                    <a:pt x="3664544" y="0"/>
                    <a:pt x="3676921" y="12377"/>
                    <a:pt x="3676921" y="27644"/>
                  </a:cubicBezTo>
                  <a:lnTo>
                    <a:pt x="3676921" y="138215"/>
                  </a:lnTo>
                  <a:cubicBezTo>
                    <a:pt x="3676921" y="153482"/>
                    <a:pt x="3664544" y="165859"/>
                    <a:pt x="3649277" y="165859"/>
                  </a:cubicBezTo>
                  <a:lnTo>
                    <a:pt x="27644" y="165859"/>
                  </a:lnTo>
                  <a:cubicBezTo>
                    <a:pt x="12377" y="165859"/>
                    <a:pt x="0" y="153482"/>
                    <a:pt x="0" y="138215"/>
                  </a:cubicBezTo>
                  <a:lnTo>
                    <a:pt x="0" y="27644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057" tIns="38577" rIns="69057" bIns="38577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effectLst/>
                </a:rPr>
                <a:t>низкая плотность расселения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23403" y="4941168"/>
              <a:ext cx="3820875" cy="729649"/>
            </a:xfrm>
            <a:custGeom>
              <a:avLst/>
              <a:gdLst>
                <a:gd name="connsiteX0" fmla="*/ 0 w 3668952"/>
                <a:gd name="connsiteY0" fmla="*/ 101598 h 609575"/>
                <a:gd name="connsiteX1" fmla="*/ 101598 w 3668952"/>
                <a:gd name="connsiteY1" fmla="*/ 0 h 609575"/>
                <a:gd name="connsiteX2" fmla="*/ 3567354 w 3668952"/>
                <a:gd name="connsiteY2" fmla="*/ 0 h 609575"/>
                <a:gd name="connsiteX3" fmla="*/ 3668952 w 3668952"/>
                <a:gd name="connsiteY3" fmla="*/ 101598 h 609575"/>
                <a:gd name="connsiteX4" fmla="*/ 3668952 w 3668952"/>
                <a:gd name="connsiteY4" fmla="*/ 507977 h 609575"/>
                <a:gd name="connsiteX5" fmla="*/ 3567354 w 3668952"/>
                <a:gd name="connsiteY5" fmla="*/ 609575 h 609575"/>
                <a:gd name="connsiteX6" fmla="*/ 101598 w 3668952"/>
                <a:gd name="connsiteY6" fmla="*/ 609575 h 609575"/>
                <a:gd name="connsiteX7" fmla="*/ 0 w 3668952"/>
                <a:gd name="connsiteY7" fmla="*/ 507977 h 609575"/>
                <a:gd name="connsiteX8" fmla="*/ 0 w 3668952"/>
                <a:gd name="connsiteY8" fmla="*/ 101598 h 6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8952" h="609575">
                  <a:moveTo>
                    <a:pt x="0" y="101598"/>
                  </a:moveTo>
                  <a:cubicBezTo>
                    <a:pt x="0" y="45487"/>
                    <a:pt x="45487" y="0"/>
                    <a:pt x="101598" y="0"/>
                  </a:cubicBezTo>
                  <a:lnTo>
                    <a:pt x="3567354" y="0"/>
                  </a:lnTo>
                  <a:cubicBezTo>
                    <a:pt x="3623465" y="0"/>
                    <a:pt x="3668952" y="45487"/>
                    <a:pt x="3668952" y="101598"/>
                  </a:cubicBezTo>
                  <a:lnTo>
                    <a:pt x="3668952" y="507977"/>
                  </a:lnTo>
                  <a:cubicBezTo>
                    <a:pt x="3668952" y="564088"/>
                    <a:pt x="3623465" y="609575"/>
                    <a:pt x="3567354" y="609575"/>
                  </a:cubicBezTo>
                  <a:lnTo>
                    <a:pt x="101598" y="609575"/>
                  </a:lnTo>
                  <a:cubicBezTo>
                    <a:pt x="45487" y="609575"/>
                    <a:pt x="0" y="564088"/>
                    <a:pt x="0" y="507977"/>
                  </a:cubicBezTo>
                  <a:lnTo>
                    <a:pt x="0" y="101598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17" tIns="60237" rIns="90717" bIns="60237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effectLst/>
                </a:rPr>
                <a:t>наличие обширных земельных, водных, пространственных ресурсов, полезных ископаемых 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23405" y="1026139"/>
              <a:ext cx="3820874" cy="454475"/>
            </a:xfrm>
            <a:custGeom>
              <a:avLst/>
              <a:gdLst>
                <a:gd name="connsiteX0" fmla="*/ 0 w 3533087"/>
                <a:gd name="connsiteY0" fmla="*/ 51410 h 308454"/>
                <a:gd name="connsiteX1" fmla="*/ 51410 w 3533087"/>
                <a:gd name="connsiteY1" fmla="*/ 0 h 308454"/>
                <a:gd name="connsiteX2" fmla="*/ 3481677 w 3533087"/>
                <a:gd name="connsiteY2" fmla="*/ 0 h 308454"/>
                <a:gd name="connsiteX3" fmla="*/ 3533087 w 3533087"/>
                <a:gd name="connsiteY3" fmla="*/ 51410 h 308454"/>
                <a:gd name="connsiteX4" fmla="*/ 3533087 w 3533087"/>
                <a:gd name="connsiteY4" fmla="*/ 257044 h 308454"/>
                <a:gd name="connsiteX5" fmla="*/ 3481677 w 3533087"/>
                <a:gd name="connsiteY5" fmla="*/ 308454 h 308454"/>
                <a:gd name="connsiteX6" fmla="*/ 51410 w 3533087"/>
                <a:gd name="connsiteY6" fmla="*/ 308454 h 308454"/>
                <a:gd name="connsiteX7" fmla="*/ 0 w 3533087"/>
                <a:gd name="connsiteY7" fmla="*/ 257044 h 308454"/>
                <a:gd name="connsiteX8" fmla="*/ 0 w 3533087"/>
                <a:gd name="connsiteY8" fmla="*/ 51410 h 308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3087" h="308454">
                  <a:moveTo>
                    <a:pt x="0" y="51410"/>
                  </a:moveTo>
                  <a:cubicBezTo>
                    <a:pt x="0" y="23017"/>
                    <a:pt x="23017" y="0"/>
                    <a:pt x="51410" y="0"/>
                  </a:cubicBezTo>
                  <a:lnTo>
                    <a:pt x="3481677" y="0"/>
                  </a:lnTo>
                  <a:cubicBezTo>
                    <a:pt x="3510070" y="0"/>
                    <a:pt x="3533087" y="23017"/>
                    <a:pt x="3533087" y="51410"/>
                  </a:cubicBezTo>
                  <a:lnTo>
                    <a:pt x="3533087" y="257044"/>
                  </a:lnTo>
                  <a:cubicBezTo>
                    <a:pt x="3533087" y="285437"/>
                    <a:pt x="3510070" y="308454"/>
                    <a:pt x="3481677" y="308454"/>
                  </a:cubicBezTo>
                  <a:lnTo>
                    <a:pt x="51410" y="308454"/>
                  </a:lnTo>
                  <a:cubicBezTo>
                    <a:pt x="23017" y="308454"/>
                    <a:pt x="0" y="285437"/>
                    <a:pt x="0" y="257044"/>
                  </a:cubicBezTo>
                  <a:lnTo>
                    <a:pt x="0" y="51410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017" tIns="45537" rIns="76017" bIns="45537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effectLst/>
                </a:rPr>
                <a:t>Специфика сельских территорий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799948" y="1052736"/>
              <a:ext cx="3948317" cy="454475"/>
            </a:xfrm>
            <a:custGeom>
              <a:avLst/>
              <a:gdLst>
                <a:gd name="connsiteX0" fmla="*/ 0 w 3372952"/>
                <a:gd name="connsiteY0" fmla="*/ 75747 h 454475"/>
                <a:gd name="connsiteX1" fmla="*/ 75747 w 3372952"/>
                <a:gd name="connsiteY1" fmla="*/ 0 h 454475"/>
                <a:gd name="connsiteX2" fmla="*/ 3297205 w 3372952"/>
                <a:gd name="connsiteY2" fmla="*/ 0 h 454475"/>
                <a:gd name="connsiteX3" fmla="*/ 3372952 w 3372952"/>
                <a:gd name="connsiteY3" fmla="*/ 75747 h 454475"/>
                <a:gd name="connsiteX4" fmla="*/ 3372952 w 3372952"/>
                <a:gd name="connsiteY4" fmla="*/ 378728 h 454475"/>
                <a:gd name="connsiteX5" fmla="*/ 3297205 w 3372952"/>
                <a:gd name="connsiteY5" fmla="*/ 454475 h 454475"/>
                <a:gd name="connsiteX6" fmla="*/ 75747 w 3372952"/>
                <a:gd name="connsiteY6" fmla="*/ 454475 h 454475"/>
                <a:gd name="connsiteX7" fmla="*/ 0 w 3372952"/>
                <a:gd name="connsiteY7" fmla="*/ 378728 h 454475"/>
                <a:gd name="connsiteX8" fmla="*/ 0 w 3372952"/>
                <a:gd name="connsiteY8" fmla="*/ 75747 h 45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2952" h="454475">
                  <a:moveTo>
                    <a:pt x="0" y="75747"/>
                  </a:moveTo>
                  <a:cubicBezTo>
                    <a:pt x="0" y="33913"/>
                    <a:pt x="33913" y="0"/>
                    <a:pt x="75747" y="0"/>
                  </a:cubicBezTo>
                  <a:lnTo>
                    <a:pt x="3297205" y="0"/>
                  </a:lnTo>
                  <a:cubicBezTo>
                    <a:pt x="3339039" y="0"/>
                    <a:pt x="3372952" y="33913"/>
                    <a:pt x="3372952" y="75747"/>
                  </a:cubicBezTo>
                  <a:lnTo>
                    <a:pt x="3372952" y="378728"/>
                  </a:lnTo>
                  <a:cubicBezTo>
                    <a:pt x="3372952" y="420562"/>
                    <a:pt x="3339039" y="454475"/>
                    <a:pt x="3297205" y="454475"/>
                  </a:cubicBezTo>
                  <a:lnTo>
                    <a:pt x="75747" y="454475"/>
                  </a:lnTo>
                  <a:cubicBezTo>
                    <a:pt x="33913" y="454475"/>
                    <a:pt x="0" y="420562"/>
                    <a:pt x="0" y="378728"/>
                  </a:cubicBezTo>
                  <a:lnTo>
                    <a:pt x="0" y="75747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146" tIns="52666" rIns="83146" bIns="52666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effectLst/>
                </a:rPr>
                <a:t>Специфика сельской экономики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799948" y="2084943"/>
              <a:ext cx="3948317" cy="1515952"/>
            </a:xfrm>
            <a:custGeom>
              <a:avLst/>
              <a:gdLst>
                <a:gd name="connsiteX0" fmla="*/ 0 w 3948317"/>
                <a:gd name="connsiteY0" fmla="*/ 252664 h 1515952"/>
                <a:gd name="connsiteX1" fmla="*/ 252664 w 3948317"/>
                <a:gd name="connsiteY1" fmla="*/ 0 h 1515952"/>
                <a:gd name="connsiteX2" fmla="*/ 3695653 w 3948317"/>
                <a:gd name="connsiteY2" fmla="*/ 0 h 1515952"/>
                <a:gd name="connsiteX3" fmla="*/ 3948317 w 3948317"/>
                <a:gd name="connsiteY3" fmla="*/ 252664 h 1515952"/>
                <a:gd name="connsiteX4" fmla="*/ 3948317 w 3948317"/>
                <a:gd name="connsiteY4" fmla="*/ 1263288 h 1515952"/>
                <a:gd name="connsiteX5" fmla="*/ 3695653 w 3948317"/>
                <a:gd name="connsiteY5" fmla="*/ 1515952 h 1515952"/>
                <a:gd name="connsiteX6" fmla="*/ 252664 w 3948317"/>
                <a:gd name="connsiteY6" fmla="*/ 1515952 h 1515952"/>
                <a:gd name="connsiteX7" fmla="*/ 0 w 3948317"/>
                <a:gd name="connsiteY7" fmla="*/ 1263288 h 1515952"/>
                <a:gd name="connsiteX8" fmla="*/ 0 w 3948317"/>
                <a:gd name="connsiteY8" fmla="*/ 252664 h 151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48317" h="1515952">
                  <a:moveTo>
                    <a:pt x="0" y="252664"/>
                  </a:moveTo>
                  <a:cubicBezTo>
                    <a:pt x="0" y="113122"/>
                    <a:pt x="113122" y="0"/>
                    <a:pt x="252664" y="0"/>
                  </a:cubicBezTo>
                  <a:lnTo>
                    <a:pt x="3695653" y="0"/>
                  </a:lnTo>
                  <a:cubicBezTo>
                    <a:pt x="3835195" y="0"/>
                    <a:pt x="3948317" y="113122"/>
                    <a:pt x="3948317" y="252664"/>
                  </a:cubicBezTo>
                  <a:lnTo>
                    <a:pt x="3948317" y="1263288"/>
                  </a:lnTo>
                  <a:cubicBezTo>
                    <a:pt x="3948317" y="1402830"/>
                    <a:pt x="3835195" y="1515952"/>
                    <a:pt x="3695653" y="1515952"/>
                  </a:cubicBezTo>
                  <a:lnTo>
                    <a:pt x="252664" y="1515952"/>
                  </a:lnTo>
                  <a:cubicBezTo>
                    <a:pt x="113122" y="1515952"/>
                    <a:pt x="0" y="1402830"/>
                    <a:pt x="0" y="1263288"/>
                  </a:cubicBezTo>
                  <a:lnTo>
                    <a:pt x="0" y="252664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4963" tIns="104483" rIns="134963" bIns="104483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объективно невозможно обеспечить массовый спрос сельского населения в каждом отдельном населенном пункте на товары и услуги в объемах, генерируемых городом, более дорогая логистика, транзакционные издержки</a:t>
              </a:r>
              <a:endParaRPr lang="ru-RU" sz="1600" kern="1200" dirty="0">
                <a:effectLst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929532" y="4510791"/>
              <a:ext cx="3824318" cy="1590401"/>
            </a:xfrm>
            <a:custGeom>
              <a:avLst/>
              <a:gdLst>
                <a:gd name="connsiteX0" fmla="*/ 0 w 3522816"/>
                <a:gd name="connsiteY0" fmla="*/ 252664 h 1515952"/>
                <a:gd name="connsiteX1" fmla="*/ 252664 w 3522816"/>
                <a:gd name="connsiteY1" fmla="*/ 0 h 1515952"/>
                <a:gd name="connsiteX2" fmla="*/ 3270152 w 3522816"/>
                <a:gd name="connsiteY2" fmla="*/ 0 h 1515952"/>
                <a:gd name="connsiteX3" fmla="*/ 3522816 w 3522816"/>
                <a:gd name="connsiteY3" fmla="*/ 252664 h 1515952"/>
                <a:gd name="connsiteX4" fmla="*/ 3522816 w 3522816"/>
                <a:gd name="connsiteY4" fmla="*/ 1263288 h 1515952"/>
                <a:gd name="connsiteX5" fmla="*/ 3270152 w 3522816"/>
                <a:gd name="connsiteY5" fmla="*/ 1515952 h 1515952"/>
                <a:gd name="connsiteX6" fmla="*/ 252664 w 3522816"/>
                <a:gd name="connsiteY6" fmla="*/ 1515952 h 1515952"/>
                <a:gd name="connsiteX7" fmla="*/ 0 w 3522816"/>
                <a:gd name="connsiteY7" fmla="*/ 1263288 h 1515952"/>
                <a:gd name="connsiteX8" fmla="*/ 0 w 3522816"/>
                <a:gd name="connsiteY8" fmla="*/ 252664 h 151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2816" h="1515952">
                  <a:moveTo>
                    <a:pt x="0" y="252664"/>
                  </a:moveTo>
                  <a:cubicBezTo>
                    <a:pt x="0" y="113122"/>
                    <a:pt x="113122" y="0"/>
                    <a:pt x="252664" y="0"/>
                  </a:cubicBezTo>
                  <a:lnTo>
                    <a:pt x="3270152" y="0"/>
                  </a:lnTo>
                  <a:cubicBezTo>
                    <a:pt x="3409694" y="0"/>
                    <a:pt x="3522816" y="113122"/>
                    <a:pt x="3522816" y="252664"/>
                  </a:cubicBezTo>
                  <a:lnTo>
                    <a:pt x="3522816" y="1263288"/>
                  </a:lnTo>
                  <a:cubicBezTo>
                    <a:pt x="3522816" y="1402830"/>
                    <a:pt x="3409694" y="1515952"/>
                    <a:pt x="3270152" y="1515952"/>
                  </a:cubicBezTo>
                  <a:lnTo>
                    <a:pt x="252664" y="1515952"/>
                  </a:lnTo>
                  <a:cubicBezTo>
                    <a:pt x="113122" y="1515952"/>
                    <a:pt x="0" y="1402830"/>
                    <a:pt x="0" y="1263288"/>
                  </a:cubicBezTo>
                  <a:lnTo>
                    <a:pt x="0" y="252664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4963" tIns="104483" rIns="134963" bIns="104483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Набор отраслей, преимущественно сельской локации, – сельское хозяйство, добывающая промышленность, лесоводство, лесозаготовки, рыболовство и рыбоводство, охота.</a:t>
              </a:r>
              <a:endParaRPr lang="ru-RU" sz="1600" kern="1200" dirty="0"/>
            </a:p>
          </p:txBody>
        </p:sp>
        <p:sp>
          <p:nvSpPr>
            <p:cNvPr id="3" name="Правая фигурная скобка 2"/>
            <p:cNvSpPr/>
            <p:nvPr/>
          </p:nvSpPr>
          <p:spPr>
            <a:xfrm>
              <a:off x="3995936" y="1762799"/>
              <a:ext cx="711987" cy="2431692"/>
            </a:xfrm>
            <a:prstGeom prst="rightBrace">
              <a:avLst>
                <a:gd name="adj1" fmla="val 0"/>
                <a:gd name="adj2" fmla="val 50000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трелка вправо 4"/>
            <p:cNvSpPr/>
            <p:nvPr/>
          </p:nvSpPr>
          <p:spPr>
            <a:xfrm>
              <a:off x="4247041" y="5063676"/>
              <a:ext cx="676906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09939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87524" y="228749"/>
            <a:ext cx="8712968" cy="936104"/>
          </a:xfrm>
          <a:noFill/>
        </p:spPr>
        <p:txBody>
          <a:bodyPr/>
          <a:lstStyle/>
          <a:p>
            <a:pPr lvl="0" eaLnBrk="1" hangingPunct="1"/>
            <a:r>
              <a:rPr lang="ru-RU" altLang="ru-RU" sz="1800" b="1" kern="1200" dirty="0">
                <a:solidFill>
                  <a:schemeClr val="dk1"/>
                </a:solidFill>
                <a:latin typeface="Arial" charset="0"/>
                <a:ea typeface="+mn-ea"/>
                <a:cs typeface="+mn-cs"/>
              </a:rPr>
              <a:t>Распределение лиц в возрасте 15 лет и более по характеристикам торгового и бытового обслуживания по типу населенного пункта в </a:t>
            </a:r>
            <a:r>
              <a:rPr lang="ru-RU" altLang="ru-RU" sz="1800" b="1" kern="1200" dirty="0" smtClean="0">
                <a:solidFill>
                  <a:schemeClr val="dk1"/>
                </a:solidFill>
                <a:latin typeface="Arial" charset="0"/>
                <a:ea typeface="+mn-ea"/>
                <a:cs typeface="+mn-cs"/>
              </a:rPr>
              <a:t>2024 </a:t>
            </a:r>
            <a:r>
              <a:rPr lang="ru-RU" altLang="ru-RU" sz="1800" b="1" kern="1200" dirty="0">
                <a:solidFill>
                  <a:schemeClr val="dk1"/>
                </a:solidFill>
                <a:latin typeface="Arial" charset="0"/>
                <a:ea typeface="+mn-ea"/>
                <a:cs typeface="+mn-cs"/>
              </a:rPr>
              <a:t>г., в % от числа респондентов в соответствующих населенных пунктах</a:t>
            </a:r>
            <a:br>
              <a:rPr lang="ru-RU" altLang="ru-RU" sz="1800" b="1" kern="1200" dirty="0">
                <a:solidFill>
                  <a:schemeClr val="dk1"/>
                </a:solidFill>
                <a:latin typeface="Arial" charset="0"/>
                <a:ea typeface="+mn-ea"/>
                <a:cs typeface="+mn-cs"/>
              </a:rPr>
            </a:br>
            <a:endParaRPr lang="ru-RU" sz="1800" b="1" kern="1200" dirty="0">
              <a:solidFill>
                <a:schemeClr val="dk1"/>
              </a:solidFill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12004"/>
              </p:ext>
            </p:extLst>
          </p:nvPr>
        </p:nvGraphicFramePr>
        <p:xfrm>
          <a:off x="467544" y="1124745"/>
          <a:ext cx="8352928" cy="4692536"/>
        </p:xfrm>
        <a:graphic>
          <a:graphicData uri="http://schemas.openxmlformats.org/drawingml/2006/table">
            <a:tbl>
              <a:tblPr firstRow="1" firstCol="1" bandRow="1">
                <a:solidFill>
                  <a:schemeClr val="tx1"/>
                </a:solidFill>
                <a:tableStyleId>{D7AC3CCA-C797-4891-BE02-D94E43425B78}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3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6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48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4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Показатель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 городских населенных пунктах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 сельских населенных пунктах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всего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 населением 1 млн. чел. и более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всего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 населением 200 чел. и менее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более 5000 чел</a:t>
                      </a: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8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Доля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удовлетворенных: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8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торговым обслуживанием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96,8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97,8</a:t>
                      </a:r>
                      <a:endParaRPr lang="ru-RU" sz="2400" b="0" i="0" u="none" strike="noStrike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83,9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67,3</a:t>
                      </a:r>
                      <a:endParaRPr lang="ru-RU" sz="24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95,9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8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бытовым обслуживанием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95,2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97,2</a:t>
                      </a:r>
                      <a:endParaRPr lang="ru-RU" sz="2400" b="0" i="0" u="none" strike="noStrike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74,0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54,8</a:t>
                      </a:r>
                      <a:endParaRPr lang="ru-RU" sz="24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93,8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41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Доля респондентов, в основном приобретающих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повседневные товары,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одежду, обувь, предметы длительного пользования в своем населенном пункте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97,9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98,3</a:t>
                      </a:r>
                      <a:endParaRPr lang="ru-RU" sz="2400" b="0" i="0" u="none" strike="noStrike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78,0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64,0</a:t>
                      </a:r>
                      <a:endParaRPr lang="ru-RU" sz="24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92,3</a:t>
                      </a:r>
                      <a:endParaRPr lang="ru-RU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5C317-15F1-4940-8CCE-FC93E8E46A7C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38565" y="5849411"/>
            <a:ext cx="76328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dk1"/>
                </a:solidFill>
              </a:rPr>
              <a:t>Источник: Росстат, Комплексное наблюдение условий жизни населения (КОУЖ) за </a:t>
            </a:r>
            <a:r>
              <a:rPr lang="ru-RU" sz="1600" dirty="0" smtClean="0">
                <a:solidFill>
                  <a:schemeClr val="dk1"/>
                </a:solidFill>
              </a:rPr>
              <a:t>2024 </a:t>
            </a:r>
            <a:r>
              <a:rPr lang="ru-RU" sz="1600" dirty="0">
                <a:solidFill>
                  <a:schemeClr val="dk1"/>
                </a:solidFill>
              </a:rPr>
              <a:t>г.</a:t>
            </a:r>
            <a:endParaRPr lang="ru-RU" sz="16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801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2654" y="464995"/>
            <a:ext cx="8229600" cy="346050"/>
          </a:xfrm>
        </p:spPr>
        <p:txBody>
          <a:bodyPr/>
          <a:lstStyle/>
          <a:p>
            <a:r>
              <a:rPr lang="ru-RU" sz="32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Различия в использовании транспорта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45350" y="1007855"/>
            <a:ext cx="8275122" cy="5040560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67,1</a:t>
            </a:r>
            <a:r>
              <a:rPr lang="ru-RU" sz="2800" b="1" dirty="0">
                <a:solidFill>
                  <a:srgbClr val="FF0000"/>
                </a:solidFill>
              </a:rPr>
              <a:t>%</a:t>
            </a:r>
            <a:r>
              <a:rPr lang="ru-RU" sz="2800" dirty="0">
                <a:solidFill>
                  <a:schemeClr val="bg2"/>
                </a:solidFill>
              </a:rPr>
              <a:t> лиц в </a:t>
            </a:r>
            <a:r>
              <a:rPr lang="ru-RU" sz="2800" b="1" dirty="0">
                <a:solidFill>
                  <a:schemeClr val="bg2"/>
                </a:solidFill>
              </a:rPr>
              <a:t>сельских</a:t>
            </a:r>
            <a:r>
              <a:rPr lang="ru-RU" sz="2800" dirty="0">
                <a:solidFill>
                  <a:schemeClr val="bg2"/>
                </a:solidFill>
              </a:rPr>
              <a:t> населенных пунктах, в возрасте 15 лет и более, из числа пользующихся транспортом, </a:t>
            </a:r>
            <a:r>
              <a:rPr lang="ru-RU" sz="2800" dirty="0" smtClean="0">
                <a:solidFill>
                  <a:schemeClr val="bg2"/>
                </a:solidFill>
              </a:rPr>
              <a:t>не используют общественный транспорт. В  </a:t>
            </a:r>
            <a:r>
              <a:rPr lang="ru-RU" sz="2800" dirty="0">
                <a:solidFill>
                  <a:schemeClr val="bg2"/>
                </a:solidFill>
              </a:rPr>
              <a:t>городе </a:t>
            </a:r>
            <a:r>
              <a:rPr lang="ru-RU" sz="2800" dirty="0" smtClean="0">
                <a:solidFill>
                  <a:schemeClr val="bg2"/>
                </a:solidFill>
              </a:rPr>
              <a:t>– </a:t>
            </a:r>
            <a:r>
              <a:rPr lang="ru-RU" sz="2800" b="1" dirty="0" smtClean="0">
                <a:solidFill>
                  <a:srgbClr val="FF0000"/>
                </a:solidFill>
              </a:rPr>
              <a:t>43,8</a:t>
            </a:r>
            <a:r>
              <a:rPr lang="ru-RU" sz="2800" dirty="0">
                <a:solidFill>
                  <a:srgbClr val="FF0000"/>
                </a:solidFill>
              </a:rPr>
              <a:t>%</a:t>
            </a:r>
            <a:r>
              <a:rPr lang="ru-RU" sz="2800" dirty="0">
                <a:solidFill>
                  <a:schemeClr val="bg2"/>
                </a:solidFill>
              </a:rPr>
              <a:t>. </a:t>
            </a:r>
            <a:endParaRPr lang="ru-RU" sz="2800" dirty="0" smtClean="0">
              <a:solidFill>
                <a:schemeClr val="bg2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6E0AA-F871-408E-8D51-A4A6A5FC9F98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45350" y="611401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</a:rPr>
              <a:t>Источник: Росстат, КОУЖ, 2024</a:t>
            </a:r>
          </a:p>
        </p:txBody>
      </p:sp>
    </p:spTree>
    <p:extLst>
      <p:ext uri="{BB962C8B-B14F-4D97-AF65-F5344CB8AC3E}">
        <p14:creationId xmlns:p14="http://schemas.microsoft.com/office/powerpoint/2010/main" val="19102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31539" y="559782"/>
            <a:ext cx="8640960" cy="1210146"/>
          </a:xfrm>
          <a:noFill/>
        </p:spPr>
        <p:txBody>
          <a:bodyPr/>
          <a:lstStyle/>
          <a:p>
            <a:r>
              <a:rPr lang="ru-RU" sz="2800" b="1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Уровень </a:t>
            </a:r>
            <a:r>
              <a:rPr lang="ru-RU" sz="28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располагаемых ресурсов </a:t>
            </a:r>
            <a:r>
              <a:rPr lang="ru-RU" sz="2800" b="1" dirty="0">
                <a:solidFill>
                  <a:schemeClr val="bg2"/>
                </a:solidFill>
              </a:rPr>
              <a:t>на </a:t>
            </a:r>
            <a:r>
              <a:rPr lang="ru-RU" sz="28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члена домохозяйства в месяц </a:t>
            </a:r>
            <a:br>
              <a:rPr lang="ru-RU" sz="28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</a:br>
            <a:r>
              <a:rPr lang="ru-RU" sz="2800" b="1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(2 квартал 2024 </a:t>
            </a:r>
            <a:r>
              <a:rPr lang="ru-RU" sz="2800" b="1">
                <a:solidFill>
                  <a:schemeClr val="bg2"/>
                </a:solidFill>
                <a:latin typeface="+mn-lt"/>
                <a:ea typeface="+mn-ea"/>
                <a:cs typeface="+mn-cs"/>
              </a:rPr>
              <a:t>г</a:t>
            </a:r>
            <a:r>
              <a:rPr lang="ru-RU" sz="2800" b="1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.)</a:t>
            </a:r>
            <a:endParaRPr lang="ru-RU" sz="2800" b="1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6E0AA-F871-408E-8D51-A4A6A5FC9F98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555699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</a:rPr>
              <a:t>Источник: Росстат </a:t>
            </a:r>
            <a:r>
              <a:rPr lang="ru-RU" dirty="0">
                <a:solidFill>
                  <a:schemeClr val="bg2"/>
                </a:solidFill>
              </a:rPr>
              <a:t>https://rosstat.gov.ru/storage/mediabank/indikator_1-4.xlsx</a:t>
            </a:r>
          </a:p>
          <a:p>
            <a:endParaRPr lang="ru-RU" dirty="0" smtClean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6" y="1844824"/>
            <a:ext cx="77724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6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9" cy="1210146"/>
          </a:xfrm>
          <a:noFill/>
        </p:spPr>
        <p:txBody>
          <a:bodyPr/>
          <a:lstStyle/>
          <a:p>
            <a:pPr lvl="0" eaLnBrk="1" hangingPunct="1">
              <a:tabLst>
                <a:tab pos="809625" algn="l"/>
                <a:tab pos="990600" algn="l"/>
              </a:tabLst>
            </a:pP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Доля</a:t>
            </a:r>
            <a: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посещающих дополнительные занятия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 числа учащихся общеобразовательных организаций в возрасте 15 лет и более в </a:t>
            </a:r>
            <a: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разрезе типа населенного пункта в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2022-2024 гг</a:t>
            </a:r>
            <a: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.,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%</a:t>
            </a:r>
            <a:b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sz="24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602963"/>
              </p:ext>
            </p:extLst>
          </p:nvPr>
        </p:nvGraphicFramePr>
        <p:xfrm>
          <a:off x="251520" y="1988840"/>
          <a:ext cx="8676745" cy="3072124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9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9961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учащихся, посещающих дополнительные занятия, %</a:t>
                      </a:r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u="none" strike="noStrike" kern="1200" dirty="0">
                          <a:effectLst/>
                        </a:rPr>
                        <a:t>В городских населенных пунктах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u="none" strike="noStrike" kern="1200" dirty="0">
                          <a:effectLst/>
                        </a:rPr>
                        <a:t>В сельских населенных пунктах</a:t>
                      </a:r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>
                          <a:effectLst/>
                        </a:rPr>
                        <a:t>всего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>
                          <a:effectLst/>
                        </a:rPr>
                        <a:t>с населением 1 млн. чел. и более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>
                          <a:effectLst/>
                        </a:rPr>
                        <a:t>всего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>
                          <a:effectLst/>
                        </a:rPr>
                        <a:t>с населением 200 чел. и менее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b="1" u="none" strike="noStrike" kern="1200" dirty="0">
                          <a:effectLst/>
                        </a:rPr>
                        <a:t>более 5000 чел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effectLst/>
                        </a:rPr>
                        <a:t>в 2022</a:t>
                      </a:r>
                      <a:r>
                        <a:rPr lang="ru-RU" sz="2000" u="none" strike="noStrike" kern="1200" baseline="0" dirty="0" smtClean="0">
                          <a:effectLst/>
                        </a:rPr>
                        <a:t> г</a:t>
                      </a:r>
                      <a:r>
                        <a:rPr lang="ru-RU" sz="2000" u="none" strike="noStrike" kern="1200" dirty="0" smtClean="0">
                          <a:effectLst/>
                        </a:rPr>
                        <a:t>, </a:t>
                      </a:r>
                      <a:r>
                        <a:rPr lang="ru-RU" sz="2000" u="none" strike="noStrike" kern="1200" dirty="0">
                          <a:effectLst/>
                        </a:rPr>
                        <a:t>%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74,8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76,1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61,5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rgbClr val="FF0000"/>
                          </a:solidFill>
                          <a:effectLst/>
                        </a:rPr>
                        <a:t>54,1</a:t>
                      </a:r>
                      <a:endParaRPr lang="ru-RU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73,4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2024 г., 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81,5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86,0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69,2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71,6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*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респондентов (ответов) менее 50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805264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Arial"/>
              </a:rPr>
              <a:t>Источник: Росстат, Комплексное наблюдение условий жизни населения (КОУЖ) за </a:t>
            </a:r>
            <a:r>
              <a:rPr lang="ru-RU" sz="2000" dirty="0" smtClean="0">
                <a:solidFill>
                  <a:prstClr val="black"/>
                </a:solidFill>
                <a:latin typeface="Arial"/>
              </a:rPr>
              <a:t>2022 и 2024 гг</a:t>
            </a:r>
            <a:r>
              <a:rPr lang="ru-RU" sz="2000" dirty="0">
                <a:solidFill>
                  <a:prstClr val="black"/>
                </a:solidFill>
                <a:latin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4732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450223" cy="1210146"/>
          </a:xfrm>
          <a:noFill/>
        </p:spPr>
        <p:txBody>
          <a:bodyPr/>
          <a:lstStyle/>
          <a:p>
            <a:pPr lvl="0" eaLnBrk="1" hangingPunct="1">
              <a:tabLst>
                <a:tab pos="809625" algn="l"/>
                <a:tab pos="990600" algn="l"/>
              </a:tabLst>
            </a:pP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Доля респондентов, от числа не занимающихся активным отдыхом, указавших </a:t>
            </a:r>
            <a:r>
              <a:rPr 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отсутствие </a:t>
            </a:r>
            <a:r>
              <a:rPr 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поблизости мест для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занятий в качестве причины, почему они не </a:t>
            </a:r>
            <a:r>
              <a:rPr 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занимаются </a:t>
            </a:r>
            <a:r>
              <a:rPr 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активным отдыхом,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altLang="ru-RU" sz="2400" b="1" dirty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разрезе типа населенного пункта в </a:t>
            </a:r>
            <a:r>
              <a:rPr lang="ru-RU" altLang="ru-RU" sz="2400" b="1" dirty="0" smtClean="0">
                <a:solidFill>
                  <a:schemeClr val="bg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2022-2024 гг., %</a:t>
            </a:r>
            <a:endParaRPr lang="ru-RU" sz="24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899722"/>
              </p:ext>
            </p:extLst>
          </p:nvPr>
        </p:nvGraphicFramePr>
        <p:xfrm>
          <a:off x="215515" y="2348880"/>
          <a:ext cx="8712970" cy="4133652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9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9961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Показатель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В городских населенных пунктах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В сельских населенных пунктах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всего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с населением 1 млн. чел. и более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всего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>
                          <a:effectLst/>
                        </a:rPr>
                        <a:t>с населением 200 чел. и менее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>
                          <a:effectLst/>
                        </a:rPr>
                        <a:t>более 5000 чел</a:t>
                      </a:r>
                      <a:endParaRPr lang="ru-RU" sz="20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88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effectLst/>
                        </a:rPr>
                        <a:t>в 2022 г., </a:t>
                      </a:r>
                      <a:r>
                        <a:rPr lang="ru-RU" sz="2000" u="none" strike="noStrike" kern="1200" dirty="0">
                          <a:effectLst/>
                        </a:rPr>
                        <a:t>%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effectLst/>
                        </a:rPr>
                        <a:t>3,4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effectLst/>
                        </a:rPr>
                        <a:t>18,2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19,0</a:t>
                      </a:r>
                      <a:endParaRPr lang="ru-RU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8,1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8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kern="1200" dirty="0" smtClean="0">
                          <a:effectLst/>
                        </a:rPr>
                        <a:t>в 2024 г., %</a:t>
                      </a:r>
                      <a:endParaRPr lang="ru-RU" sz="2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0,9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23,7</a:t>
                      </a:r>
                      <a:endParaRPr lang="ru-RU" sz="2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</a:t>
                      </a:r>
                      <a:endParaRPr lang="ru-RU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9884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Источник: Росстат, Комплексное наблюдение условий жизни населения (КОУЖ) за 2022 и 2024 гг. 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9519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95169279"/>
              </p:ext>
            </p:extLst>
          </p:nvPr>
        </p:nvGraphicFramePr>
        <p:xfrm>
          <a:off x="539552" y="692696"/>
          <a:ext cx="820891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12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7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65485194"/>
              </p:ext>
            </p:extLst>
          </p:nvPr>
        </p:nvGraphicFramePr>
        <p:xfrm>
          <a:off x="539552" y="692696"/>
          <a:ext cx="820891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13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3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28512411"/>
              </p:ext>
            </p:extLst>
          </p:nvPr>
        </p:nvGraphicFramePr>
        <p:xfrm>
          <a:off x="467544" y="476672"/>
          <a:ext cx="820891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14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846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50070" y="539881"/>
            <a:ext cx="8856663" cy="57606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Необходимость государственного регулирования сельской экономики</a:t>
            </a:r>
            <a:endParaRPr lang="ru-RU" altLang="ru-RU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62212" y="1628801"/>
            <a:ext cx="8432377" cy="734908"/>
          </a:xfrm>
          <a:custGeom>
            <a:avLst/>
            <a:gdLst>
              <a:gd name="connsiteX0" fmla="*/ 0 w 8424852"/>
              <a:gd name="connsiteY0" fmla="*/ 134238 h 805413"/>
              <a:gd name="connsiteX1" fmla="*/ 134238 w 8424852"/>
              <a:gd name="connsiteY1" fmla="*/ 0 h 805413"/>
              <a:gd name="connsiteX2" fmla="*/ 8290614 w 8424852"/>
              <a:gd name="connsiteY2" fmla="*/ 0 h 805413"/>
              <a:gd name="connsiteX3" fmla="*/ 8424852 w 8424852"/>
              <a:gd name="connsiteY3" fmla="*/ 134238 h 805413"/>
              <a:gd name="connsiteX4" fmla="*/ 8424852 w 8424852"/>
              <a:gd name="connsiteY4" fmla="*/ 671175 h 805413"/>
              <a:gd name="connsiteX5" fmla="*/ 8290614 w 8424852"/>
              <a:gd name="connsiteY5" fmla="*/ 805413 h 805413"/>
              <a:gd name="connsiteX6" fmla="*/ 134238 w 8424852"/>
              <a:gd name="connsiteY6" fmla="*/ 805413 h 805413"/>
              <a:gd name="connsiteX7" fmla="*/ 0 w 8424852"/>
              <a:gd name="connsiteY7" fmla="*/ 671175 h 805413"/>
              <a:gd name="connsiteX8" fmla="*/ 0 w 8424852"/>
              <a:gd name="connsiteY8" fmla="*/ 134238 h 8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24852" h="805413">
                <a:moveTo>
                  <a:pt x="0" y="134238"/>
                </a:moveTo>
                <a:cubicBezTo>
                  <a:pt x="0" y="60100"/>
                  <a:pt x="60100" y="0"/>
                  <a:pt x="134238" y="0"/>
                </a:cubicBezTo>
                <a:lnTo>
                  <a:pt x="8290614" y="0"/>
                </a:lnTo>
                <a:cubicBezTo>
                  <a:pt x="8364752" y="0"/>
                  <a:pt x="8424852" y="60100"/>
                  <a:pt x="8424852" y="134238"/>
                </a:cubicBezTo>
                <a:lnTo>
                  <a:pt x="8424852" y="671175"/>
                </a:lnTo>
                <a:cubicBezTo>
                  <a:pt x="8424852" y="745313"/>
                  <a:pt x="8364752" y="805413"/>
                  <a:pt x="8290614" y="805413"/>
                </a:cubicBezTo>
                <a:lnTo>
                  <a:pt x="134238" y="805413"/>
                </a:lnTo>
                <a:cubicBezTo>
                  <a:pt x="60100" y="805413"/>
                  <a:pt x="0" y="745313"/>
                  <a:pt x="0" y="671175"/>
                </a:cubicBezTo>
                <a:lnTo>
                  <a:pt x="0" y="134238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5517" tIns="77417" rIns="115517" bIns="77417" numCol="1" spcCol="1270" anchor="ctr" anchorCtr="0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effectLst/>
              </a:rPr>
              <a:t>Создание эффективной системы расселения через развитие отраслей, МСП</a:t>
            </a:r>
            <a:endParaRPr lang="ru-RU" sz="2000" kern="1200" dirty="0">
              <a:effectLst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62212" y="2750711"/>
            <a:ext cx="8432377" cy="896075"/>
          </a:xfrm>
          <a:custGeom>
            <a:avLst/>
            <a:gdLst>
              <a:gd name="connsiteX0" fmla="*/ 0 w 8262029"/>
              <a:gd name="connsiteY0" fmla="*/ 176213 h 1057256"/>
              <a:gd name="connsiteX1" fmla="*/ 176213 w 8262029"/>
              <a:gd name="connsiteY1" fmla="*/ 0 h 1057256"/>
              <a:gd name="connsiteX2" fmla="*/ 8085816 w 8262029"/>
              <a:gd name="connsiteY2" fmla="*/ 0 h 1057256"/>
              <a:gd name="connsiteX3" fmla="*/ 8262029 w 8262029"/>
              <a:gd name="connsiteY3" fmla="*/ 176213 h 1057256"/>
              <a:gd name="connsiteX4" fmla="*/ 8262029 w 8262029"/>
              <a:gd name="connsiteY4" fmla="*/ 881043 h 1057256"/>
              <a:gd name="connsiteX5" fmla="*/ 8085816 w 8262029"/>
              <a:gd name="connsiteY5" fmla="*/ 1057256 h 1057256"/>
              <a:gd name="connsiteX6" fmla="*/ 176213 w 8262029"/>
              <a:gd name="connsiteY6" fmla="*/ 1057256 h 1057256"/>
              <a:gd name="connsiteX7" fmla="*/ 0 w 8262029"/>
              <a:gd name="connsiteY7" fmla="*/ 881043 h 1057256"/>
              <a:gd name="connsiteX8" fmla="*/ 0 w 8262029"/>
              <a:gd name="connsiteY8" fmla="*/ 176213 h 105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2029" h="1057256">
                <a:moveTo>
                  <a:pt x="8262029" y="176214"/>
                </a:moveTo>
                <a:cubicBezTo>
                  <a:pt x="8262029" y="78894"/>
                  <a:pt x="8183136" y="1"/>
                  <a:pt x="8085816" y="1"/>
                </a:cubicBezTo>
                <a:lnTo>
                  <a:pt x="176213" y="1"/>
                </a:lnTo>
                <a:cubicBezTo>
                  <a:pt x="78893" y="1"/>
                  <a:pt x="0" y="78894"/>
                  <a:pt x="0" y="176214"/>
                </a:cubicBezTo>
                <a:lnTo>
                  <a:pt x="0" y="881042"/>
                </a:lnTo>
                <a:cubicBezTo>
                  <a:pt x="0" y="978362"/>
                  <a:pt x="78893" y="1057255"/>
                  <a:pt x="176213" y="1057255"/>
                </a:cubicBezTo>
                <a:lnTo>
                  <a:pt x="8085816" y="1057255"/>
                </a:lnTo>
                <a:cubicBezTo>
                  <a:pt x="8183136" y="1057255"/>
                  <a:pt x="8262029" y="978362"/>
                  <a:pt x="8262029" y="881042"/>
                </a:cubicBezTo>
                <a:lnTo>
                  <a:pt x="8262029" y="176214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811" tIns="89711" rIns="127811" bIns="8971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solidFill>
                  <a:schemeClr val="bg1"/>
                </a:solidFill>
              </a:rPr>
              <a:t>Корректировка «провалов рынка» для реализации равных прав граждан на доступ к товарам, услугам, сфере приложения труда </a:t>
            </a:r>
            <a:endParaRPr lang="ru-RU" sz="2000" kern="1200" dirty="0">
              <a:solidFill>
                <a:schemeClr val="bg1"/>
              </a:solidFill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387364" y="3933056"/>
            <a:ext cx="8432377" cy="1252786"/>
          </a:xfrm>
          <a:custGeom>
            <a:avLst/>
            <a:gdLst>
              <a:gd name="connsiteX0" fmla="*/ 0 w 8148324"/>
              <a:gd name="connsiteY0" fmla="*/ 317162 h 1902935"/>
              <a:gd name="connsiteX1" fmla="*/ 317162 w 8148324"/>
              <a:gd name="connsiteY1" fmla="*/ 0 h 1902935"/>
              <a:gd name="connsiteX2" fmla="*/ 7831162 w 8148324"/>
              <a:gd name="connsiteY2" fmla="*/ 0 h 1902935"/>
              <a:gd name="connsiteX3" fmla="*/ 8148324 w 8148324"/>
              <a:gd name="connsiteY3" fmla="*/ 317162 h 1902935"/>
              <a:gd name="connsiteX4" fmla="*/ 8148324 w 8148324"/>
              <a:gd name="connsiteY4" fmla="*/ 1585773 h 1902935"/>
              <a:gd name="connsiteX5" fmla="*/ 7831162 w 8148324"/>
              <a:gd name="connsiteY5" fmla="*/ 1902935 h 1902935"/>
              <a:gd name="connsiteX6" fmla="*/ 317162 w 8148324"/>
              <a:gd name="connsiteY6" fmla="*/ 1902935 h 1902935"/>
              <a:gd name="connsiteX7" fmla="*/ 0 w 8148324"/>
              <a:gd name="connsiteY7" fmla="*/ 1585773 h 1902935"/>
              <a:gd name="connsiteX8" fmla="*/ 0 w 8148324"/>
              <a:gd name="connsiteY8" fmla="*/ 317162 h 1902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48324" h="1902935">
                <a:moveTo>
                  <a:pt x="0" y="317162"/>
                </a:moveTo>
                <a:cubicBezTo>
                  <a:pt x="0" y="141998"/>
                  <a:pt x="141998" y="0"/>
                  <a:pt x="317162" y="0"/>
                </a:cubicBezTo>
                <a:lnTo>
                  <a:pt x="7831162" y="0"/>
                </a:lnTo>
                <a:cubicBezTo>
                  <a:pt x="8006326" y="0"/>
                  <a:pt x="8148324" y="141998"/>
                  <a:pt x="8148324" y="317162"/>
                </a:cubicBezTo>
                <a:lnTo>
                  <a:pt x="8148324" y="1585773"/>
                </a:lnTo>
                <a:cubicBezTo>
                  <a:pt x="8148324" y="1760937"/>
                  <a:pt x="8006326" y="1902935"/>
                  <a:pt x="7831162" y="1902935"/>
                </a:cubicBezTo>
                <a:lnTo>
                  <a:pt x="317162" y="1902935"/>
                </a:lnTo>
                <a:cubicBezTo>
                  <a:pt x="141998" y="1902935"/>
                  <a:pt x="0" y="1760937"/>
                  <a:pt x="0" y="1585773"/>
                </a:cubicBezTo>
                <a:lnTo>
                  <a:pt x="0" y="317162"/>
                </a:lnTo>
                <a:close/>
              </a:path>
            </a:pathLst>
          </a:custGeom>
          <a:effectLst>
            <a:softEdge rad="12700"/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9094" tIns="130994" rIns="169094" bIns="130994" numCol="1" spcCol="1270" anchor="ctr" anchorCtr="0">
            <a:noAutofit/>
          </a:bodyPr>
          <a:lstStyle/>
          <a:p>
            <a:pPr lvl="0" algn="l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effectLst/>
              </a:rPr>
              <a:t>Приведение в соответствие наличия </a:t>
            </a:r>
            <a:r>
              <a:rPr lang="ru-RU" sz="2000" kern="1200" dirty="0" smtClean="0">
                <a:solidFill>
                  <a:schemeClr val="bg1"/>
                </a:solidFill>
              </a:rPr>
              <a:t>особого специфичного объекта, – сельской экономики, и отсутствием его сейчас как объекта в сфере управления, включая мониторинг, управляющие воздействия и обратную связь</a:t>
            </a:r>
            <a:r>
              <a:rPr lang="ru-RU" sz="2000" dirty="0"/>
              <a:t>.</a:t>
            </a:r>
            <a:endParaRPr lang="ru-RU" sz="2000" kern="1200" dirty="0"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2213" y="5517232"/>
            <a:ext cx="8457528" cy="720080"/>
          </a:xfrm>
          <a:prstGeom prst="round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bg1"/>
                </a:solidFill>
              </a:rPr>
              <a:t>Сохранение системы ценностей, связанной с сельским образом жизни</a:t>
            </a:r>
          </a:p>
        </p:txBody>
      </p:sp>
    </p:spTree>
    <p:extLst>
      <p:ext uri="{BB962C8B-B14F-4D97-AF65-F5344CB8AC3E}">
        <p14:creationId xmlns:p14="http://schemas.microsoft.com/office/powerpoint/2010/main" val="3187829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79833" y="463031"/>
            <a:ext cx="8856663" cy="57606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Госпрограммы Комплексного развития сельских территорий</a:t>
            </a:r>
            <a:endParaRPr lang="ru-RU" alt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67544" y="1340768"/>
            <a:ext cx="8288405" cy="4757785"/>
            <a:chOff x="461673" y="881150"/>
            <a:chExt cx="8288405" cy="4757785"/>
          </a:xfrm>
        </p:grpSpPr>
        <p:sp>
          <p:nvSpPr>
            <p:cNvPr id="6" name="Полилиния 5"/>
            <p:cNvSpPr/>
            <p:nvPr/>
          </p:nvSpPr>
          <p:spPr>
            <a:xfrm>
              <a:off x="461673" y="881150"/>
              <a:ext cx="8286588" cy="867100"/>
            </a:xfrm>
            <a:custGeom>
              <a:avLst/>
              <a:gdLst>
                <a:gd name="connsiteX0" fmla="*/ 0 w 8424852"/>
                <a:gd name="connsiteY0" fmla="*/ 134238 h 805413"/>
                <a:gd name="connsiteX1" fmla="*/ 134238 w 8424852"/>
                <a:gd name="connsiteY1" fmla="*/ 0 h 805413"/>
                <a:gd name="connsiteX2" fmla="*/ 8290614 w 8424852"/>
                <a:gd name="connsiteY2" fmla="*/ 0 h 805413"/>
                <a:gd name="connsiteX3" fmla="*/ 8424852 w 8424852"/>
                <a:gd name="connsiteY3" fmla="*/ 134238 h 805413"/>
                <a:gd name="connsiteX4" fmla="*/ 8424852 w 8424852"/>
                <a:gd name="connsiteY4" fmla="*/ 671175 h 805413"/>
                <a:gd name="connsiteX5" fmla="*/ 8290614 w 8424852"/>
                <a:gd name="connsiteY5" fmla="*/ 805413 h 805413"/>
                <a:gd name="connsiteX6" fmla="*/ 134238 w 8424852"/>
                <a:gd name="connsiteY6" fmla="*/ 805413 h 805413"/>
                <a:gd name="connsiteX7" fmla="*/ 0 w 8424852"/>
                <a:gd name="connsiteY7" fmla="*/ 671175 h 805413"/>
                <a:gd name="connsiteX8" fmla="*/ 0 w 8424852"/>
                <a:gd name="connsiteY8" fmla="*/ 134238 h 8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24852" h="805413">
                  <a:moveTo>
                    <a:pt x="0" y="134238"/>
                  </a:moveTo>
                  <a:cubicBezTo>
                    <a:pt x="0" y="60100"/>
                    <a:pt x="60100" y="0"/>
                    <a:pt x="134238" y="0"/>
                  </a:cubicBezTo>
                  <a:lnTo>
                    <a:pt x="8290614" y="0"/>
                  </a:lnTo>
                  <a:cubicBezTo>
                    <a:pt x="8364752" y="0"/>
                    <a:pt x="8424852" y="60100"/>
                    <a:pt x="8424852" y="134238"/>
                  </a:cubicBezTo>
                  <a:lnTo>
                    <a:pt x="8424852" y="671175"/>
                  </a:lnTo>
                  <a:cubicBezTo>
                    <a:pt x="8424852" y="745313"/>
                    <a:pt x="8364752" y="805413"/>
                    <a:pt x="8290614" y="805413"/>
                  </a:cubicBezTo>
                  <a:lnTo>
                    <a:pt x="134238" y="805413"/>
                  </a:lnTo>
                  <a:cubicBezTo>
                    <a:pt x="60100" y="805413"/>
                    <a:pt x="0" y="745313"/>
                    <a:pt x="0" y="671175"/>
                  </a:cubicBezTo>
                  <a:lnTo>
                    <a:pt x="0" y="134238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5517" tIns="77417" rIns="115517" bIns="77417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dirty="0"/>
                <a:t>создание условий для обеспечения доступным и комфортным жильем сельского населения</a:t>
              </a:r>
              <a:endParaRPr lang="ru-RU" sz="2000" kern="1200" dirty="0">
                <a:effectLst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488049" y="2223826"/>
              <a:ext cx="8262029" cy="1057257"/>
            </a:xfrm>
            <a:custGeom>
              <a:avLst/>
              <a:gdLst>
                <a:gd name="connsiteX0" fmla="*/ 0 w 8262029"/>
                <a:gd name="connsiteY0" fmla="*/ 176213 h 1057256"/>
                <a:gd name="connsiteX1" fmla="*/ 176213 w 8262029"/>
                <a:gd name="connsiteY1" fmla="*/ 0 h 1057256"/>
                <a:gd name="connsiteX2" fmla="*/ 8085816 w 8262029"/>
                <a:gd name="connsiteY2" fmla="*/ 0 h 1057256"/>
                <a:gd name="connsiteX3" fmla="*/ 8262029 w 8262029"/>
                <a:gd name="connsiteY3" fmla="*/ 176213 h 1057256"/>
                <a:gd name="connsiteX4" fmla="*/ 8262029 w 8262029"/>
                <a:gd name="connsiteY4" fmla="*/ 881043 h 1057256"/>
                <a:gd name="connsiteX5" fmla="*/ 8085816 w 8262029"/>
                <a:gd name="connsiteY5" fmla="*/ 1057256 h 1057256"/>
                <a:gd name="connsiteX6" fmla="*/ 176213 w 8262029"/>
                <a:gd name="connsiteY6" fmla="*/ 1057256 h 1057256"/>
                <a:gd name="connsiteX7" fmla="*/ 0 w 8262029"/>
                <a:gd name="connsiteY7" fmla="*/ 881043 h 1057256"/>
                <a:gd name="connsiteX8" fmla="*/ 0 w 8262029"/>
                <a:gd name="connsiteY8" fmla="*/ 176213 h 105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2029" h="1057256">
                  <a:moveTo>
                    <a:pt x="8262029" y="176214"/>
                  </a:moveTo>
                  <a:cubicBezTo>
                    <a:pt x="8262029" y="78894"/>
                    <a:pt x="8183136" y="1"/>
                    <a:pt x="8085816" y="1"/>
                  </a:cubicBezTo>
                  <a:lnTo>
                    <a:pt x="176213" y="1"/>
                  </a:lnTo>
                  <a:cubicBezTo>
                    <a:pt x="78893" y="1"/>
                    <a:pt x="0" y="78894"/>
                    <a:pt x="0" y="176214"/>
                  </a:cubicBezTo>
                  <a:lnTo>
                    <a:pt x="0" y="881042"/>
                  </a:lnTo>
                  <a:cubicBezTo>
                    <a:pt x="0" y="978362"/>
                    <a:pt x="78893" y="1057255"/>
                    <a:pt x="176213" y="1057255"/>
                  </a:cubicBezTo>
                  <a:lnTo>
                    <a:pt x="8085816" y="1057255"/>
                  </a:lnTo>
                  <a:cubicBezTo>
                    <a:pt x="8183136" y="1057255"/>
                    <a:pt x="8262029" y="978362"/>
                    <a:pt x="8262029" y="881042"/>
                  </a:cubicBezTo>
                  <a:lnTo>
                    <a:pt x="8262029" y="176214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811" tIns="89711" rIns="127811" bIns="89712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dirty="0"/>
                <a:t>создание и развитие инфраструктуры на сельских территориях</a:t>
              </a:r>
              <a:endParaRPr lang="ru-RU" sz="2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88049" y="3736000"/>
              <a:ext cx="8260212" cy="1902935"/>
            </a:xfrm>
            <a:custGeom>
              <a:avLst/>
              <a:gdLst>
                <a:gd name="connsiteX0" fmla="*/ 0 w 8148324"/>
                <a:gd name="connsiteY0" fmla="*/ 317162 h 1902935"/>
                <a:gd name="connsiteX1" fmla="*/ 317162 w 8148324"/>
                <a:gd name="connsiteY1" fmla="*/ 0 h 1902935"/>
                <a:gd name="connsiteX2" fmla="*/ 7831162 w 8148324"/>
                <a:gd name="connsiteY2" fmla="*/ 0 h 1902935"/>
                <a:gd name="connsiteX3" fmla="*/ 8148324 w 8148324"/>
                <a:gd name="connsiteY3" fmla="*/ 317162 h 1902935"/>
                <a:gd name="connsiteX4" fmla="*/ 8148324 w 8148324"/>
                <a:gd name="connsiteY4" fmla="*/ 1585773 h 1902935"/>
                <a:gd name="connsiteX5" fmla="*/ 7831162 w 8148324"/>
                <a:gd name="connsiteY5" fmla="*/ 1902935 h 1902935"/>
                <a:gd name="connsiteX6" fmla="*/ 317162 w 8148324"/>
                <a:gd name="connsiteY6" fmla="*/ 1902935 h 1902935"/>
                <a:gd name="connsiteX7" fmla="*/ 0 w 8148324"/>
                <a:gd name="connsiteY7" fmla="*/ 1585773 h 1902935"/>
                <a:gd name="connsiteX8" fmla="*/ 0 w 8148324"/>
                <a:gd name="connsiteY8" fmla="*/ 317162 h 190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8324" h="1902935">
                  <a:moveTo>
                    <a:pt x="0" y="317162"/>
                  </a:moveTo>
                  <a:cubicBezTo>
                    <a:pt x="0" y="141998"/>
                    <a:pt x="141998" y="0"/>
                    <a:pt x="317162" y="0"/>
                  </a:cubicBezTo>
                  <a:lnTo>
                    <a:pt x="7831162" y="0"/>
                  </a:lnTo>
                  <a:cubicBezTo>
                    <a:pt x="8006326" y="0"/>
                    <a:pt x="8148324" y="141998"/>
                    <a:pt x="8148324" y="317162"/>
                  </a:cubicBezTo>
                  <a:lnTo>
                    <a:pt x="8148324" y="1585773"/>
                  </a:lnTo>
                  <a:cubicBezTo>
                    <a:pt x="8148324" y="1760937"/>
                    <a:pt x="8006326" y="1902935"/>
                    <a:pt x="7831162" y="1902935"/>
                  </a:cubicBezTo>
                  <a:lnTo>
                    <a:pt x="317162" y="1902935"/>
                  </a:lnTo>
                  <a:cubicBezTo>
                    <a:pt x="141998" y="1902935"/>
                    <a:pt x="0" y="1760937"/>
                    <a:pt x="0" y="1585773"/>
                  </a:cubicBezTo>
                  <a:lnTo>
                    <a:pt x="0" y="317162"/>
                  </a:lnTo>
                  <a:close/>
                </a:path>
              </a:pathLst>
            </a:custGeom>
            <a:effectLst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9094" tIns="130994" rIns="169094" bIns="130994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dirty="0"/>
                <a:t>аналитическое, нормативное, методическое обеспечение комплексного развития сельских территорий</a:t>
              </a:r>
              <a:endParaRPr lang="ru-RU" sz="2000" kern="1200" dirty="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764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7"/>
          <p:cNvSpPr>
            <a:spLocks noGrp="1"/>
          </p:cNvSpPr>
          <p:nvPr>
            <p:ph type="title"/>
          </p:nvPr>
        </p:nvSpPr>
        <p:spPr>
          <a:xfrm>
            <a:off x="457200" y="414783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ru-RU" altLang="ru-RU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Пространственное деление территории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/>
          </p:nvPr>
        </p:nvGraphicFramePr>
        <p:xfrm>
          <a:off x="395536" y="908720"/>
          <a:ext cx="8229600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6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B756EE1-CED6-4B83-91A3-F4737E8DE2E6}" type="slidenum">
              <a:rPr lang="ru-RU" altLang="ru-RU">
                <a:solidFill>
                  <a:srgbClr val="161616"/>
                </a:solidFill>
              </a:rPr>
              <a:pPr/>
              <a:t>17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323528" y="808306"/>
            <a:ext cx="8713093" cy="288057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Стратегия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устойчивого развития сельских территорий РФ на период до 2030 год</a:t>
            </a:r>
            <a:b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7413687"/>
              </p:ext>
            </p:extLst>
          </p:nvPr>
        </p:nvGraphicFramePr>
        <p:xfrm>
          <a:off x="457200" y="1340768"/>
          <a:ext cx="820891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18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82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611560" y="1032830"/>
            <a:ext cx="8713093" cy="288057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Госпрограмма </a:t>
            </a: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Комплексного 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сельских территорий РФ </a:t>
            </a:r>
            <a:b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84746397"/>
              </p:ext>
            </p:extLst>
          </p:nvPr>
        </p:nvGraphicFramePr>
        <p:xfrm>
          <a:off x="755576" y="1484784"/>
          <a:ext cx="820891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19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7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429609" y="574128"/>
            <a:ext cx="8713093" cy="288057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Госпрограмма </a:t>
            </a: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Комплексного 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сельских 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территорий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80310719"/>
              </p:ext>
            </p:extLst>
          </p:nvPr>
        </p:nvGraphicFramePr>
        <p:xfrm>
          <a:off x="539552" y="947508"/>
          <a:ext cx="820891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20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461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754102" y="713937"/>
            <a:ext cx="7920879" cy="360040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Госпрограмма </a:t>
            </a: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Комплексного 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сельских территорий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57340567"/>
              </p:ext>
            </p:extLst>
          </p:nvPr>
        </p:nvGraphicFramePr>
        <p:xfrm>
          <a:off x="611560" y="1196752"/>
          <a:ext cx="82089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21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96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88" y="1052736"/>
            <a:ext cx="8660221" cy="288031"/>
          </a:xfrm>
        </p:spPr>
        <p:txBody>
          <a:bodyPr>
            <a:noAutofit/>
          </a:bodyPr>
          <a:lstStyle/>
          <a:p>
            <a:r>
              <a:rPr lang="ru-RU" sz="2400" b="1" kern="1200" dirty="0">
                <a:solidFill>
                  <a:sysClr val="windowText" lastClr="000000"/>
                </a:solidFill>
                <a:ea typeface="+mn-ea"/>
                <a:cs typeface="+mn-cs"/>
              </a:rPr>
              <a:t>Целевые показатели по доле </a:t>
            </a:r>
            <a:r>
              <a:rPr lang="ru-RU" sz="24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  <a:t>населения в Госпрограмме КРСТ и </a:t>
            </a:r>
            <a:br>
              <a:rPr lang="ru-RU" sz="24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</a:br>
            <a:r>
              <a:rPr lang="ru-RU" sz="24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  <a:t>Стратегии пространственного развития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7672B8-D63F-B9A9-E60C-FD8774B43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144469"/>
              </p:ext>
            </p:extLst>
          </p:nvPr>
        </p:nvGraphicFramePr>
        <p:xfrm>
          <a:off x="686288" y="1588368"/>
          <a:ext cx="8278200" cy="3352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5145910">
                  <a:extLst>
                    <a:ext uri="{9D8B030D-6E8A-4147-A177-3AD203B41FA5}">
                      <a16:colId xmlns:a16="http://schemas.microsoft.com/office/drawing/2014/main" val="2948471626"/>
                    </a:ext>
                  </a:extLst>
                </a:gridCol>
                <a:gridCol w="1491566">
                  <a:extLst>
                    <a:ext uri="{9D8B030D-6E8A-4147-A177-3AD203B41FA5}">
                      <a16:colId xmlns:a16="http://schemas.microsoft.com/office/drawing/2014/main" val="655189940"/>
                    </a:ext>
                  </a:extLst>
                </a:gridCol>
                <a:gridCol w="1640724">
                  <a:extLst>
                    <a:ext uri="{9D8B030D-6E8A-4147-A177-3AD203B41FA5}">
                      <a16:colId xmlns:a16="http://schemas.microsoft.com/office/drawing/2014/main" val="68713847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2023 факт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2030 целевой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6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Доля постоянно проживающего населения в опорных населенных пунктах, за исключением входящих в городские агломерации, в общей численности постоянного населения РФ,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ru-RU" sz="2000" baseline="30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baseline="30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26,7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24564"/>
                  </a:ext>
                </a:extLst>
              </a:tr>
              <a:tr h="4552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Доля сельского населения в общей численности населения,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ru-RU" sz="2000" kern="1200" baseline="30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lang="ru-RU" sz="2000" kern="1200" baseline="30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Доля населения сельских территорий и сельских агломераций в общей численности населения,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ru-RU" sz="2000" kern="1200" baseline="30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</a:t>
                      </a:r>
                      <a:endParaRPr lang="ru-RU" sz="2000" kern="1200" baseline="30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0611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D6A152-B810-D4E5-B1FF-06119AF0BE88}"/>
              </a:ext>
            </a:extLst>
          </p:cNvPr>
          <p:cNvSpPr txBox="1"/>
          <p:nvPr/>
        </p:nvSpPr>
        <p:spPr>
          <a:xfrm>
            <a:off x="611560" y="4941168"/>
            <a:ext cx="8424936" cy="967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solidFill>
                  <a:sysClr val="windowText" lastClr="000000"/>
                </a:solidFill>
                <a:latin typeface="+mn-lt"/>
              </a:rPr>
              <a:t>Источник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n-lt"/>
              </a:rPr>
              <a:t>: 1 Стратегия </a:t>
            </a:r>
            <a:r>
              <a:rPr lang="ru-RU" sz="1400" kern="100" dirty="0">
                <a:solidFill>
                  <a:sysClr val="windowText" lastClr="000000"/>
                </a:solidFill>
                <a:latin typeface="+mn-lt"/>
              </a:rPr>
              <a:t>пространственного развития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n-lt"/>
              </a:rPr>
              <a:t>(</a:t>
            </a:r>
            <a:r>
              <a:rPr lang="ru-RU" sz="1200" kern="100" dirty="0" smtClean="0">
                <a:solidFill>
                  <a:sysClr val="windowText" lastClr="000000"/>
                </a:solidFill>
                <a:latin typeface="+mn-lt"/>
              </a:rPr>
              <a:t>Распоряжение </a:t>
            </a:r>
            <a:r>
              <a:rPr lang="ru-RU" sz="1200" kern="100" dirty="0">
                <a:solidFill>
                  <a:sysClr val="windowText" lastClr="000000"/>
                </a:solidFill>
                <a:latin typeface="+mn-lt"/>
              </a:rPr>
              <a:t>Правительства РФ от 28.12.2024 N </a:t>
            </a:r>
            <a:r>
              <a:rPr lang="ru-RU" sz="1200" kern="100" dirty="0" smtClean="0">
                <a:solidFill>
                  <a:sysClr val="windowText" lastClr="000000"/>
                </a:solidFill>
                <a:latin typeface="+mn-lt"/>
              </a:rPr>
              <a:t>4146-р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n-lt"/>
              </a:rPr>
              <a:t>);</a:t>
            </a:r>
            <a:r>
              <a:rPr lang="ru-RU" sz="1400" dirty="0" smtClean="0">
                <a:latin typeface="+mn-lt"/>
              </a:rPr>
              <a:t> </a:t>
            </a:r>
            <a:r>
              <a:rPr lang="ru-RU" sz="1400" kern="100" dirty="0">
                <a:solidFill>
                  <a:sysClr val="windowText" lastClr="000000"/>
                </a:solidFill>
                <a:latin typeface="+mn-lt"/>
              </a:rPr>
              <a:t>2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n-lt"/>
              </a:rPr>
              <a:t>"Паспорт </a:t>
            </a:r>
            <a:r>
              <a:rPr lang="ru-RU" sz="1400" kern="100" dirty="0">
                <a:solidFill>
                  <a:sysClr val="windowText" lastClr="000000"/>
                </a:solidFill>
                <a:latin typeface="+mn-lt"/>
              </a:rPr>
              <a:t>государственной программы (комплексной программы) Российской Федерации "Комплексное развитие сельских территорий" </a:t>
            </a:r>
            <a:r>
              <a:rPr lang="ru-RU" sz="1200" kern="100" dirty="0">
                <a:solidFill>
                  <a:sysClr val="windowText" lastClr="000000"/>
                </a:solidFill>
                <a:latin typeface="+mn-lt"/>
              </a:rPr>
              <a:t>(утв. решением Правительства РФ от 28.12.2024 N ММ-П11-46995)</a:t>
            </a:r>
          </a:p>
        </p:txBody>
      </p:sp>
    </p:spTree>
    <p:extLst>
      <p:ext uri="{BB962C8B-B14F-4D97-AF65-F5344CB8AC3E}">
        <p14:creationId xmlns:p14="http://schemas.microsoft.com/office/powerpoint/2010/main" val="27980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75" y="1052736"/>
            <a:ext cx="8660221" cy="288031"/>
          </a:xfrm>
        </p:spPr>
        <p:txBody>
          <a:bodyPr>
            <a:noAutofit/>
          </a:bodyPr>
          <a:lstStyle/>
          <a:p>
            <a:r>
              <a:rPr lang="ru-RU" sz="32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  <a:t>Состав опорных </a:t>
            </a:r>
            <a:r>
              <a:rPr lang="ru-RU" sz="3200" b="1" kern="1200" dirty="0">
                <a:solidFill>
                  <a:sysClr val="windowText" lastClr="000000"/>
                </a:solidFill>
                <a:ea typeface="+mn-ea"/>
                <a:cs typeface="+mn-cs"/>
              </a:rPr>
              <a:t>населенных </a:t>
            </a:r>
            <a:r>
              <a:rPr lang="ru-RU" sz="32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  <a:t/>
            </a:r>
            <a:br>
              <a:rPr lang="ru-RU" sz="32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</a:br>
            <a:r>
              <a:rPr lang="ru-RU" sz="3200" b="1" kern="1200" dirty="0" smtClean="0">
                <a:solidFill>
                  <a:sysClr val="windowText" lastClr="000000"/>
                </a:solidFill>
                <a:ea typeface="+mn-ea"/>
                <a:cs typeface="+mn-cs"/>
              </a:rPr>
              <a:t>пунктов Р</a:t>
            </a:r>
            <a:r>
              <a:rPr lang="ru-RU" sz="3200" b="1" kern="1200" dirty="0">
                <a:solidFill>
                  <a:sysClr val="windowText" lastClr="000000"/>
                </a:solidFill>
                <a:ea typeface="+mn-ea"/>
                <a:cs typeface="+mn-cs"/>
              </a:rPr>
              <a:t>Ф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7672B8-D63F-B9A9-E60C-FD8774B43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276167"/>
              </p:ext>
            </p:extLst>
          </p:nvPr>
        </p:nvGraphicFramePr>
        <p:xfrm>
          <a:off x="683568" y="1916832"/>
          <a:ext cx="7920880" cy="21640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847287">
                  <a:extLst>
                    <a:ext uri="{9D8B030D-6E8A-4147-A177-3AD203B41FA5}">
                      <a16:colId xmlns:a16="http://schemas.microsoft.com/office/drawing/2014/main" val="2948471626"/>
                    </a:ext>
                  </a:extLst>
                </a:gridCol>
                <a:gridCol w="1282428">
                  <a:extLst>
                    <a:ext uri="{9D8B030D-6E8A-4147-A177-3AD203B41FA5}">
                      <a16:colId xmlns:a16="http://schemas.microsoft.com/office/drawing/2014/main" val="655189940"/>
                    </a:ext>
                  </a:extLst>
                </a:gridCol>
                <a:gridCol w="2791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Ед.</a:t>
                      </a:r>
                      <a:endParaRPr lang="ru-RU" sz="2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810260" algn="l"/>
                          <a:tab pos="990600" algn="l"/>
                        </a:tabLst>
                      </a:pPr>
                      <a:r>
                        <a:rPr lang="ru-RU" sz="2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Доля к итогу, %</a:t>
                      </a:r>
                      <a:endParaRPr lang="ru-RU" sz="2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2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(</a:t>
                      </a:r>
                      <a:r>
                        <a:rPr lang="ru-RU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пгт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</a:t>
                      </a:r>
                      <a:r>
                        <a:rPr lang="ru-RU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т.д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0611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D6A152-B810-D4E5-B1FF-06119AF0BE88}"/>
              </a:ext>
            </a:extLst>
          </p:cNvPr>
          <p:cNvSpPr txBox="1"/>
          <p:nvPr/>
        </p:nvSpPr>
        <p:spPr>
          <a:xfrm>
            <a:off x="611560" y="4149080"/>
            <a:ext cx="8424936" cy="1228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Источник: Расчеты авторов по Единому перечню опорных населенных пунктов (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у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твержден 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президиумом (штабом) Правительственной комиссии по региональному развитию в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РФ (протокол 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от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16.12.2024 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г.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№143пр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) </a:t>
            </a:r>
            <a:r>
              <a:rPr lang="ru-RU" sz="1400" kern="100" dirty="0" smtClean="0">
                <a:solidFill>
                  <a:sysClr val="windowText" lastClr="000000"/>
                </a:solidFill>
                <a:latin typeface="+mj-lt"/>
              </a:rPr>
              <a:t>https</a:t>
            </a:r>
            <a:r>
              <a:rPr lang="ru-RU" sz="1400" kern="100" dirty="0">
                <a:solidFill>
                  <a:sysClr val="windowText" lastClr="000000"/>
                </a:solidFill>
                <a:latin typeface="+mj-lt"/>
              </a:rPr>
              <a:t>://www.economy.gov.ru/material/file/669aeccc6518eff4616c51306ad148ce/edinyy_perechen_opornyh_naselennyh_punktov_rf.xlsx</a:t>
            </a:r>
          </a:p>
        </p:txBody>
      </p:sp>
    </p:spTree>
    <p:extLst>
      <p:ext uri="{BB962C8B-B14F-4D97-AF65-F5344CB8AC3E}">
        <p14:creationId xmlns:p14="http://schemas.microsoft.com/office/powerpoint/2010/main" val="384493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8641"/>
            <a:ext cx="8229600" cy="525658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Выпускается «Малое </a:t>
            </a:r>
            <a:r>
              <a:rPr lang="ru-RU" dirty="0">
                <a:solidFill>
                  <a:schemeClr val="bg1"/>
                </a:solidFill>
              </a:rPr>
              <a:t>и среднее предпринимательство в России» </a:t>
            </a:r>
            <a:r>
              <a:rPr lang="ru-RU" dirty="0" smtClean="0">
                <a:solidFill>
                  <a:schemeClr val="bg1"/>
                </a:solidFill>
              </a:rPr>
              <a:t>(Сборник Росстата)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рекомендуется </a:t>
            </a:r>
            <a:r>
              <a:rPr lang="ru-RU" dirty="0">
                <a:solidFill>
                  <a:schemeClr val="bg1"/>
                </a:solidFill>
              </a:rPr>
              <a:t>выпуск сборника </a:t>
            </a:r>
            <a:r>
              <a:rPr lang="ru-RU" dirty="0" smtClean="0">
                <a:solidFill>
                  <a:schemeClr val="bg1"/>
                </a:solidFill>
              </a:rPr>
              <a:t>Росстата: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«Сельское </a:t>
            </a:r>
            <a:r>
              <a:rPr lang="ru-RU" dirty="0">
                <a:solidFill>
                  <a:schemeClr val="bg1"/>
                </a:solidFill>
              </a:rPr>
              <a:t>предпринимательство в России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23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0"/>
            <a:ext cx="5119743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1042988"/>
            <a:endParaRPr lang="ru-RU" sz="2100" b="0"/>
          </a:p>
        </p:txBody>
      </p:sp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755576" y="2492896"/>
            <a:ext cx="381642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" name="Рисунок 2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20B9D7E0-7DDC-4A8F-8B8B-9ECFBD67F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46" y="183958"/>
            <a:ext cx="2063313" cy="214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1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4976" cy="562074"/>
          </a:xfrm>
        </p:spPr>
        <p:txBody>
          <a:bodyPr/>
          <a:lstStyle/>
          <a:p>
            <a:r>
              <a:rPr lang="ru-RU" sz="1600" b="1" dirty="0">
                <a:solidFill>
                  <a:schemeClr val="bg1"/>
                </a:solidFill>
              </a:rPr>
              <a:t>Вклад сельских МСП (юр. лиц) отдельных отраслей муниципальных районов в 2021 г. в основные экономические показатели сельских МСП (юр. лиц) муниципальных районов, %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256339"/>
              </p:ext>
            </p:extLst>
          </p:nvPr>
        </p:nvGraphicFramePr>
        <p:xfrm>
          <a:off x="179512" y="908720"/>
          <a:ext cx="8640961" cy="5837517"/>
        </p:xfrm>
        <a:graphic>
          <a:graphicData uri="http://schemas.openxmlformats.org/drawingml/2006/table">
            <a:tbl>
              <a:tblPr firstRow="1" firstCol="1" bandRow="1"/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0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2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63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Разделы ОКВЭД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Доля  отрасли сельских МСП муниципальных районов  в: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6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числе МСП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числе работников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основных средствах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чистых активах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выручке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прибыли до </a:t>
                      </a:r>
                      <a:r>
                        <a:rPr lang="ru-RU" sz="1600" b="1" u="none" strike="noStrike" kern="1200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налогооб</a:t>
                      </a: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.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долгах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Сельское хозяйство (А.01)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20,7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33,9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56,8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62,9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26,6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58,2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32,4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Лесное хозяйство, лесозаготовки (А.02)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1,4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1,6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0,6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1,0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Рыболовство и рыбоводство (А.03)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1,0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1,2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1,7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4,0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1,7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1,4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Промышленность (B,C)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14,9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24,4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18,6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8,0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23,8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11,3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25,1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Коммунальное снабжение (D,E)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2,5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3,5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1,7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0,6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2,0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Строительство (F)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6,9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3,9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4,7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7,1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9,0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Торговля (G)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27,1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12,2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3,4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6,7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27,3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9,4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12,2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Транспорт и хранение (H)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4,9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2,4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5,4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5,9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90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Услуги</a:t>
                      </a:r>
                      <a:r>
                        <a:rPr lang="en-US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(I,J,K,L,M,N,O,P,Q,R,S)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16,3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9,2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8,2</a:t>
                      </a:r>
                      <a:endParaRPr lang="ru-RU" sz="1600" b="0" u="none" strike="noStrike" kern="12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5,2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6,8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11,3</a:t>
                      </a:r>
                      <a:endParaRPr lang="ru-RU" sz="1600" b="0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Итого НМСП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79,3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66,1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43,2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37,1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73,4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41,8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67,6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ИТОГО 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100,0</a:t>
                      </a:r>
                      <a:endParaRPr lang="ru-RU" sz="1600" b="1" u="none" strike="noStrike" kern="12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083" marR="66083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216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9581" cy="42672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типов районов по доле сельских НМСП в  выручке предприятий в 2021 г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687656"/>
              </p:ext>
            </p:extLst>
          </p:nvPr>
        </p:nvGraphicFramePr>
        <p:xfrm>
          <a:off x="323528" y="980728"/>
          <a:ext cx="8634856" cy="4435667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562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57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54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Показатели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Типы районов по доле сельских НМСП в выручке предприятий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очень низкий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низкий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средний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высокий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итого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Границы типа по доле сельских НМСП в выручке предприятий района, %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0,01-10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10-30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30-50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более 50,1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Число районов данного типа</a:t>
                      </a:r>
                      <a:endParaRPr lang="ru-RU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463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401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238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405</a:t>
                      </a:r>
                      <a:endParaRPr lang="ru-RU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1507</a:t>
                      </a:r>
                      <a:endParaRPr lang="ru-RU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Число всех предприятий в районах данного типа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39930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28693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16640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19509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104772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Выручка  всех предприятий районов данного типа, млрд руб.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11887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4799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1923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1445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20053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Доля сельских НМСП ,%:</a:t>
                      </a:r>
                      <a:endParaRPr lang="ru-RU" sz="16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  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2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В числе предприятий районов данного типа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20,2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49,3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69,8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72,7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45,8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в выручке всех предприятий района данного типа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2,7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17,1</a:t>
                      </a:r>
                      <a:endParaRPr lang="ru-RU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40,3</a:t>
                      </a:r>
                      <a:endParaRPr lang="ru-RU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66,5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14,3</a:t>
                      </a:r>
                      <a:endParaRPr lang="ru-RU" sz="1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858" marR="60858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1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207" y="561913"/>
            <a:ext cx="8079581" cy="56896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сельских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МСП муниципальных районов 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ОКВЭД в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849866"/>
              </p:ext>
            </p:extLst>
          </p:nvPr>
        </p:nvGraphicFramePr>
        <p:xfrm>
          <a:off x="107504" y="1124745"/>
          <a:ext cx="8748296" cy="5999162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378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5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05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12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70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980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Разделы </a:t>
                      </a:r>
                      <a:r>
                        <a:rPr lang="ru-RU" sz="1600" dirty="0">
                          <a:effectLst/>
                        </a:rPr>
                        <a:t>ОКВЭД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Доля </a:t>
                      </a:r>
                      <a:r>
                        <a:rPr lang="ru-RU" sz="2000" dirty="0" smtClean="0">
                          <a:effectLst/>
                        </a:rPr>
                        <a:t>сельских </a:t>
                      </a:r>
                      <a:r>
                        <a:rPr lang="ru-RU" sz="2000" dirty="0">
                          <a:effectLst/>
                        </a:rPr>
                        <a:t>МСП </a:t>
                      </a:r>
                      <a:r>
                        <a:rPr lang="ru-RU" sz="2000" smtClean="0">
                          <a:effectLst/>
                        </a:rPr>
                        <a:t>по ОКВЭД в</a:t>
                      </a:r>
                      <a:r>
                        <a:rPr lang="ru-RU" sz="2000" dirty="0">
                          <a:effectLst/>
                        </a:rPr>
                        <a:t>: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числе МСП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числе работников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основных средствах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чистых активах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выручке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прибыли до </a:t>
                      </a:r>
                      <a:r>
                        <a:rPr lang="ru-RU" sz="1600" dirty="0" err="1">
                          <a:effectLst/>
                        </a:rPr>
                        <a:t>налогооб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долгах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Сельское хозяйство (А.01)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20,7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33,9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56,8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62,9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26,6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58,2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Лесное хозяйство, лесозаготовки (А.02)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1,3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Рыболовство и рыбоводство (А.03)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1,7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1,7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Промышленность (B,C)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18,6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23,8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11,3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25,1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Коммунальное снабжение (D,E)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2,5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3,5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1,7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0,6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1,8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Строительство (F)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4,7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7,1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9,0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Торговля (G)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27,1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6,7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27,3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Транспорт и хранение (H)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2,4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5,4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2,8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5,9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Услуги</a:t>
                      </a:r>
                      <a:r>
                        <a:rPr lang="en-US" sz="1600" dirty="0">
                          <a:effectLst/>
                        </a:rPr>
                        <a:t> (I,J,K,L,M,N,O,P,Q,R,S)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16,3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10,2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5,2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6,8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11,3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 НМСП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79,3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66,1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43,2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37,1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73,4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41,8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67,6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100,0</a:t>
                      </a:r>
                      <a:endParaRPr lang="ru-RU" sz="16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12" marR="16412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382283" y="593597"/>
            <a:ext cx="8856663" cy="57606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развития </a:t>
            </a:r>
            <a:br>
              <a:rPr lang="ru-RU" alt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сельской экономики</a:t>
            </a:r>
            <a:endParaRPr lang="ru-RU" altLang="ru-RU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95536" y="1484784"/>
            <a:ext cx="8441220" cy="4882834"/>
            <a:chOff x="315884" y="881149"/>
            <a:chExt cx="8441220" cy="4882834"/>
          </a:xfrm>
        </p:grpSpPr>
        <p:sp>
          <p:nvSpPr>
            <p:cNvPr id="6" name="Полилиния 5"/>
            <p:cNvSpPr/>
            <p:nvPr/>
          </p:nvSpPr>
          <p:spPr>
            <a:xfrm>
              <a:off x="315884" y="881149"/>
              <a:ext cx="8432377" cy="1226049"/>
            </a:xfrm>
            <a:custGeom>
              <a:avLst/>
              <a:gdLst>
                <a:gd name="connsiteX0" fmla="*/ 0 w 8424852"/>
                <a:gd name="connsiteY0" fmla="*/ 134238 h 805413"/>
                <a:gd name="connsiteX1" fmla="*/ 134238 w 8424852"/>
                <a:gd name="connsiteY1" fmla="*/ 0 h 805413"/>
                <a:gd name="connsiteX2" fmla="*/ 8290614 w 8424852"/>
                <a:gd name="connsiteY2" fmla="*/ 0 h 805413"/>
                <a:gd name="connsiteX3" fmla="*/ 8424852 w 8424852"/>
                <a:gd name="connsiteY3" fmla="*/ 134238 h 805413"/>
                <a:gd name="connsiteX4" fmla="*/ 8424852 w 8424852"/>
                <a:gd name="connsiteY4" fmla="*/ 671175 h 805413"/>
                <a:gd name="connsiteX5" fmla="*/ 8290614 w 8424852"/>
                <a:gd name="connsiteY5" fmla="*/ 805413 h 805413"/>
                <a:gd name="connsiteX6" fmla="*/ 134238 w 8424852"/>
                <a:gd name="connsiteY6" fmla="*/ 805413 h 805413"/>
                <a:gd name="connsiteX7" fmla="*/ 0 w 8424852"/>
                <a:gd name="connsiteY7" fmla="*/ 671175 h 805413"/>
                <a:gd name="connsiteX8" fmla="*/ 0 w 8424852"/>
                <a:gd name="connsiteY8" fmla="*/ 134238 h 80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24852" h="805413">
                  <a:moveTo>
                    <a:pt x="0" y="134238"/>
                  </a:moveTo>
                  <a:cubicBezTo>
                    <a:pt x="0" y="60100"/>
                    <a:pt x="60100" y="0"/>
                    <a:pt x="134238" y="0"/>
                  </a:cubicBezTo>
                  <a:lnTo>
                    <a:pt x="8290614" y="0"/>
                  </a:lnTo>
                  <a:cubicBezTo>
                    <a:pt x="8364752" y="0"/>
                    <a:pt x="8424852" y="60100"/>
                    <a:pt x="8424852" y="134238"/>
                  </a:cubicBezTo>
                  <a:lnTo>
                    <a:pt x="8424852" y="671175"/>
                  </a:lnTo>
                  <a:cubicBezTo>
                    <a:pt x="8424852" y="745313"/>
                    <a:pt x="8364752" y="805413"/>
                    <a:pt x="8290614" y="805413"/>
                  </a:cubicBezTo>
                  <a:lnTo>
                    <a:pt x="134238" y="805413"/>
                  </a:lnTo>
                  <a:cubicBezTo>
                    <a:pt x="60100" y="805413"/>
                    <a:pt x="0" y="745313"/>
                    <a:pt x="0" y="671175"/>
                  </a:cubicBezTo>
                  <a:lnTo>
                    <a:pt x="0" y="134238"/>
                  </a:lnTo>
                  <a:close/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5517" tIns="77417" rIns="115517" bIns="77417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/>
                <a:t>стимулирование традиционных отраслей, требующих преимущественно сельской локации, прежде всего, сельского хозяйства, мерами, которые не только бы обеспечивали развитие этих отраслей, но и способствовали экологии, развитию МСП, стимулировали </a:t>
              </a:r>
              <a:r>
                <a:rPr lang="ru-RU" dirty="0" smtClean="0"/>
                <a:t>более </a:t>
              </a:r>
              <a:r>
                <a:rPr lang="ru-RU" dirty="0"/>
                <a:t>равномерную систему расселения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15885" y="2392971"/>
              <a:ext cx="8394320" cy="1252053"/>
            </a:xfrm>
            <a:custGeom>
              <a:avLst/>
              <a:gdLst>
                <a:gd name="connsiteX0" fmla="*/ 0 w 8262029"/>
                <a:gd name="connsiteY0" fmla="*/ 176213 h 1057256"/>
                <a:gd name="connsiteX1" fmla="*/ 176213 w 8262029"/>
                <a:gd name="connsiteY1" fmla="*/ 0 h 1057256"/>
                <a:gd name="connsiteX2" fmla="*/ 8085816 w 8262029"/>
                <a:gd name="connsiteY2" fmla="*/ 0 h 1057256"/>
                <a:gd name="connsiteX3" fmla="*/ 8262029 w 8262029"/>
                <a:gd name="connsiteY3" fmla="*/ 176213 h 1057256"/>
                <a:gd name="connsiteX4" fmla="*/ 8262029 w 8262029"/>
                <a:gd name="connsiteY4" fmla="*/ 881043 h 1057256"/>
                <a:gd name="connsiteX5" fmla="*/ 8085816 w 8262029"/>
                <a:gd name="connsiteY5" fmla="*/ 1057256 h 1057256"/>
                <a:gd name="connsiteX6" fmla="*/ 176213 w 8262029"/>
                <a:gd name="connsiteY6" fmla="*/ 1057256 h 1057256"/>
                <a:gd name="connsiteX7" fmla="*/ 0 w 8262029"/>
                <a:gd name="connsiteY7" fmla="*/ 881043 h 1057256"/>
                <a:gd name="connsiteX8" fmla="*/ 0 w 8262029"/>
                <a:gd name="connsiteY8" fmla="*/ 176213 h 105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62029" h="1057256">
                  <a:moveTo>
                    <a:pt x="8262029" y="176214"/>
                  </a:moveTo>
                  <a:cubicBezTo>
                    <a:pt x="8262029" y="78894"/>
                    <a:pt x="8183136" y="1"/>
                    <a:pt x="8085816" y="1"/>
                  </a:cubicBezTo>
                  <a:lnTo>
                    <a:pt x="176213" y="1"/>
                  </a:lnTo>
                  <a:cubicBezTo>
                    <a:pt x="78893" y="1"/>
                    <a:pt x="0" y="78894"/>
                    <a:pt x="0" y="176214"/>
                  </a:cubicBezTo>
                  <a:lnTo>
                    <a:pt x="0" y="881042"/>
                  </a:lnTo>
                  <a:cubicBezTo>
                    <a:pt x="0" y="978362"/>
                    <a:pt x="78893" y="1057255"/>
                    <a:pt x="176213" y="1057255"/>
                  </a:cubicBezTo>
                  <a:lnTo>
                    <a:pt x="8085816" y="1057255"/>
                  </a:lnTo>
                  <a:cubicBezTo>
                    <a:pt x="8183136" y="1057255"/>
                    <a:pt x="8262029" y="978362"/>
                    <a:pt x="8262029" y="881042"/>
                  </a:cubicBezTo>
                  <a:lnTo>
                    <a:pt x="8262029" y="176214"/>
                  </a:lnTo>
                  <a:close/>
                </a:path>
              </a:pathLst>
            </a:cu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811" tIns="89711" rIns="127811" bIns="89712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/>
                <a:t>стимулирование развития других видов деятельности на селе, не связанных жестко с наличием ресурсов в сельской местности, </a:t>
              </a:r>
              <a:r>
                <a:rPr lang="ru-RU" dirty="0" smtClean="0"/>
                <a:t>с использованием в </a:t>
              </a:r>
              <a:r>
                <a:rPr lang="ru-RU" dirty="0" err="1" smtClean="0"/>
                <a:t>т.ч</a:t>
              </a:r>
              <a:r>
                <a:rPr lang="ru-RU" dirty="0" smtClean="0"/>
                <a:t>. </a:t>
              </a:r>
              <a:r>
                <a:rPr lang="ru-RU" dirty="0" err="1"/>
                <a:t>ц</a:t>
              </a:r>
              <a:r>
                <a:rPr lang="ru-RU" dirty="0" err="1" smtClean="0"/>
                <a:t>ифровизации</a:t>
              </a:r>
              <a:r>
                <a:rPr lang="ru-RU" dirty="0" smtClean="0"/>
                <a:t> для </a:t>
              </a:r>
              <a:r>
                <a:rPr lang="ru-RU" dirty="0"/>
                <a:t>диверсификации сельской экономики и расширения возможностей приложения труда и раскрытия потенциала сельских жителей</a:t>
              </a:r>
              <a:endParaRPr lang="ru-RU" sz="2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62783" y="3861048"/>
              <a:ext cx="8394321" cy="1902935"/>
            </a:xfrm>
            <a:custGeom>
              <a:avLst/>
              <a:gdLst>
                <a:gd name="connsiteX0" fmla="*/ 0 w 8148324"/>
                <a:gd name="connsiteY0" fmla="*/ 317162 h 1902935"/>
                <a:gd name="connsiteX1" fmla="*/ 317162 w 8148324"/>
                <a:gd name="connsiteY1" fmla="*/ 0 h 1902935"/>
                <a:gd name="connsiteX2" fmla="*/ 7831162 w 8148324"/>
                <a:gd name="connsiteY2" fmla="*/ 0 h 1902935"/>
                <a:gd name="connsiteX3" fmla="*/ 8148324 w 8148324"/>
                <a:gd name="connsiteY3" fmla="*/ 317162 h 1902935"/>
                <a:gd name="connsiteX4" fmla="*/ 8148324 w 8148324"/>
                <a:gd name="connsiteY4" fmla="*/ 1585773 h 1902935"/>
                <a:gd name="connsiteX5" fmla="*/ 7831162 w 8148324"/>
                <a:gd name="connsiteY5" fmla="*/ 1902935 h 1902935"/>
                <a:gd name="connsiteX6" fmla="*/ 317162 w 8148324"/>
                <a:gd name="connsiteY6" fmla="*/ 1902935 h 1902935"/>
                <a:gd name="connsiteX7" fmla="*/ 0 w 8148324"/>
                <a:gd name="connsiteY7" fmla="*/ 1585773 h 1902935"/>
                <a:gd name="connsiteX8" fmla="*/ 0 w 8148324"/>
                <a:gd name="connsiteY8" fmla="*/ 317162 h 190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8324" h="1902935">
                  <a:moveTo>
                    <a:pt x="0" y="317162"/>
                  </a:moveTo>
                  <a:cubicBezTo>
                    <a:pt x="0" y="141998"/>
                    <a:pt x="141998" y="0"/>
                    <a:pt x="317162" y="0"/>
                  </a:cubicBezTo>
                  <a:lnTo>
                    <a:pt x="7831162" y="0"/>
                  </a:lnTo>
                  <a:cubicBezTo>
                    <a:pt x="8006326" y="0"/>
                    <a:pt x="8148324" y="141998"/>
                    <a:pt x="8148324" y="317162"/>
                  </a:cubicBezTo>
                  <a:lnTo>
                    <a:pt x="8148324" y="1585773"/>
                  </a:lnTo>
                  <a:cubicBezTo>
                    <a:pt x="8148324" y="1760937"/>
                    <a:pt x="8006326" y="1902935"/>
                    <a:pt x="7831162" y="1902935"/>
                  </a:cubicBezTo>
                  <a:lnTo>
                    <a:pt x="317162" y="1902935"/>
                  </a:lnTo>
                  <a:cubicBezTo>
                    <a:pt x="141998" y="1902935"/>
                    <a:pt x="0" y="1760937"/>
                    <a:pt x="0" y="1585773"/>
                  </a:cubicBezTo>
                  <a:lnTo>
                    <a:pt x="0" y="317162"/>
                  </a:lnTo>
                  <a:close/>
                </a:path>
              </a:pathLst>
            </a:custGeom>
            <a:effectLst>
              <a:softEdge rad="12700"/>
            </a:effectLst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9094" tIns="130994" rIns="169094" bIns="130994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/>
                <a:t>создание условий для получения сельским населением качественных и доступных услуг, предоставляемых медицинскими, образовательными, культурными, бытовыми, торговыми и иными организациями и предпринимателями частного и государственного сектора, что реализуется как через их поддержку, так и улучшением транспортной доступности к ближайшим населенным пунктам, где эти услуги можно получить</a:t>
              </a:r>
              <a:endParaRPr lang="ru-RU" sz="2000" kern="1200" dirty="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30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97" y="910801"/>
            <a:ext cx="8660221" cy="64807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городских и сельских  населённых пунктов по численности населения по данным Всероссийской переписи населения 2020 г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7672B8-D63F-B9A9-E60C-FD8774B43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520451"/>
              </p:ext>
            </p:extLst>
          </p:nvPr>
        </p:nvGraphicFramePr>
        <p:xfrm>
          <a:off x="467540" y="2060848"/>
          <a:ext cx="8424937" cy="32612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234689">
                  <a:extLst>
                    <a:ext uri="{9D8B030D-6E8A-4147-A177-3AD203B41FA5}">
                      <a16:colId xmlns:a16="http://schemas.microsoft.com/office/drawing/2014/main" val="2948471626"/>
                    </a:ext>
                  </a:extLst>
                </a:gridCol>
                <a:gridCol w="929515">
                  <a:extLst>
                    <a:ext uri="{9D8B030D-6E8A-4147-A177-3AD203B41FA5}">
                      <a16:colId xmlns:a16="http://schemas.microsoft.com/office/drawing/2014/main" val="655189940"/>
                    </a:ext>
                  </a:extLst>
                </a:gridCol>
                <a:gridCol w="847782">
                  <a:extLst>
                    <a:ext uri="{9D8B030D-6E8A-4147-A177-3AD203B41FA5}">
                      <a16:colId xmlns:a16="http://schemas.microsoft.com/office/drawing/2014/main" val="687138474"/>
                    </a:ext>
                  </a:extLst>
                </a:gridCol>
                <a:gridCol w="1013399">
                  <a:extLst>
                    <a:ext uri="{9D8B030D-6E8A-4147-A177-3AD203B41FA5}">
                      <a16:colId xmlns:a16="http://schemas.microsoft.com/office/drawing/2014/main" val="3349491786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3527673761"/>
                    </a:ext>
                  </a:extLst>
                </a:gridCol>
                <a:gridCol w="941012">
                  <a:extLst>
                    <a:ext uri="{9D8B030D-6E8A-4147-A177-3AD203B41FA5}">
                      <a16:colId xmlns:a16="http://schemas.microsoft.com/office/drawing/2014/main" val="786838280"/>
                    </a:ext>
                  </a:extLst>
                </a:gridCol>
                <a:gridCol w="941012">
                  <a:extLst>
                    <a:ext uri="{9D8B030D-6E8A-4147-A177-3AD203B41FA5}">
                      <a16:colId xmlns:a16="http://schemas.microsoft.com/office/drawing/2014/main" val="414674292"/>
                    </a:ext>
                  </a:extLst>
                </a:gridCol>
                <a:gridCol w="824450">
                  <a:extLst>
                    <a:ext uri="{9D8B030D-6E8A-4147-A177-3AD203B41FA5}">
                      <a16:colId xmlns:a16="http://schemas.microsoft.com/office/drawing/2014/main" val="950728385"/>
                    </a:ext>
                  </a:extLst>
                </a:gridCol>
                <a:gridCol w="824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3236">
                <a:tc rowSpan="3">
                  <a:txBody>
                    <a:bodyPr/>
                    <a:lstStyle/>
                    <a:p>
                      <a:pPr algn="ctr"/>
                      <a:endParaRPr lang="ru-RU" sz="18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8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Населённые пункты с числом жителей: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50888832"/>
                  </a:ext>
                </a:extLst>
              </a:tr>
              <a:tr h="1868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Всего </a:t>
                      </a:r>
                    </a:p>
                    <a:p>
                      <a:pPr algn="ctr"/>
                      <a:endParaRPr lang="ru-RU" sz="18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Из них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6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5001-10000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10001-15000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15001-20000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20001-25000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25001-30000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30001-35000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35001-40000</a:t>
                      </a:r>
                      <a:endParaRPr lang="ru-RU" sz="1800" b="1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44300"/>
                  </a:ext>
                </a:extLst>
              </a:tr>
              <a:tr h="912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Городские населённые пункты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2297</a:t>
                      </a:r>
                      <a:endParaRPr lang="ru-RU" sz="1800" b="0" kern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523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155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85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50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29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24564"/>
                  </a:ext>
                </a:extLst>
              </a:tr>
              <a:tr h="912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Сельские населённые пункты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128406</a:t>
                      </a:r>
                      <a:endParaRPr lang="ru-RU" sz="1800" b="0" kern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764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157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42</a:t>
                      </a:r>
                      <a:endParaRPr lang="ru-RU" sz="1800" b="0" kern="1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RU" sz="1800" b="0" kern="10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12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RU" sz="1800" b="0" kern="10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0611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D6A152-B810-D4E5-B1FF-06119AF0BE88}"/>
              </a:ext>
            </a:extLst>
          </p:cNvPr>
          <p:cNvSpPr txBox="1"/>
          <p:nvPr/>
        </p:nvSpPr>
        <p:spPr>
          <a:xfrm>
            <a:off x="467540" y="5445224"/>
            <a:ext cx="8424936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800" b="0" kern="100" cap="none" spc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+mj-lt"/>
              </a:rPr>
              <a:t>Источник:</a:t>
            </a:r>
            <a:r>
              <a:rPr lang="ru-RU" sz="1800" b="0" kern="100" cap="none" spc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+mj-lt"/>
              </a:rPr>
              <a:t> Презентация Петрикова А.В. на Совете Федерации на основе переписи населения</a:t>
            </a:r>
            <a:endParaRPr lang="ru-RU" sz="1800" b="0" kern="100" cap="none" spc="0" dirty="0">
              <a:ln>
                <a:noFill/>
              </a:ln>
              <a:solidFill>
                <a:sysClr val="windowText" lastClr="0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93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836712"/>
            <a:ext cx="7776864" cy="64807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городских и сельских  населённых пунктов по численности населения при наложении верхнего критерия численности населения в 10 и 15 тыс. чел.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213438"/>
              </p:ext>
            </p:extLst>
          </p:nvPr>
        </p:nvGraphicFramePr>
        <p:xfrm>
          <a:off x="575553" y="2276872"/>
          <a:ext cx="8136909" cy="275996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{616DA210-FB5B-4158-B5E0-FEB733F419BA}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86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31168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Тип </a:t>
                      </a:r>
                      <a:r>
                        <a:rPr lang="ru-RU" sz="2000" b="1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н.п</a:t>
                      </a: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Население менее 10 тыс. чел.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Население менее 15 тыс. чел.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Население более 10 тыс. чел.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Население более 15 тыс. чел.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Число </a:t>
                      </a:r>
                      <a:r>
                        <a:rPr lang="ru-RU" sz="2000" b="1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н.п</a:t>
                      </a: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Доля    (в %)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Число </a:t>
                      </a:r>
                      <a:r>
                        <a:rPr lang="ru-RU" sz="2000" b="1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н.п</a:t>
                      </a: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Доля    (в %)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Число </a:t>
                      </a:r>
                      <a:r>
                        <a:rPr lang="ru-RU" sz="2000" b="1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н.п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Доля    (в %)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Число </a:t>
                      </a:r>
                      <a:r>
                        <a:rPr lang="ru-RU" sz="2000" b="1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н.п</a:t>
                      </a: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.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Доля    (в %)</a:t>
                      </a:r>
                      <a:endParaRPr lang="ru-RU" sz="2000" b="1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Город-</a:t>
                      </a:r>
                      <a:r>
                        <a:rPr lang="ru-RU" sz="2000" b="0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ской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1179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51,0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1454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62,9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Сель-</a:t>
                      </a:r>
                      <a:r>
                        <a:rPr lang="ru-RU" sz="2000" b="0" cap="none" spc="0" dirty="0" err="1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ский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х</a:t>
                      </a:r>
                      <a:endParaRPr lang="ru-RU" sz="2000" b="0" cap="none" spc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241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0,16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80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cap="none" spc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0,05</a:t>
                      </a:r>
                      <a:endParaRPr lang="ru-RU" sz="2000" b="0" cap="none" spc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050360C-DB12-EA78-2EA0-2ABD29F871F2}"/>
              </a:ext>
            </a:extLst>
          </p:cNvPr>
          <p:cNvSpPr txBox="1"/>
          <p:nvPr/>
        </p:nvSpPr>
        <p:spPr>
          <a:xfrm>
            <a:off x="554730" y="5157192"/>
            <a:ext cx="7707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00000"/>
              </a:lnSpc>
              <a:spcAft>
                <a:spcPts val="0"/>
              </a:spcAft>
            </a:pPr>
            <a:r>
              <a:rPr lang="ru-RU" sz="1800" b="0" cap="none" spc="0" dirty="0">
                <a:ln>
                  <a:noFill/>
                </a:ln>
                <a:solidFill>
                  <a:sysClr val="windowText" lastClr="000000"/>
                </a:solidFill>
                <a:effectLst/>
              </a:rPr>
              <a:t>Источник: по данным Всероссийской переписи населения 2020 г.</a:t>
            </a:r>
            <a:endParaRPr lang="ru-RU" sz="1800" b="0" cap="none" spc="0" dirty="0">
              <a:ln>
                <a:noFill/>
              </a:ln>
              <a:solidFill>
                <a:sysClr val="windowText" lastClr="000000"/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71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3609363"/>
              </p:ext>
            </p:extLst>
          </p:nvPr>
        </p:nvGraphicFramePr>
        <p:xfrm>
          <a:off x="467544" y="980728"/>
          <a:ext cx="820891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32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14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451840" y="522594"/>
            <a:ext cx="8713093" cy="288057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Госпрограмма </a:t>
            </a: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Комплексного 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сельских 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территорий 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26877609"/>
              </p:ext>
            </p:extLst>
          </p:nvPr>
        </p:nvGraphicFramePr>
        <p:xfrm>
          <a:off x="611560" y="548680"/>
          <a:ext cx="820891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33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1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Стратегия устойчивого развития сельских территорий Российской Федерации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ru-RU" sz="24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 </a:t>
            </a:r>
            <a:r>
              <a:rPr lang="ru-RU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период до 2030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года</a:t>
            </a:r>
            <a:endParaRPr lang="ru-RU" sz="2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bg1"/>
                </a:solidFill>
              </a:rPr>
              <a:t>У</a:t>
            </a:r>
            <a:r>
              <a:rPr lang="ru-RU" sz="2800" dirty="0" smtClean="0">
                <a:solidFill>
                  <a:schemeClr val="bg1"/>
                </a:solidFill>
              </a:rPr>
              <a:t>стойчивое </a:t>
            </a:r>
            <a:r>
              <a:rPr lang="ru-RU" sz="2800" dirty="0">
                <a:solidFill>
                  <a:schemeClr val="bg1"/>
                </a:solidFill>
              </a:rPr>
              <a:t>развитие сельских </a:t>
            </a:r>
            <a:r>
              <a:rPr lang="ru-RU" sz="2800" dirty="0" smtClean="0">
                <a:solidFill>
                  <a:schemeClr val="bg1"/>
                </a:solidFill>
              </a:rPr>
              <a:t>территорий </a:t>
            </a:r>
            <a:r>
              <a:rPr lang="ru-RU" sz="2800" dirty="0">
                <a:solidFill>
                  <a:schemeClr val="bg1"/>
                </a:solidFill>
              </a:rPr>
              <a:t>- стабильное социально-экономическое развитие сельских территорий, увеличение объема производства </a:t>
            </a:r>
            <a:r>
              <a:rPr lang="ru-RU" sz="2800" b="1" dirty="0">
                <a:solidFill>
                  <a:srgbClr val="FF0000"/>
                </a:solidFill>
              </a:rPr>
              <a:t>сельскохозяйственной продукции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b="1" dirty="0">
                <a:solidFill>
                  <a:srgbClr val="FF0000"/>
                </a:solidFill>
              </a:rPr>
              <a:t>повышение эффективности сельского хозяйства</a:t>
            </a:r>
            <a:r>
              <a:rPr lang="ru-RU" sz="2800" dirty="0">
                <a:solidFill>
                  <a:schemeClr val="bg1"/>
                </a:solidFill>
              </a:rPr>
              <a:t>, достижение полной занятости сельского населения и повышение уровня его жизни, рациональное использование земель.</a:t>
            </a: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5C317-15F1-4940-8CCE-FC93E8E46A7C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94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69888"/>
            <a:ext cx="8785225" cy="11525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u="sng" dirty="0">
                <a:solidFill>
                  <a:srgbClr val="FFFF00"/>
                </a:solidFill>
              </a:rPr>
              <a:t/>
            </a:r>
            <a:br>
              <a:rPr lang="en-US" sz="2400" b="1" u="sng" dirty="0">
                <a:solidFill>
                  <a:srgbClr val="FFFF00"/>
                </a:solidFill>
              </a:rPr>
            </a:br>
            <a:r>
              <a:rPr lang="ru-RU" sz="2400" b="1" kern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br>
              <a:rPr lang="ru-RU" sz="2400" b="1" kern="12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400" b="1" kern="1200" dirty="0">
                <a:solidFill>
                  <a:schemeClr val="accent4">
                    <a:lumMod val="10000"/>
                  </a:schemeClr>
                </a:solidFill>
                <a:ea typeface="+mn-ea"/>
                <a:cs typeface="+mn-cs"/>
              </a:rPr>
              <a:t>Город и село - разные объекты по своим характеристикам - разные подходы к управлению, развитию (разные тарифы, поддержка)</a:t>
            </a:r>
            <a:r>
              <a:rPr lang="ru-RU" sz="2000" b="1" kern="12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2000" b="1" kern="12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en-US" sz="2000" b="1" kern="1200" dirty="0">
                <a:solidFill>
                  <a:schemeClr val="tx1"/>
                </a:solidFill>
                <a:ea typeface="+mn-ea"/>
                <a:cs typeface="+mn-cs"/>
              </a:rPr>
              <a:t/>
            </a:r>
            <a:br>
              <a:rPr lang="en-US" sz="2000" b="1" kern="12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400" b="1" kern="1200" dirty="0">
                <a:solidFill>
                  <a:schemeClr val="bg2"/>
                </a:solidFill>
                <a:ea typeface="+mn-ea"/>
                <a:cs typeface="+mn-cs"/>
              </a:rPr>
              <a:t>Тарифы на электроэнергию для сельских и городских населенных пунктов Московской области</a:t>
            </a:r>
            <a:r>
              <a:rPr lang="en-US" sz="2400" b="1" kern="12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  <a:r>
              <a:rPr lang="ru-RU" sz="2400" b="1" kern="1200" dirty="0">
                <a:solidFill>
                  <a:schemeClr val="bg2"/>
                </a:solidFill>
                <a:ea typeface="+mn-ea"/>
                <a:cs typeface="+mn-cs"/>
              </a:rPr>
              <a:t>(2025 г.)</a:t>
            </a: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224" y="6180311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684972F-E691-49AD-9ABA-DB8AC7DC08E1}" type="slidenum">
              <a:rPr lang="ru-RU" altLang="ru-RU">
                <a:solidFill>
                  <a:schemeClr val="bg1"/>
                </a:solidFill>
              </a:rPr>
              <a:pPr/>
              <a:t>35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04438537"/>
              </p:ext>
            </p:extLst>
          </p:nvPr>
        </p:nvGraphicFramePr>
        <p:xfrm>
          <a:off x="312738" y="2420938"/>
          <a:ext cx="8712200" cy="1847850"/>
        </p:xfrm>
        <a:graphic>
          <a:graphicData uri="http://schemas.openxmlformats.org/drawingml/2006/table">
            <a:tbl>
              <a:tblPr/>
              <a:tblGrid>
                <a:gridCol w="2735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06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Показатели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 </a:t>
                      </a:r>
                    </a:p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(с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газовыми плитами)</a:t>
                      </a:r>
                      <a:endParaRPr lang="ru-RU" sz="20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(с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электро- плитами</a:t>
                      </a:r>
                      <a:endParaRPr lang="ru-RU" sz="2000" b="1" dirty="0"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Село</a:t>
                      </a:r>
                    </a:p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(все виды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плит)</a:t>
                      </a:r>
                      <a:endParaRPr lang="ru-RU" sz="20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3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Одноставочный</a:t>
                      </a: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 тариф </a:t>
                      </a: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руб</a:t>
                      </a: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квт.час</a:t>
                      </a:r>
                      <a:endParaRPr lang="ru-RU" sz="20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7,33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5,57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5,13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93" name="Прямоугольник 1"/>
          <p:cNvSpPr>
            <a:spLocks noChangeArrowheads="1"/>
          </p:cNvSpPr>
          <p:nvPr/>
        </p:nvSpPr>
        <p:spPr bwMode="auto">
          <a:xfrm>
            <a:off x="312860" y="4333652"/>
            <a:ext cx="871220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dirty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</a:rPr>
              <a:t>В Госпрограмме «Развития сельского хозяйства..» ряд поддержек </a:t>
            </a:r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-   только при условии регистрации бенефициара на сельской территории или на территории сельской агломерации. </a:t>
            </a:r>
          </a:p>
          <a:p>
            <a:pPr eaLnBrk="1" hangingPunct="1">
              <a:defRPr/>
            </a:pPr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8856663" cy="7921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rgbClr val="FFFF00"/>
                </a:solidFill>
              </a:rPr>
              <a:t/>
            </a:r>
            <a:br>
              <a:rPr lang="ru-RU" altLang="ru-RU" sz="3200" b="1" dirty="0">
                <a:solidFill>
                  <a:srgbClr val="FFFF00"/>
                </a:solidFill>
              </a:rPr>
            </a:b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отнесения населенного пункта к городскому или сельскому  в субъектах РФ</a:t>
            </a:r>
            <a:b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21164251"/>
              </p:ext>
            </p:extLst>
          </p:nvPr>
        </p:nvGraphicFramePr>
        <p:xfrm>
          <a:off x="395536" y="1124744"/>
          <a:ext cx="8424862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665" y="404664"/>
            <a:ext cx="8229600" cy="1066130"/>
          </a:xfrm>
          <a:noFill/>
        </p:spPr>
        <p:txBody>
          <a:bodyPr/>
          <a:lstStyle/>
          <a:p>
            <a:pPr eaLnBrk="1" hangingPunct="1">
              <a:tabLst>
                <a:tab pos="809625" algn="l"/>
                <a:tab pos="990600" algn="l"/>
              </a:tabLst>
            </a:pPr>
            <a:r>
              <a:rPr lang="ru-RU" sz="2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Группировка городских и сельских населённых пунктов по численности населения по данным Всероссийской переписи населения 2020 г</a:t>
            </a:r>
            <a:r>
              <a:rPr lang="ru-RU" sz="2400" b="1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</a:t>
            </a:r>
            <a:endParaRPr lang="ru-RU" sz="2400" b="1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621313"/>
              </p:ext>
            </p:extLst>
          </p:nvPr>
        </p:nvGraphicFramePr>
        <p:xfrm>
          <a:off x="179511" y="1700808"/>
          <a:ext cx="8640961" cy="2860152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569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58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84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4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Тип населенного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пункта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solidFill>
                      <a:schemeClr val="tx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жителей в населенном пункте, чел.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5001-10000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10001-15000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15001-20000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20001-25000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25001-30000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30001-35000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35001-40000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8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Городские населённые пункты, ед.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2297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8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Сельские населённые пункты, ед.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128406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764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157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1435" marR="5143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37732"/>
              </p:ext>
            </p:extLst>
          </p:nvPr>
        </p:nvGraphicFramePr>
        <p:xfrm>
          <a:off x="179511" y="4671572"/>
          <a:ext cx="8721524" cy="1463040"/>
        </p:xfrm>
        <a:graphic>
          <a:graphicData uri="http://schemas.openxmlformats.org/drawingml/2006/table">
            <a:tbl>
              <a:tblPr/>
              <a:tblGrid>
                <a:gridCol w="8721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Источник: Петриков А.В. Устойчивое развитие российского села – приоритетное направление пространственного развития России. ВИАПИ имени А.А. Никонова [Электронный ресурс]  – Режим до-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ступа: http://www.viapi.ru/download/2024/20240627-pres-Petr.pdf (дата обращения 07.04.2025)</a:t>
                      </a:r>
                      <a:endParaRPr lang="ru-R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9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3544"/>
            <a:ext cx="8785225" cy="360784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Ивановская область</a:t>
            </a:r>
          </a:p>
        </p:txBody>
      </p:sp>
      <p:sp>
        <p:nvSpPr>
          <p:cNvPr id="614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2866269-D94E-466A-B35C-EB2A12C0FF71}" type="slidenum">
              <a:rPr lang="ru-RU" altLang="ru-RU">
                <a:solidFill>
                  <a:schemeClr val="bg1"/>
                </a:solidFill>
              </a:rPr>
              <a:pPr/>
              <a:t>38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175D437-B437-DB10-290F-D367AEF6996B}"/>
              </a:ext>
            </a:extLst>
          </p:cNvPr>
          <p:cNvSpPr/>
          <p:nvPr/>
        </p:nvSpPr>
        <p:spPr>
          <a:xfrm>
            <a:off x="251519" y="1052736"/>
            <a:ext cx="8640959" cy="3168352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u="none" strike="noStrike" dirty="0">
                <a:solidFill>
                  <a:srgbClr val="FF0000"/>
                </a:solidFill>
                <a:effectLst/>
              </a:rPr>
              <a:t>Городской поселок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: не менее 5 тыс. чел. есть  многоэтажная застройка, предприятия промышленности, торговли, более 2-х магазинов площадью свыше</a:t>
            </a:r>
            <a:r>
              <a:rPr lang="ru-RU" sz="2800" b="1" u="none" strike="noStrike" baseline="0" dirty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18 м</a:t>
            </a:r>
            <a:r>
              <a:rPr lang="ru-RU" sz="2800" b="1" u="none" strike="noStrike" baseline="30000" dirty="0">
                <a:solidFill>
                  <a:schemeClr val="accent4">
                    <a:lumMod val="10000"/>
                  </a:schemeClr>
                </a:solidFill>
                <a:effectLst/>
              </a:rPr>
              <a:t>2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, объекты почтовой связи, объект(ы) культурного и исторического наследия, учреждения здравоохранения и образования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2328CD1-4C58-4D23-15D7-F1CBE5B53177}"/>
              </a:ext>
            </a:extLst>
          </p:cNvPr>
          <p:cNvSpPr/>
          <p:nvPr/>
        </p:nvSpPr>
        <p:spPr>
          <a:xfrm>
            <a:off x="251519" y="4366988"/>
            <a:ext cx="8640959" cy="999728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u="none" strike="noStrike" dirty="0">
                <a:solidFill>
                  <a:srgbClr val="FF0000"/>
                </a:solidFill>
                <a:effectLst/>
              </a:rPr>
              <a:t>Село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: более 200 чел.</a:t>
            </a:r>
            <a:r>
              <a:rPr lang="ru-RU" sz="2800" b="1" u="none" strike="noStrike" baseline="0" dirty="0">
                <a:solidFill>
                  <a:schemeClr val="accent4">
                    <a:lumMod val="10000"/>
                  </a:schemeClr>
                </a:solidFill>
                <a:effectLst/>
              </a:rPr>
              <a:t> 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с/х предприятие, магазин площадью более 18 м</a:t>
            </a:r>
            <a:r>
              <a:rPr lang="ru-RU" sz="2800" b="1" u="none" strike="noStrike" baseline="30000" dirty="0">
                <a:solidFill>
                  <a:schemeClr val="accent4">
                    <a:lumMod val="10000"/>
                  </a:schemeClr>
                </a:solidFill>
                <a:effectLst/>
              </a:rPr>
              <a:t>2</a:t>
            </a:r>
            <a:endParaRPr lang="ru-RU" sz="2800" b="1" i="0" u="none" strike="noStrike" dirty="0">
              <a:solidFill>
                <a:schemeClr val="accent4">
                  <a:lumMod val="10000"/>
                </a:schemeClr>
              </a:solidFill>
              <a:effectLst/>
              <a:latin typeface="Calibri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6E840B1-27C9-74B7-B0AD-8CA99F4874CF}"/>
              </a:ext>
            </a:extLst>
          </p:cNvPr>
          <p:cNvSpPr/>
          <p:nvPr/>
        </p:nvSpPr>
        <p:spPr>
          <a:xfrm>
            <a:off x="251519" y="5490333"/>
            <a:ext cx="8640959" cy="999728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u="none" strike="noStrike" dirty="0">
                <a:solidFill>
                  <a:srgbClr val="FF0000"/>
                </a:solidFill>
                <a:effectLst/>
              </a:rPr>
              <a:t>Деревня</a:t>
            </a:r>
            <a:r>
              <a:rPr lang="ru-RU" sz="2800" b="1" u="none" strike="noStrike" dirty="0">
                <a:solidFill>
                  <a:schemeClr val="accent4">
                    <a:lumMod val="10000"/>
                  </a:schemeClr>
                </a:solidFill>
                <a:effectLst/>
              </a:rPr>
              <a:t>: Менее 200 чел. "отсутствуют элементы, свойственные понятию села"</a:t>
            </a:r>
            <a:endParaRPr lang="ru-RU" sz="2800" b="1" i="0" u="none" strike="noStrike" dirty="0">
              <a:solidFill>
                <a:schemeClr val="accent4">
                  <a:lumMod val="10000"/>
                </a:schemeClr>
              </a:solidFill>
              <a:effectLst/>
              <a:latin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7108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Татарстан</a:t>
            </a:r>
          </a:p>
        </p:txBody>
      </p:sp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81327"/>
            <a:ext cx="2133600" cy="3401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CE92008-AC4B-4D5E-BEC7-53460EDA7A08}" type="slidenum">
              <a:rPr lang="ru-RU" altLang="ru-RU">
                <a:solidFill>
                  <a:schemeClr val="bg1"/>
                </a:solidFill>
              </a:rPr>
              <a:pPr/>
              <a:t>39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C450288-981E-C22C-CABD-7E62F2893AEC}"/>
              </a:ext>
            </a:extLst>
          </p:cNvPr>
          <p:cNvSpPr/>
          <p:nvPr/>
        </p:nvSpPr>
        <p:spPr>
          <a:xfrm>
            <a:off x="251520" y="4869159"/>
            <a:ext cx="8640959" cy="1512167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Село</a:t>
            </a:r>
            <a:r>
              <a:rPr lang="ru-RU" sz="2400" kern="1200" dirty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: более 200 чел. преимущественно индивидуальная и (или) малоэтажная жилая застройка.</a:t>
            </a:r>
            <a:r>
              <a:rPr lang="ru-RU" sz="2400" kern="1200" baseline="0" dirty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Деревня</a:t>
            </a:r>
            <a:r>
              <a:rPr lang="ru-RU" sz="24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kern="1200" dirty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– менее 200 чел. индивидуальная жилая застройка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B351DCC-6C9E-3B3B-8479-E96E068D46BD}"/>
              </a:ext>
            </a:extLst>
          </p:cNvPr>
          <p:cNvSpPr/>
          <p:nvPr/>
        </p:nvSpPr>
        <p:spPr>
          <a:xfrm>
            <a:off x="211360" y="908720"/>
            <a:ext cx="8640959" cy="3888432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Городской поселок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: более</a:t>
            </a:r>
            <a:r>
              <a:rPr lang="ru-RU" sz="2400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2 тыс. чел. 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трудоспособные  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занятые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несельскохозяйственными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видами деятельности,</a:t>
            </a:r>
            <a:r>
              <a:rPr lang="ru-RU" sz="2400" b="1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-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не менее 85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%.</a:t>
            </a:r>
            <a:r>
              <a:rPr lang="ru-RU" sz="2400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</a:t>
            </a:r>
          </a:p>
          <a:p>
            <a:pPr marL="0" marR="0" indent="0" algn="just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С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мешанная жилая застройка</a:t>
            </a:r>
            <a:r>
              <a:rPr lang="ru-RU" sz="2400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</a:t>
            </a:r>
            <a:r>
              <a:rPr lang="ru-RU" sz="2400" b="1" baseline="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с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 коммунальной системой централизованного водоснабжения, водоотведения, теплоснабжения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latin typeface="+mn-lt"/>
              </a:rPr>
              <a:t>. Производственные объекты или организации среднего профессионального (высшего) образования, санаторно-курортные, оздоровительные, НИИ, комплекс объектов культурного наследия и туристической индустрии. </a:t>
            </a:r>
            <a:endParaRPr lang="ru-RU" sz="2400" b="1" i="0" u="none" strike="noStrike" dirty="0">
              <a:solidFill>
                <a:schemeClr val="accent4">
                  <a:lumMod val="10000"/>
                </a:schemeClr>
              </a:solidFill>
              <a:effectLst/>
              <a:latin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9"/>
          <p:cNvSpPr>
            <a:spLocks noGrp="1"/>
          </p:cNvSpPr>
          <p:nvPr>
            <p:ph type="title"/>
          </p:nvPr>
        </p:nvSpPr>
        <p:spPr>
          <a:xfrm>
            <a:off x="323850" y="612775"/>
            <a:ext cx="8640763" cy="50482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административных образований (муниципальные образования, районы, переписные участки)</a:t>
            </a:r>
          </a:p>
        </p:txBody>
      </p:sp>
      <p:sp>
        <p:nvSpPr>
          <p:cNvPr id="1332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894DAE-8CE4-4375-8292-48BD7342936B}" type="slidenum">
              <a:rPr lang="ru-RU" altLang="ru-RU">
                <a:solidFill>
                  <a:srgbClr val="161616"/>
                </a:solidFill>
              </a:rPr>
              <a:pPr/>
              <a:t>40</a:t>
            </a:fld>
            <a:endParaRPr lang="ru-RU" altLang="ru-RU">
              <a:solidFill>
                <a:srgbClr val="161616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6792288-3E11-C1C5-75ED-10208E80D1C1}"/>
              </a:ext>
            </a:extLst>
          </p:cNvPr>
          <p:cNvSpPr/>
          <p:nvPr/>
        </p:nvSpPr>
        <p:spPr>
          <a:xfrm>
            <a:off x="546250" y="1719501"/>
            <a:ext cx="8346230" cy="1210220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Город</a:t>
            </a: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- </a:t>
            </a:r>
            <a:r>
              <a:rPr lang="ru-RU" sz="2400" b="1" dirty="0">
                <a:solidFill>
                  <a:schemeClr val="bg1"/>
                </a:solidFill>
              </a:rPr>
              <a:t>муниципальны</a:t>
            </a:r>
            <a:r>
              <a:rPr lang="ru-RU" sz="2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е образования, где как минимум 50% населения проживают в городских</a:t>
            </a:r>
            <a:r>
              <a:rPr lang="ru-RU" sz="24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центрах (</a:t>
            </a:r>
            <a:r>
              <a:rPr lang="en-US" sz="24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urban centers)</a:t>
            </a:r>
            <a:r>
              <a:rPr lang="ru-RU" sz="24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ru-RU" sz="2400" kern="1200" dirty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26592F7-2305-0B6C-65F8-96D6ECB76A7E}"/>
              </a:ext>
            </a:extLst>
          </p:cNvPr>
          <p:cNvSpPr/>
          <p:nvPr/>
        </p:nvSpPr>
        <p:spPr>
          <a:xfrm>
            <a:off x="481592" y="3495322"/>
            <a:ext cx="8410888" cy="1361373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Поселки</a:t>
            </a: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- </a:t>
            </a:r>
            <a:r>
              <a:rPr lang="ru-RU" sz="2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менее 50% населения проживают в городских</a:t>
            </a:r>
            <a:r>
              <a:rPr lang="ru-RU" sz="24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центрах</a:t>
            </a:r>
            <a:r>
              <a:rPr lang="ru-RU" sz="2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и не более 50% населения в ячейках, отнесенных к сельским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7C8E59D-5FCC-60ED-6229-80C04E1A433A}"/>
              </a:ext>
            </a:extLst>
          </p:cNvPr>
          <p:cNvSpPr/>
          <p:nvPr/>
        </p:nvSpPr>
        <p:spPr>
          <a:xfrm>
            <a:off x="481592" y="4941169"/>
            <a:ext cx="8410888" cy="1008112"/>
          </a:xfrm>
          <a:prstGeom prst="round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fontAlgn="b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Сельские</a:t>
            </a:r>
            <a:r>
              <a:rPr lang="ru-RU" sz="2400" b="1" kern="12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2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-более 50% населения сконцентрировано в ячейках, отнесенных к сельским</a:t>
            </a:r>
            <a:endParaRPr lang="ru-RU" sz="2400" kern="1200" dirty="0">
              <a:solidFill>
                <a:schemeClr val="accent4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D0B0E1-D3E4-F9F8-CE89-0C1A4CD223D2}"/>
              </a:ext>
            </a:extLst>
          </p:cNvPr>
          <p:cNvSpPr txBox="1"/>
          <p:nvPr/>
        </p:nvSpPr>
        <p:spPr>
          <a:xfrm>
            <a:off x="611560" y="2867171"/>
            <a:ext cx="716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* </a:t>
            </a:r>
            <a:r>
              <a:rPr lang="ru-RU" sz="1800" b="1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(в ячейках, отнесенных к городским центрам)</a:t>
            </a:r>
            <a:endParaRPr lang="ru-RU" sz="18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302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9"/>
          <p:cNvSpPr>
            <a:spLocks noGrp="1"/>
          </p:cNvSpPr>
          <p:nvPr>
            <p:ph type="title"/>
          </p:nvPr>
        </p:nvSpPr>
        <p:spPr>
          <a:xfrm>
            <a:off x="274788" y="136525"/>
            <a:ext cx="9036298" cy="504056"/>
          </a:xfrm>
        </p:spPr>
        <p:txBody>
          <a:bodyPr/>
          <a:lstStyle/>
          <a:p>
            <a:pPr algn="l">
              <a:defRPr/>
            </a:pPr>
            <a:r>
              <a:rPr lang="ru-RU" altLang="ru-RU" sz="2000" b="1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br>
              <a:rPr lang="ru-RU" altLang="ru-RU" sz="2000" b="1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ООН (ЕС, США Канада</a:t>
            </a:r>
            <a:r>
              <a:rPr lang="ru-RU" alt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  <a:r>
              <a:rPr lang="ru-RU" alt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</a:rPr>
              <a:t>нет отраслевого и инфраструктурного подхода только численность и плотность населения</a:t>
            </a:r>
          </a:p>
        </p:txBody>
      </p:sp>
      <p:sp>
        <p:nvSpPr>
          <p:cNvPr id="1127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A798EA1-7A1D-43F9-8229-4C55EA359F0C}" type="slidenum">
              <a:rPr lang="ru-RU" altLang="ru-RU">
                <a:solidFill>
                  <a:srgbClr val="161616"/>
                </a:solidFill>
              </a:rPr>
              <a:pPr/>
              <a:t>41</a:t>
            </a:fld>
            <a:endParaRPr lang="ru-RU" altLang="ru-RU">
              <a:solidFill>
                <a:srgbClr val="161616"/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8CE34D3-402E-8142-78E5-97B4E2FF0CAA}"/>
              </a:ext>
            </a:extLst>
          </p:cNvPr>
          <p:cNvGrpSpPr/>
          <p:nvPr/>
        </p:nvGrpSpPr>
        <p:grpSpPr>
          <a:xfrm>
            <a:off x="239688" y="1628799"/>
            <a:ext cx="8677625" cy="4942466"/>
            <a:chOff x="239688" y="1628799"/>
            <a:chExt cx="8677625" cy="4942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213FA0D3-A3FB-6CEE-B38C-37803470EA82}"/>
                </a:ext>
              </a:extLst>
            </p:cNvPr>
            <p:cNvSpPr/>
            <p:nvPr/>
          </p:nvSpPr>
          <p:spPr>
            <a:xfrm>
              <a:off x="274788" y="1628800"/>
              <a:ext cx="4657252" cy="1728192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EB475254-42AB-81CC-74F7-ABF0C15A6E0D}"/>
                </a:ext>
              </a:extLst>
            </p:cNvPr>
            <p:cNvSpPr/>
            <p:nvPr/>
          </p:nvSpPr>
          <p:spPr>
            <a:xfrm>
              <a:off x="239688" y="3433192"/>
              <a:ext cx="4657252" cy="1651992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91D56D65-19D0-B47C-4ACA-BD90DED0311B}"/>
                </a:ext>
              </a:extLst>
            </p:cNvPr>
            <p:cNvSpPr/>
            <p:nvPr/>
          </p:nvSpPr>
          <p:spPr>
            <a:xfrm>
              <a:off x="274788" y="5237584"/>
              <a:ext cx="4657252" cy="1333681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09B5A0CA-3FCE-786B-0AF1-A3FD45B2B283}"/>
                </a:ext>
              </a:extLst>
            </p:cNvPr>
            <p:cNvSpPr/>
            <p:nvPr/>
          </p:nvSpPr>
          <p:spPr>
            <a:xfrm>
              <a:off x="5076056" y="1628799"/>
              <a:ext cx="3793156" cy="1224137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3B2A53AF-FEDE-EB9F-0E2E-CB7F67EF1DC2}"/>
                </a:ext>
              </a:extLst>
            </p:cNvPr>
            <p:cNvSpPr/>
            <p:nvPr/>
          </p:nvSpPr>
          <p:spPr>
            <a:xfrm>
              <a:off x="5111156" y="2873147"/>
              <a:ext cx="3793156" cy="699869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5FFB3F8B-D18F-63CE-81F1-F0F1212D6641}"/>
                </a:ext>
              </a:extLst>
            </p:cNvPr>
            <p:cNvSpPr/>
            <p:nvPr/>
          </p:nvSpPr>
          <p:spPr>
            <a:xfrm>
              <a:off x="5124157" y="3593227"/>
              <a:ext cx="3793156" cy="699869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C9C9B56E-E75C-0D3D-E065-A3D747DFA3F0}"/>
                </a:ext>
              </a:extLst>
            </p:cNvPr>
            <p:cNvSpPr/>
            <p:nvPr/>
          </p:nvSpPr>
          <p:spPr>
            <a:xfrm>
              <a:off x="5124157" y="4529331"/>
              <a:ext cx="3793156" cy="1651992"/>
            </a:xfrm>
            <a:prstGeom prst="roundRect">
              <a:avLst/>
            </a:prstGeom>
            <a:effectLst>
              <a:softEdge rad="127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56088150"/>
              </p:ext>
            </p:extLst>
          </p:nvPr>
        </p:nvGraphicFramePr>
        <p:xfrm>
          <a:off x="239688" y="1196752"/>
          <a:ext cx="8784976" cy="537451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46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8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2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ООН (ЕС)</a:t>
                      </a:r>
                    </a:p>
                  </a:txBody>
                  <a:tcPr marL="91496" marR="91496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Канада</a:t>
                      </a:r>
                    </a:p>
                  </a:txBody>
                  <a:tcPr marL="91496" marR="91496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73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Городские центры (</a:t>
                      </a:r>
                      <a:r>
                        <a:rPr lang="en-US" sz="2400" kern="12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urban centers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ru-RU" sz="24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:</a:t>
                      </a:r>
                      <a:r>
                        <a:rPr lang="ru-RU" sz="24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ru-RU" sz="24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плотность не менее 1500 чел/ км² и численность не менее 50 тыс. чел.</a:t>
                      </a:r>
                      <a:r>
                        <a:rPr lang="ru-RU" sz="2400" kern="12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kern="1200" baseline="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Аналог</a:t>
                      </a:r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ru-RU" sz="2400" baseline="0" dirty="0" err="1">
                          <a:solidFill>
                            <a:srgbClr val="FF0000"/>
                          </a:solidFill>
                        </a:rPr>
                        <a:t>п.г.т</a:t>
                      </a:r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. </a:t>
                      </a:r>
                      <a:r>
                        <a:rPr lang="ru-RU" sz="24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en-US" sz="24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urban </a:t>
                      </a:r>
                      <a:r>
                        <a:rPr lang="ru-RU" sz="24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clusters) 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плотность не менее 300 чел/ км² и численность не менее  5000 жителей.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Сельские </a:t>
                      </a:r>
                      <a:r>
                        <a:rPr lang="ru-RU" sz="2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менее 300 чел/ км² и численность менее  5000 жителей. </a:t>
                      </a:r>
                      <a:endParaRPr lang="ru-RU" sz="24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96" marR="91496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–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малые город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а (население от 1000 до 29999 чел.);</a:t>
                      </a:r>
                    </a:p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–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средние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 (население от 30000 до 99999 чел.);</a:t>
                      </a:r>
                    </a:p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–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крупные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(100000 чел. и выше).</a:t>
                      </a:r>
                    </a:p>
                    <a:p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Сельская местность:</a:t>
                      </a:r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население менее 1000 чел. и плотность менее 400 чел на кв. км</a:t>
                      </a:r>
                      <a:endParaRPr lang="ru-RU" sz="2400" b="1" kern="12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96" marR="91496"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322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56" y="260648"/>
            <a:ext cx="8983749" cy="110578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сельских  населённых пунктов по численности населения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ФЗ «О развитии села»)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78539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24000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</a:rPr>
              <a:t>крупные сельские населенные пункты (численность населения свыше 5 тысяч человек);</a:t>
            </a:r>
          </a:p>
          <a:p>
            <a:pPr marL="324000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marL="324000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</a:rPr>
              <a:t>большие сельские населенные пункты (численность населения от 1 тысячи до 5 тысяч человек);</a:t>
            </a:r>
          </a:p>
          <a:p>
            <a:pPr marL="324000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marL="324000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</a:rPr>
              <a:t>средние сельские населенные пункты (численность населения от 200 человек до 1 тысячи человек);</a:t>
            </a:r>
          </a:p>
          <a:p>
            <a:pPr marL="324000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marL="324000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</a:rPr>
              <a:t>малые сельские населенные пункты (численность населения от 50 человек до 200 человек);</a:t>
            </a:r>
          </a:p>
          <a:p>
            <a:pPr marL="324000">
              <a:spcBef>
                <a:spcPts val="0"/>
              </a:spcBef>
            </a:pPr>
            <a:endParaRPr lang="ru-RU" sz="2000" dirty="0">
              <a:solidFill>
                <a:schemeClr val="bg1"/>
              </a:solidFill>
            </a:endParaRPr>
          </a:p>
          <a:p>
            <a:pPr marL="324000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</a:rPr>
              <a:t>мелкие сельские населенные пункты (численность населения менее 50 человек).</a:t>
            </a:r>
          </a:p>
        </p:txBody>
      </p:sp>
    </p:spTree>
    <p:extLst>
      <p:ext uri="{BB962C8B-B14F-4D97-AF65-F5344CB8AC3E}">
        <p14:creationId xmlns:p14="http://schemas.microsoft.com/office/powerpoint/2010/main" val="3084932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856662" cy="2873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Классификации районов ЕС</a:t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20665853"/>
              </p:ext>
            </p:extLst>
          </p:nvPr>
        </p:nvGraphicFramePr>
        <p:xfrm>
          <a:off x="323367" y="623044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</p:spPr>
        <p:txBody>
          <a:bodyPr/>
          <a:lstStyle/>
          <a:p>
            <a:pPr>
              <a:defRPr/>
            </a:pPr>
            <a:fld id="{7E95A530-0E19-4807-B72B-462615D9EB07}" type="slidenum">
              <a:rPr lang="ru-RU" altLang="ru-RU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7"/>
          <p:cNvSpPr>
            <a:spLocks noGrp="1"/>
          </p:cNvSpPr>
          <p:nvPr>
            <p:ph type="title"/>
          </p:nvPr>
        </p:nvSpPr>
        <p:spPr>
          <a:xfrm>
            <a:off x="477838" y="414338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районов Административно-бюджетного управления США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</p:nvPr>
        </p:nvGraphicFramePr>
        <p:xfrm>
          <a:off x="395536" y="908720"/>
          <a:ext cx="8229600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6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B756EE1-CED6-4B83-91A3-F4737E8DE2E6}" type="slidenum">
              <a:rPr lang="ru-RU" altLang="ru-RU">
                <a:solidFill>
                  <a:srgbClr val="161616"/>
                </a:solidFill>
              </a:rPr>
              <a:pPr/>
              <a:t>44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02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7"/>
          <p:cNvSpPr>
            <a:spLocks noGrp="1"/>
          </p:cNvSpPr>
          <p:nvPr>
            <p:ph type="title"/>
          </p:nvPr>
        </p:nvSpPr>
        <p:spPr>
          <a:xfrm>
            <a:off x="457200" y="282575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городских агломераций </a:t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России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33350" y="959973"/>
            <a:ext cx="8553450" cy="5943600"/>
            <a:chOff x="133350" y="959973"/>
            <a:chExt cx="8553450" cy="5943600"/>
          </a:xfrm>
        </p:grpSpPr>
        <p:sp>
          <p:nvSpPr>
            <p:cNvPr id="5" name="Полилиния 4"/>
            <p:cNvSpPr/>
            <p:nvPr/>
          </p:nvSpPr>
          <p:spPr bwMode="auto">
            <a:xfrm>
              <a:off x="133350" y="959973"/>
              <a:ext cx="4687887" cy="987425"/>
            </a:xfrm>
            <a:custGeom>
              <a:avLst/>
              <a:gdLst>
                <a:gd name="connsiteX0" fmla="*/ 0 w 4256284"/>
                <a:gd name="connsiteY0" fmla="*/ 93073 h 930729"/>
                <a:gd name="connsiteX1" fmla="*/ 93073 w 4256284"/>
                <a:gd name="connsiteY1" fmla="*/ 0 h 930729"/>
                <a:gd name="connsiteX2" fmla="*/ 4163211 w 4256284"/>
                <a:gd name="connsiteY2" fmla="*/ 0 h 930729"/>
                <a:gd name="connsiteX3" fmla="*/ 4256284 w 4256284"/>
                <a:gd name="connsiteY3" fmla="*/ 93073 h 930729"/>
                <a:gd name="connsiteX4" fmla="*/ 4256284 w 4256284"/>
                <a:gd name="connsiteY4" fmla="*/ 837656 h 930729"/>
                <a:gd name="connsiteX5" fmla="*/ 4163211 w 4256284"/>
                <a:gd name="connsiteY5" fmla="*/ 930729 h 930729"/>
                <a:gd name="connsiteX6" fmla="*/ 93073 w 4256284"/>
                <a:gd name="connsiteY6" fmla="*/ 930729 h 930729"/>
                <a:gd name="connsiteX7" fmla="*/ 0 w 4256284"/>
                <a:gd name="connsiteY7" fmla="*/ 837656 h 930729"/>
                <a:gd name="connsiteX8" fmla="*/ 0 w 4256284"/>
                <a:gd name="connsiteY8" fmla="*/ 93073 h 9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6284" h="930729">
                  <a:moveTo>
                    <a:pt x="0" y="93073"/>
                  </a:moveTo>
                  <a:cubicBezTo>
                    <a:pt x="0" y="41670"/>
                    <a:pt x="41670" y="0"/>
                    <a:pt x="93073" y="0"/>
                  </a:cubicBezTo>
                  <a:lnTo>
                    <a:pt x="4163211" y="0"/>
                  </a:lnTo>
                  <a:cubicBezTo>
                    <a:pt x="4214614" y="0"/>
                    <a:pt x="4256284" y="41670"/>
                    <a:pt x="4256284" y="93073"/>
                  </a:cubicBezTo>
                  <a:lnTo>
                    <a:pt x="4256284" y="837656"/>
                  </a:lnTo>
                  <a:cubicBezTo>
                    <a:pt x="4256284" y="889059"/>
                    <a:pt x="4214614" y="930729"/>
                    <a:pt x="4163211" y="930729"/>
                  </a:cubicBezTo>
                  <a:lnTo>
                    <a:pt x="93073" y="930729"/>
                  </a:lnTo>
                  <a:cubicBezTo>
                    <a:pt x="41670" y="930729"/>
                    <a:pt x="0" y="889059"/>
                    <a:pt x="0" y="837656"/>
                  </a:cubicBezTo>
                  <a:lnTo>
                    <a:pt x="0" y="93073"/>
                  </a:lnTo>
                  <a:close/>
                </a:path>
              </a:pathLst>
            </a:custGeom>
            <a:solidFill>
              <a:schemeClr val="tx1"/>
            </a:solidFill>
            <a:ln cmpd="sng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53930" tIns="45040" rIns="53930" bIns="4504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altLang="ru-RU" b="1" dirty="0">
                  <a:solidFill>
                    <a:schemeClr val="bg1"/>
                  </a:solidFill>
                </a:rPr>
                <a:t>Стратегия пространственного развития Российской Федерации на период до 2025 года</a:t>
              </a:r>
            </a:p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alt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Полилиния 5"/>
            <p:cNvSpPr/>
            <p:nvPr/>
          </p:nvSpPr>
          <p:spPr bwMode="auto">
            <a:xfrm>
              <a:off x="442912" y="1947398"/>
              <a:ext cx="271463" cy="159861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07478"/>
                  </a:lnTo>
                  <a:lnTo>
                    <a:pt x="246443" y="150747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олилиния 6"/>
            <p:cNvSpPr/>
            <p:nvPr/>
          </p:nvSpPr>
          <p:spPr bwMode="auto">
            <a:xfrm>
              <a:off x="714375" y="2410948"/>
              <a:ext cx="3917950" cy="3819525"/>
            </a:xfrm>
            <a:custGeom>
              <a:avLst/>
              <a:gdLst>
                <a:gd name="connsiteX0" fmla="*/ 0 w 3761776"/>
                <a:gd name="connsiteY0" fmla="*/ 186016 h 1860157"/>
                <a:gd name="connsiteX1" fmla="*/ 186016 w 3761776"/>
                <a:gd name="connsiteY1" fmla="*/ 0 h 1860157"/>
                <a:gd name="connsiteX2" fmla="*/ 3575760 w 3761776"/>
                <a:gd name="connsiteY2" fmla="*/ 0 h 1860157"/>
                <a:gd name="connsiteX3" fmla="*/ 3761776 w 3761776"/>
                <a:gd name="connsiteY3" fmla="*/ 186016 h 1860157"/>
                <a:gd name="connsiteX4" fmla="*/ 3761776 w 3761776"/>
                <a:gd name="connsiteY4" fmla="*/ 1674141 h 1860157"/>
                <a:gd name="connsiteX5" fmla="*/ 3575760 w 3761776"/>
                <a:gd name="connsiteY5" fmla="*/ 1860157 h 1860157"/>
                <a:gd name="connsiteX6" fmla="*/ 186016 w 3761776"/>
                <a:gd name="connsiteY6" fmla="*/ 1860157 h 1860157"/>
                <a:gd name="connsiteX7" fmla="*/ 0 w 3761776"/>
                <a:gd name="connsiteY7" fmla="*/ 1674141 h 1860157"/>
                <a:gd name="connsiteX8" fmla="*/ 0 w 3761776"/>
                <a:gd name="connsiteY8" fmla="*/ 186016 h 186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1776" h="1860157">
                  <a:moveTo>
                    <a:pt x="0" y="186016"/>
                  </a:moveTo>
                  <a:cubicBezTo>
                    <a:pt x="0" y="83282"/>
                    <a:pt x="83282" y="0"/>
                    <a:pt x="186016" y="0"/>
                  </a:cubicBezTo>
                  <a:lnTo>
                    <a:pt x="3575760" y="0"/>
                  </a:lnTo>
                  <a:cubicBezTo>
                    <a:pt x="3678494" y="0"/>
                    <a:pt x="3761776" y="83282"/>
                    <a:pt x="3761776" y="186016"/>
                  </a:cubicBezTo>
                  <a:lnTo>
                    <a:pt x="3761776" y="1674141"/>
                  </a:lnTo>
                  <a:cubicBezTo>
                    <a:pt x="3761776" y="1776875"/>
                    <a:pt x="3678494" y="1860157"/>
                    <a:pt x="3575760" y="1860157"/>
                  </a:cubicBezTo>
                  <a:lnTo>
                    <a:pt x="186016" y="1860157"/>
                  </a:lnTo>
                  <a:cubicBezTo>
                    <a:pt x="83282" y="1860157"/>
                    <a:pt x="0" y="1776875"/>
                    <a:pt x="0" y="1674141"/>
                  </a:cubicBezTo>
                  <a:lnTo>
                    <a:pt x="0" y="18601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1152" tIns="72262" rIns="81152" bIns="7226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1400" dirty="0">
                <a:solidFill>
                  <a:schemeClr val="bg1"/>
                </a:solidFill>
              </a:endParaRPr>
            </a:p>
            <a:p>
              <a:pPr algn="ctr" eaLnBrk="1" hangingPunct="1">
                <a:defRPr/>
              </a:pPr>
              <a:endParaRPr lang="ru-RU" altLang="ru-RU" sz="1400" dirty="0">
                <a:solidFill>
                  <a:schemeClr val="bg1"/>
                </a:solidFill>
              </a:endParaRPr>
            </a:p>
            <a:p>
              <a:pPr algn="ctr" eaLnBrk="1" hangingPunct="1">
                <a:defRPr/>
              </a:pPr>
              <a:endParaRPr lang="ru-RU" altLang="ru-RU" sz="1400" dirty="0">
                <a:solidFill>
                  <a:schemeClr val="bg1"/>
                </a:solidFill>
              </a:endParaRPr>
            </a:p>
            <a:p>
              <a:pPr algn="just" eaLnBrk="1" hangingPunct="1">
                <a:defRPr/>
              </a:pPr>
              <a:r>
                <a:rPr lang="ru-RU" altLang="ru-RU" dirty="0">
                  <a:solidFill>
                    <a:schemeClr val="bg1"/>
                  </a:solidFill>
                </a:rPr>
                <a:t>Совокупность компактно расположенных населенных пунктов и территорий между ними связанных совместным использованием инфраструктурных объектов и объединенных интенсивными экономическими, в т. ч. трудовыми, и социальными связями с общей численностью населения:</a:t>
              </a:r>
              <a:r>
                <a:rPr lang="ru-RU" altLang="ru-RU" dirty="0">
                  <a:solidFill>
                    <a:srgbClr val="5C1F00"/>
                  </a:solidFill>
                </a:rPr>
                <a:t>500 тыс. чел. – 1 млн. чел.- крупная и более 1 млн. чел - крупнейшая</a:t>
              </a:r>
            </a:p>
            <a:p>
              <a:pPr algn="ctr" eaLnBrk="1" hangingPunct="1">
                <a:defRPr/>
              </a:pPr>
              <a:endParaRPr lang="ru-RU" altLang="ru-RU" sz="1400" dirty="0">
                <a:solidFill>
                  <a:srgbClr val="5C1F00"/>
                </a:solidFill>
              </a:endParaRPr>
            </a:p>
            <a:p>
              <a:pPr algn="ctr" eaLnBrk="1" hangingPunct="1">
                <a:defRPr/>
              </a:pPr>
              <a:endParaRPr lang="ru-RU" altLang="ru-RU" sz="1400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altLang="ru-RU" dirty="0">
                <a:solidFill>
                  <a:srgbClr val="5C1F00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5010150" y="959973"/>
              <a:ext cx="3648075" cy="2290762"/>
            </a:xfrm>
            <a:custGeom>
              <a:avLst/>
              <a:gdLst>
                <a:gd name="connsiteX0" fmla="*/ 0 w 2846327"/>
                <a:gd name="connsiteY0" fmla="*/ 180439 h 1804391"/>
                <a:gd name="connsiteX1" fmla="*/ 180439 w 2846327"/>
                <a:gd name="connsiteY1" fmla="*/ 0 h 1804391"/>
                <a:gd name="connsiteX2" fmla="*/ 2665888 w 2846327"/>
                <a:gd name="connsiteY2" fmla="*/ 0 h 1804391"/>
                <a:gd name="connsiteX3" fmla="*/ 2846327 w 2846327"/>
                <a:gd name="connsiteY3" fmla="*/ 180439 h 1804391"/>
                <a:gd name="connsiteX4" fmla="*/ 2846327 w 2846327"/>
                <a:gd name="connsiteY4" fmla="*/ 1623952 h 1804391"/>
                <a:gd name="connsiteX5" fmla="*/ 2665888 w 2846327"/>
                <a:gd name="connsiteY5" fmla="*/ 1804391 h 1804391"/>
                <a:gd name="connsiteX6" fmla="*/ 180439 w 2846327"/>
                <a:gd name="connsiteY6" fmla="*/ 1804391 h 1804391"/>
                <a:gd name="connsiteX7" fmla="*/ 0 w 2846327"/>
                <a:gd name="connsiteY7" fmla="*/ 1623952 h 1804391"/>
                <a:gd name="connsiteX8" fmla="*/ 0 w 2846327"/>
                <a:gd name="connsiteY8" fmla="*/ 180439 h 180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6327" h="1804391">
                  <a:moveTo>
                    <a:pt x="0" y="180439"/>
                  </a:moveTo>
                  <a:cubicBezTo>
                    <a:pt x="0" y="80785"/>
                    <a:pt x="80785" y="0"/>
                    <a:pt x="180439" y="0"/>
                  </a:cubicBezTo>
                  <a:lnTo>
                    <a:pt x="2665888" y="0"/>
                  </a:lnTo>
                  <a:cubicBezTo>
                    <a:pt x="2765542" y="0"/>
                    <a:pt x="2846327" y="80785"/>
                    <a:pt x="2846327" y="180439"/>
                  </a:cubicBezTo>
                  <a:lnTo>
                    <a:pt x="2846327" y="1623952"/>
                  </a:lnTo>
                  <a:cubicBezTo>
                    <a:pt x="2846327" y="1723606"/>
                    <a:pt x="2765542" y="1804391"/>
                    <a:pt x="2665888" y="1804391"/>
                  </a:cubicBezTo>
                  <a:lnTo>
                    <a:pt x="180439" y="1804391"/>
                  </a:lnTo>
                  <a:cubicBezTo>
                    <a:pt x="80785" y="1804391"/>
                    <a:pt x="0" y="1723606"/>
                    <a:pt x="0" y="1623952"/>
                  </a:cubicBezTo>
                  <a:lnTo>
                    <a:pt x="0" y="180439"/>
                  </a:lnTo>
                  <a:close/>
                </a:path>
              </a:pathLst>
            </a:custGeom>
            <a:solidFill>
              <a:schemeClr val="tx1"/>
            </a:solidFill>
            <a:ln cmpd="sng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9519" tIns="70629" rIns="79519" bIns="70629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altLang="ru-RU" b="1" dirty="0">
                  <a:solidFill>
                    <a:schemeClr val="bg1"/>
                  </a:solidFill>
                </a:rPr>
                <a:t>Методика расчета показателя "доля дорожной сети в крупнейших городских агломерациях, соответствующая нормативам" за отчетный период (прошедший год)</a:t>
              </a:r>
            </a:p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alt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>
              <a:off x="5194300" y="3282486"/>
              <a:ext cx="255587" cy="229552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64150"/>
                  </a:lnTo>
                  <a:lnTo>
                    <a:pt x="232063" y="21641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 bwMode="auto">
            <a:xfrm>
              <a:off x="5449887" y="3434885"/>
              <a:ext cx="3236913" cy="3468688"/>
            </a:xfrm>
            <a:custGeom>
              <a:avLst/>
              <a:gdLst>
                <a:gd name="connsiteX0" fmla="*/ 0 w 2564921"/>
                <a:gd name="connsiteY0" fmla="*/ 256492 h 3184557"/>
                <a:gd name="connsiteX1" fmla="*/ 256492 w 2564921"/>
                <a:gd name="connsiteY1" fmla="*/ 0 h 3184557"/>
                <a:gd name="connsiteX2" fmla="*/ 2308429 w 2564921"/>
                <a:gd name="connsiteY2" fmla="*/ 0 h 3184557"/>
                <a:gd name="connsiteX3" fmla="*/ 2564921 w 2564921"/>
                <a:gd name="connsiteY3" fmla="*/ 256492 h 3184557"/>
                <a:gd name="connsiteX4" fmla="*/ 2564921 w 2564921"/>
                <a:gd name="connsiteY4" fmla="*/ 2928065 h 3184557"/>
                <a:gd name="connsiteX5" fmla="*/ 2308429 w 2564921"/>
                <a:gd name="connsiteY5" fmla="*/ 3184557 h 3184557"/>
                <a:gd name="connsiteX6" fmla="*/ 256492 w 2564921"/>
                <a:gd name="connsiteY6" fmla="*/ 3184557 h 3184557"/>
                <a:gd name="connsiteX7" fmla="*/ 0 w 2564921"/>
                <a:gd name="connsiteY7" fmla="*/ 2928065 h 3184557"/>
                <a:gd name="connsiteX8" fmla="*/ 0 w 2564921"/>
                <a:gd name="connsiteY8" fmla="*/ 256492 h 318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4921" h="3184557">
                  <a:moveTo>
                    <a:pt x="0" y="256492"/>
                  </a:moveTo>
                  <a:cubicBezTo>
                    <a:pt x="0" y="114835"/>
                    <a:pt x="114835" y="0"/>
                    <a:pt x="256492" y="0"/>
                  </a:cubicBezTo>
                  <a:lnTo>
                    <a:pt x="2308429" y="0"/>
                  </a:lnTo>
                  <a:cubicBezTo>
                    <a:pt x="2450086" y="0"/>
                    <a:pt x="2564921" y="114835"/>
                    <a:pt x="2564921" y="256492"/>
                  </a:cubicBezTo>
                  <a:lnTo>
                    <a:pt x="2564921" y="2928065"/>
                  </a:lnTo>
                  <a:cubicBezTo>
                    <a:pt x="2564921" y="3069722"/>
                    <a:pt x="2450086" y="3184557"/>
                    <a:pt x="2308429" y="3184557"/>
                  </a:cubicBezTo>
                  <a:lnTo>
                    <a:pt x="256492" y="3184557"/>
                  </a:lnTo>
                  <a:cubicBezTo>
                    <a:pt x="114835" y="3184557"/>
                    <a:pt x="0" y="3069722"/>
                    <a:pt x="0" y="2928065"/>
                  </a:cubicBezTo>
                  <a:lnTo>
                    <a:pt x="0" y="256492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1794" tIns="92904" rIns="101794" bIns="92904" spcCol="1270" anchor="ctr"/>
            <a:lstStyle/>
            <a:p>
              <a:pPr algn="just" defTabSz="6223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/>
                <a:t>Городская агломерация" – образуемая крупнейшим городским округом – "ядром агломерации" и муниципальными </a:t>
              </a:r>
              <a:r>
                <a:rPr lang="ru-RU" dirty="0" err="1"/>
                <a:t>обра-зованиями</a:t>
              </a:r>
              <a:r>
                <a:rPr lang="ru-RU" dirty="0"/>
                <a:t> – "спутниками" многокомпонентная </a:t>
              </a:r>
              <a:r>
                <a:rPr lang="ru-RU" dirty="0" err="1"/>
                <a:t>систе-ма</a:t>
              </a:r>
              <a:r>
                <a:rPr lang="ru-RU" dirty="0"/>
                <a:t> с интенсивными </a:t>
              </a:r>
              <a:r>
                <a:rPr lang="ru-RU" dirty="0" err="1"/>
                <a:t>произ-водственными</a:t>
              </a:r>
              <a:r>
                <a:rPr lang="ru-RU" dirty="0"/>
                <a:t>, транспорт-</a:t>
              </a:r>
              <a:r>
                <a:rPr lang="ru-RU" dirty="0" err="1"/>
                <a:t>ными</a:t>
              </a:r>
              <a:r>
                <a:rPr lang="ru-RU" dirty="0"/>
                <a:t> и культурными связями, в частности, наличием "маятниковой" трудовой миграции населения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48464" y="6398122"/>
            <a:ext cx="395536" cy="476250"/>
          </a:xfrm>
        </p:spPr>
        <p:txBody>
          <a:bodyPr/>
          <a:lstStyle/>
          <a:p>
            <a:pPr>
              <a:defRPr/>
            </a:pPr>
            <a:fld id="{FF64BFD0-C905-404E-8BBE-F2F89FA2AE24}" type="slidenum">
              <a:rPr lang="ru-RU" altLang="ru-RU" smtClean="0"/>
              <a:pPr>
                <a:defRPr/>
              </a:pPr>
              <a:t>45</a:t>
            </a:fld>
            <a:endParaRPr lang="ru-RU" alt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856662" cy="2873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Классификации районов Минсельхоз США </a:t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56864687"/>
              </p:ext>
            </p:extLst>
          </p:nvPr>
        </p:nvGraphicFramePr>
        <p:xfrm>
          <a:off x="323367" y="784785"/>
          <a:ext cx="856895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95A530-0E19-4807-B72B-462615D9EB07}" type="slidenum">
              <a:rPr lang="ru-RU" altLang="ru-RU" smtClean="0"/>
              <a:pPr>
                <a:defRPr/>
              </a:pPr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06318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9"/>
          <p:cNvSpPr>
            <a:spLocks noGrp="1"/>
          </p:cNvSpPr>
          <p:nvPr>
            <p:ph type="title"/>
          </p:nvPr>
        </p:nvSpPr>
        <p:spPr>
          <a:xfrm>
            <a:off x="177824" y="418358"/>
            <a:ext cx="8569325" cy="433388"/>
          </a:xfrm>
        </p:spPr>
        <p:txBody>
          <a:bodyPr/>
          <a:lstStyle/>
          <a:p>
            <a:pPr>
              <a:defRPr/>
            </a:pPr>
            <a:r>
              <a:rPr lang="ru-RU" altLang="ru-RU" sz="32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этапа классификации районов в ЕС</a:t>
            </a: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75948263"/>
              </p:ext>
            </p:extLst>
          </p:nvPr>
        </p:nvGraphicFramePr>
        <p:xfrm>
          <a:off x="225795" y="1036836"/>
          <a:ext cx="8497888" cy="1828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Первый этап </a:t>
                      </a:r>
                    </a:p>
                  </a:txBody>
                  <a:tcPr marL="91489" marR="91489" marT="45721" marB="45721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9" marR="91479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9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Городской кластер</a:t>
                      </a:r>
                      <a:r>
                        <a:rPr lang="ru-RU" sz="1800" b="1" kern="1200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кластер смежных ячеек площадью 1 км² с плотностью населения не менее 300 чел/ км² и в совокупности минимальной численностью населения  5 тыс. жителей.</a:t>
                      </a:r>
                    </a:p>
                  </a:txBody>
                  <a:tcPr marL="91489" marR="91489" marT="45721" marB="45721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Сельская местность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все остальные ячейки (не идентифицируемые как городские).</a:t>
                      </a:r>
                    </a:p>
                  </a:txBody>
                  <a:tcPr marL="91489" marR="91489" marT="45721" marB="45721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34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E0FD33-2869-4E99-8D0D-5C5B8161B27F}" type="slidenum">
              <a:rPr lang="ru-RU" altLang="ru-RU">
                <a:solidFill>
                  <a:srgbClr val="161616"/>
                </a:solidFill>
              </a:rPr>
              <a:pPr/>
              <a:t>47</a:t>
            </a:fld>
            <a:endParaRPr lang="ru-RU" altLang="ru-RU">
              <a:solidFill>
                <a:srgbClr val="161616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52545337"/>
              </p:ext>
            </p:extLst>
          </p:nvPr>
        </p:nvGraphicFramePr>
        <p:xfrm>
          <a:off x="250826" y="3083178"/>
          <a:ext cx="8497887" cy="2760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870">
                <a:tc gridSpan="3">
                  <a:txBody>
                    <a:bodyPr/>
                    <a:lstStyle/>
                    <a:p>
                      <a:r>
                        <a:rPr lang="ru-RU" sz="1800" dirty="0"/>
                        <a:t>Второй этап. Классификация</a:t>
                      </a:r>
                      <a:r>
                        <a:rPr lang="ru-RU" sz="1800" baseline="0" dirty="0"/>
                        <a:t> районов (уровень </a:t>
                      </a:r>
                      <a:r>
                        <a:rPr lang="en-US" sz="1800" baseline="0" dirty="0"/>
                        <a:t>NUTS3</a:t>
                      </a:r>
                      <a:r>
                        <a:rPr lang="ru-RU" sz="1800" baseline="0" dirty="0"/>
                        <a:t> территориального деления ЕС)</a:t>
                      </a:r>
                      <a:r>
                        <a:rPr lang="en-US" sz="1800" baseline="0" dirty="0"/>
                        <a:t>. 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72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сельские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Промежуточные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городские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9883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превышает 50%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составляет от 20 до 50%.  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доля населения, проживающего в сельской местности, ниже 20%.</a:t>
                      </a:r>
                      <a:endParaRPr lang="ru-RU" sz="1800" dirty="0"/>
                    </a:p>
                    <a:p>
                      <a:endParaRPr lang="ru-RU" sz="1800" dirty="0"/>
                    </a:p>
                  </a:txBody>
                  <a:tcPr marL="91445" marR="91445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4659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9"/>
          <p:cNvSpPr>
            <a:spLocks noGrp="1"/>
          </p:cNvSpPr>
          <p:nvPr>
            <p:ph type="title"/>
          </p:nvPr>
        </p:nvSpPr>
        <p:spPr>
          <a:xfrm>
            <a:off x="395288" y="368300"/>
            <a:ext cx="8640762" cy="504825"/>
          </a:xfrm>
        </p:spPr>
        <p:txBody>
          <a:bodyPr/>
          <a:lstStyle/>
          <a:p>
            <a:pPr algn="l">
              <a:defRPr/>
            </a:pPr>
            <a:r>
              <a:rPr lang="ru-RU" altLang="ru-RU" sz="1800" b="1" dirty="0">
                <a:solidFill>
                  <a:schemeClr val="accent4">
                    <a:lumMod val="10000"/>
                  </a:schemeClr>
                </a:solidFill>
              </a:rPr>
              <a:t>(</a:t>
            </a:r>
            <a:r>
              <a:rPr lang="en-US" altLang="ru-RU" sz="1800" b="1" dirty="0">
                <a:solidFill>
                  <a:schemeClr val="accent4">
                    <a:lumMod val="10000"/>
                  </a:schemeClr>
                </a:solidFill>
              </a:rPr>
              <a:t>Applying the Degree of </a:t>
            </a:r>
            <a:r>
              <a:rPr lang="en-US" altLang="ru-RU" sz="1800" b="1" dirty="0" err="1">
                <a:solidFill>
                  <a:schemeClr val="accent4">
                    <a:lumMod val="10000"/>
                  </a:schemeClr>
                </a:solidFill>
              </a:rPr>
              <a:t>Urbanisation</a:t>
            </a:r>
            <a:r>
              <a:rPr lang="en-US" altLang="ru-RU" sz="1800" b="1" dirty="0">
                <a:solidFill>
                  <a:schemeClr val="accent4">
                    <a:lumMod val="10000"/>
                  </a:schemeClr>
                </a:solidFill>
              </a:rPr>
              <a:t> – A methodological manual to define cities, towns and rural areas for international comparisons. European Union/FAO/UN-Habitat/OECD/The World Bank, 2021</a:t>
            </a:r>
            <a:r>
              <a:rPr lang="ru-RU" altLang="ru-RU" sz="1800" b="1" dirty="0">
                <a:solidFill>
                  <a:schemeClr val="accent4">
                    <a:lumMod val="10000"/>
                  </a:schemeClr>
                </a:solidFill>
              </a:rPr>
              <a:t>)</a:t>
            </a: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05097898"/>
              </p:ext>
            </p:extLst>
          </p:nvPr>
        </p:nvGraphicFramePr>
        <p:xfrm>
          <a:off x="107504" y="1264074"/>
          <a:ext cx="5041455" cy="5305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2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5425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Густонаселенные</a:t>
                      </a:r>
                      <a:r>
                        <a:rPr lang="ru-RU" sz="18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8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(urban </a:t>
                      </a:r>
                      <a:r>
                        <a:rPr lang="en-US" sz="1800" baseline="0" dirty="0" err="1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cen-ters</a:t>
                      </a:r>
                      <a:r>
                        <a:rPr lang="en-US" sz="18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r>
                        <a:rPr lang="ru-RU" sz="18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: 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кластер смежных ячеек площадью 1 км² с плотностью населения не менее 1500 чел/ км² и в совокупности минимальной численностью населения 50 тыс. чел.</a:t>
                      </a:r>
                      <a:r>
                        <a:rPr lang="ru-RU" sz="1800" kern="12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огут быть </a:t>
                      </a:r>
                      <a:r>
                        <a:rPr lang="ru-RU" sz="1800" kern="12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добавле-ны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ячейки, заполненные не менее чем на 50%. </a:t>
                      </a:r>
                      <a:endParaRPr lang="ru-RU" sz="18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Средненаселенные (</a:t>
                      </a:r>
                      <a:r>
                        <a:rPr lang="en-US" sz="18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urban </a:t>
                      </a:r>
                      <a:r>
                        <a:rPr lang="ru-RU" sz="18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clusters) </a:t>
                      </a:r>
                      <a:r>
                        <a:rPr lang="ru-RU" sz="1800" b="1" kern="12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800" b="1" kern="1200" baseline="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кластер 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смеж-ных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ячеек сетки 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площа-дью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км² с плотностью населения не менее 300 чел/ км² и мини-</a:t>
                      </a:r>
                      <a:r>
                        <a:rPr lang="ru-RU" sz="1800" b="1" kern="12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мальной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численностью населения 5000 жителей. </a:t>
                      </a: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Сельские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-остальные</a:t>
                      </a:r>
                      <a:r>
                        <a:rPr lang="ru-RU" sz="1800" b="1" kern="12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ячейки сетки.</a:t>
                      </a:r>
                      <a:r>
                        <a:rPr lang="ru-RU" sz="1800" b="1" kern="12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(Н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идентифицируемые как городские).</a:t>
                      </a: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72264868"/>
              </p:ext>
            </p:extLst>
          </p:nvPr>
        </p:nvGraphicFramePr>
        <p:xfrm>
          <a:off x="5314723" y="1004615"/>
          <a:ext cx="3825751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7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A798EA1-7A1D-43F9-8229-4C55EA359F0C}" type="slidenum">
              <a:rPr lang="ru-RU" altLang="ru-RU">
                <a:solidFill>
                  <a:srgbClr val="161616"/>
                </a:solidFill>
              </a:rPr>
              <a:pPr/>
              <a:t>48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61312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5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6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7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8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9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10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14268</TotalTime>
  <Words>4119</Words>
  <Application>Microsoft Office PowerPoint</Application>
  <PresentationFormat>Экран (4:3)</PresentationFormat>
  <Paragraphs>688</Paragraphs>
  <Slides>48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Arial</vt:lpstr>
      <vt:lpstr>Calibri</vt:lpstr>
      <vt:lpstr>Tahoma</vt:lpstr>
      <vt:lpstr>Times New Roman</vt:lpstr>
      <vt:lpstr>Оформление по умолчанию</vt:lpstr>
      <vt:lpstr>  Подходы к формированию политики поддержки сельской экономики  </vt:lpstr>
      <vt:lpstr>Сельская экономика</vt:lpstr>
      <vt:lpstr>Пространственное деление территории</vt:lpstr>
      <vt:lpstr>Презентация PowerPoint</vt:lpstr>
      <vt:lpstr>Группировка сельских населённых пунктов (с.н.п.) по численности населения по данным Всероссийской переписи населения 2020 г.</vt:lpstr>
      <vt:lpstr>Специфика сельских территорий и сельской экономики</vt:lpstr>
      <vt:lpstr>Распределение лиц в возрасте 15 лет и более по характеристикам торгового и бытового обслуживания по типу населенного пункта в 2024 г., в % от числа респондентов в соответствующих населенных пунктах </vt:lpstr>
      <vt:lpstr>Различия в использовании транспорта</vt:lpstr>
      <vt:lpstr>Уровень располагаемых ресурсов на члена домохозяйства в месяц  (2 квартал 2024 г.)</vt:lpstr>
      <vt:lpstr>  Доля посещающих дополнительные занятия от числа учащихся общеобразовательных организаций в возрасте 15 лет и более в разрезе типа населенного пункта в 2022-2024 гг., % </vt:lpstr>
      <vt:lpstr>Доля респондентов, от числа не занимающихся активным отдыхом, указавших отсутствие поблизости мест для занятий в качестве причины, почему они не занимаются активным отдыхом, в разрезе типа населенного пункта в 2022-2024 гг., %</vt:lpstr>
      <vt:lpstr>Презентация PowerPoint</vt:lpstr>
      <vt:lpstr>Презентация PowerPoint</vt:lpstr>
      <vt:lpstr>Презентация PowerPoint</vt:lpstr>
      <vt:lpstr>Необходимость государственного регулирования сельской экономики</vt:lpstr>
      <vt:lpstr>Направления Госпрограммы Комплексного развития сельских территорий</vt:lpstr>
      <vt:lpstr>Пространственное деление территории</vt:lpstr>
      <vt:lpstr>Стратегия устойчивого развития сельских территорий РФ на период до 2030 год </vt:lpstr>
      <vt:lpstr>Госпрограмма Комплексного  развития сельских территорий РФ  </vt:lpstr>
      <vt:lpstr>Госпрограмма Комплексного  развития сельских территорий  </vt:lpstr>
      <vt:lpstr>Госпрограмма Комплексного  развития  сельских территорий  </vt:lpstr>
      <vt:lpstr>Целевые показатели по доле населения в Госпрограмме КРСТ и  Стратегии пространственного развития </vt:lpstr>
      <vt:lpstr>Состав опорных населенных  пунктов РФ</vt:lpstr>
      <vt:lpstr>Презентация PowerPoint</vt:lpstr>
      <vt:lpstr>Презентация PowerPoint</vt:lpstr>
      <vt:lpstr>Вклад сельских МСП (юр. лиц) отдельных отраслей муниципальных районов в 2021 г. в основные экономические показатели сельских МСП (юр. лиц) муниципальных районов, %</vt:lpstr>
      <vt:lpstr>Характеристика типов районов по доле сельских НМСП в  выручке предприятий в 2021 г </vt:lpstr>
      <vt:lpstr>Характеристика сельских МСП муниципальных районов  по разделам ОКВЭД в 2021 г., % </vt:lpstr>
      <vt:lpstr>Направления развития  сельской экономики</vt:lpstr>
      <vt:lpstr>Группировка городских и сельских  населённых пунктов по численности населения по данным Всероссийской переписи населения 2020 г.</vt:lpstr>
      <vt:lpstr>Группировка городских и сельских  населённых пунктов по численности населения при наложении верхнего критерия численности населения в 10 и 15 тыс. чел. </vt:lpstr>
      <vt:lpstr>Презентация PowerPoint</vt:lpstr>
      <vt:lpstr>Госпрограмма Комплексного  развития сельских территорий  </vt:lpstr>
      <vt:lpstr>Стратегия устойчивого развития сельских территорий Российской Федерации  на период до 2030 года</vt:lpstr>
      <vt:lpstr>   Город и село - разные объекты по своим характеристикам - разные подходы к управлению, развитию (разные тарифы, поддержка)  Тарифы на электроэнергию для сельских и городских населенных пунктов Московской области (2025 г.)</vt:lpstr>
      <vt:lpstr> Признаки отнесения населенного пункта к городскому или сельскому  в субъектах РФ </vt:lpstr>
      <vt:lpstr>Группировка городских и сельских населённых пунктов по численности населения по данным Всероссийской переписи населения 2020 г.</vt:lpstr>
      <vt:lpstr>Ивановская область</vt:lpstr>
      <vt:lpstr>Республика Татарстан</vt:lpstr>
      <vt:lpstr>Классификация административных образований (муниципальные образования, районы, переписные участки)</vt:lpstr>
      <vt:lpstr>  ООН (ЕС, США Канада): нет отраслевого и инфраструктурного подхода только численность и плотность населения</vt:lpstr>
      <vt:lpstr>Критерии сельских  населённых пунктов по численности населения  (проект ФЗ «О развитии села»)</vt:lpstr>
      <vt:lpstr> Классификации районов ЕС </vt:lpstr>
      <vt:lpstr>Классификация районов Административно-бюджетного управления США</vt:lpstr>
      <vt:lpstr>Определение городских агломераций  в России</vt:lpstr>
      <vt:lpstr> Классификации районов Минсельхоз США  </vt:lpstr>
      <vt:lpstr>Три этапа классификации районов в ЕС</vt:lpstr>
      <vt:lpstr>(Applying the Degree of Urbanisation – A methodological manual to define cities, towns and rural areas for international comparisons. European Union/FAO/UN-Habitat/OECD/The World Bank, 2021)</vt:lpstr>
    </vt:vector>
  </TitlesOfParts>
  <Company>viapi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аграрных структур России и США</dc:title>
  <dc:creator>user413</dc:creator>
  <cp:lastModifiedBy>Lab</cp:lastModifiedBy>
  <cp:revision>739</cp:revision>
  <cp:lastPrinted>2025-09-17T08:16:32Z</cp:lastPrinted>
  <dcterms:created xsi:type="dcterms:W3CDTF">2012-10-25T06:17:39Z</dcterms:created>
  <dcterms:modified xsi:type="dcterms:W3CDTF">2025-10-27T10:54:28Z</dcterms:modified>
</cp:coreProperties>
</file>