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8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9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0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1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2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3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4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5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bookmarkIdSeed="2">
  <p:sldMasterIdLst>
    <p:sldMasterId id="2147483648" r:id="rId1"/>
    <p:sldMasterId id="2147483665" r:id="rId2"/>
  </p:sldMasterIdLst>
  <p:notesMasterIdLst>
    <p:notesMasterId r:id="rId33"/>
  </p:notesMasterIdLst>
  <p:handoutMasterIdLst>
    <p:handoutMasterId r:id="rId34"/>
  </p:handoutMasterIdLst>
  <p:sldIdLst>
    <p:sldId id="3188" r:id="rId3"/>
    <p:sldId id="3189" r:id="rId4"/>
    <p:sldId id="3283" r:id="rId5"/>
    <p:sldId id="294" r:id="rId6"/>
    <p:sldId id="3290" r:id="rId7"/>
    <p:sldId id="3149" r:id="rId8"/>
    <p:sldId id="3193" r:id="rId9"/>
    <p:sldId id="3163" r:id="rId10"/>
    <p:sldId id="3151" r:id="rId11"/>
    <p:sldId id="3198" r:id="rId12"/>
    <p:sldId id="3159" r:id="rId13"/>
    <p:sldId id="3160" r:id="rId14"/>
    <p:sldId id="3291" r:id="rId15"/>
    <p:sldId id="3173" r:id="rId16"/>
    <p:sldId id="3190" r:id="rId17"/>
    <p:sldId id="3294" r:id="rId18"/>
    <p:sldId id="273" r:id="rId19"/>
    <p:sldId id="275" r:id="rId20"/>
    <p:sldId id="3199" r:id="rId21"/>
    <p:sldId id="3207" r:id="rId22"/>
    <p:sldId id="3293" r:id="rId23"/>
    <p:sldId id="3292" r:id="rId24"/>
    <p:sldId id="3201" r:id="rId25"/>
    <p:sldId id="3295" r:id="rId26"/>
    <p:sldId id="3285" r:id="rId27"/>
    <p:sldId id="3191" r:id="rId28"/>
    <p:sldId id="3197" r:id="rId29"/>
    <p:sldId id="3194" r:id="rId30"/>
    <p:sldId id="3289" r:id="rId31"/>
    <p:sldId id="3281" r:id="rId32"/>
  </p:sldIdLst>
  <p:sldSz cx="12858750" cy="7232650"/>
  <p:notesSz cx="6797675" cy="9926638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orient="horz" pos="4183">
          <p15:clr>
            <a:srgbClr val="A4A3A4"/>
          </p15:clr>
        </p15:guide>
        <p15:guide id="3" pos="4050">
          <p15:clr>
            <a:srgbClr val="A4A3A4"/>
          </p15:clr>
        </p15:guide>
        <p15:guide id="4" pos="557">
          <p15:clr>
            <a:srgbClr val="A4A3A4"/>
          </p15:clr>
        </p15:guide>
        <p15:guide id="5" pos="7588">
          <p15:clr>
            <a:srgbClr val="A4A3A4"/>
          </p15:clr>
        </p15:guide>
        <p15:guide id="6" pos="376">
          <p15:clr>
            <a:srgbClr val="A4A3A4"/>
          </p15:clr>
        </p15:guide>
        <p15:guide id="7" pos="13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2C0A"/>
    <a:srgbClr val="EA58CE"/>
    <a:srgbClr val="F5B1EB"/>
    <a:srgbClr val="8ED7F1"/>
    <a:srgbClr val="F8FCD4"/>
    <a:srgbClr val="97F090"/>
    <a:srgbClr val="1CB7F1"/>
    <a:srgbClr val="157DA8"/>
    <a:srgbClr val="FBBF09"/>
    <a:srgbClr val="017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00" autoAdjust="0"/>
    <p:restoredTop sz="95167" autoAdjust="0"/>
  </p:normalViewPr>
  <p:slideViewPr>
    <p:cSldViewPr>
      <p:cViewPr varScale="1">
        <p:scale>
          <a:sx n="90" d="100"/>
          <a:sy n="90" d="100"/>
        </p:scale>
        <p:origin x="90" y="390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8DC-460C-B005-14E93B6E9E7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8DC-460C-B005-14E93B6E9E7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8DC-460C-B005-14E93B6E9E7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8DC-460C-B005-14E93B6E9E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Микропредприятия</c:v>
                </c:pt>
                <c:pt idx="1">
                  <c:v>Малые предприятия</c:v>
                </c:pt>
                <c:pt idx="2">
                  <c:v>Крупные предприятия</c:v>
                </c:pt>
                <c:pt idx="3">
                  <c:v>Средние предприятия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57</c:v>
                </c:pt>
                <c:pt idx="1">
                  <c:v>33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E5-45EB-8036-179569847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7.1921793134674575E-2"/>
          <c:w val="0.98986223590569666"/>
          <c:h val="0.8529541557305336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  <a:sp3d contourW="9525">
              <a:contourClr>
                <a:schemeClr val="lt1">
                  <a:alpha val="50000"/>
                </a:schemeClr>
              </a:contourClr>
            </a:sp3d>
          </c:spPr>
          <c:invertIfNegative val="0"/>
          <c:dLbls>
            <c:dLbl>
              <c:idx val="1"/>
              <c:layout>
                <c:manualLayout>
                  <c:x val="2.9629629629629631E-2"/>
                  <c:y val="-2.1527831926961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2F8-4EBB-99E3-ABA3BFE27ECC}"/>
                </c:ext>
              </c:extLst>
            </c:dLbl>
            <c:dLbl>
              <c:idx val="2"/>
              <c:layout>
                <c:manualLayout>
                  <c:x val="7.2592592592592486E-2"/>
                  <c:y val="-1.67438692765254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2F8-4EBB-99E3-ABA3BFE27ECC}"/>
                </c:ext>
              </c:extLst>
            </c:dLbl>
            <c:dLbl>
              <c:idx val="3"/>
              <c:layout>
                <c:manualLayout>
                  <c:x val="6.6666666666666666E-2"/>
                  <c:y val="-1.67438692765255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F8-4EBB-99E3-ABA3BFE27ECC}"/>
                </c:ext>
              </c:extLst>
            </c:dLbl>
            <c:dLbl>
              <c:idx val="4"/>
              <c:layout>
                <c:manualLayout>
                  <c:x val="5.0780137624726343E-2"/>
                  <c:y val="-1.1959967411028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F8-4EBB-99E3-ABA3BFE27ECC}"/>
                </c:ext>
              </c:extLst>
            </c:dLbl>
            <c:dLbl>
              <c:idx val="5"/>
              <c:layout>
                <c:manualLayout>
                  <c:x val="7.5289848756745034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F8-4EBB-99E3-ABA3BFE27E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39155</c:v>
                </c:pt>
                <c:pt idx="1">
                  <c:v>40278</c:v>
                </c:pt>
                <c:pt idx="2">
                  <c:v>42054</c:v>
                </c:pt>
                <c:pt idx="3">
                  <c:v>38929</c:v>
                </c:pt>
                <c:pt idx="4">
                  <c:v>37001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F8-4EBB-99E3-ABA3BFE27E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 том числе руководители и специалисты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  <a:sp3d contourW="9525">
              <a:contourClr>
                <a:schemeClr val="lt1">
                  <a:alpha val="5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2.6863259947485358E-2"/>
                  <c:y val="-2.14874273228900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F8-4EBB-99E3-ABA3BFE27ECC}"/>
                </c:ext>
              </c:extLst>
            </c:dLbl>
            <c:dLbl>
              <c:idx val="1"/>
              <c:layout>
                <c:manualLayout>
                  <c:x val="2.518518518518513E-2"/>
                  <c:y val="-3.10957572278330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F8-4EBB-99E3-ABA3BFE27ECC}"/>
                </c:ext>
              </c:extLst>
            </c:dLbl>
            <c:dLbl>
              <c:idx val="2"/>
              <c:layout>
                <c:manualLayout>
                  <c:x val="2.4827969091951799E-2"/>
                  <c:y val="-3.1014887234751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F8-4EBB-99E3-ABA3BFE27ECC}"/>
                </c:ext>
              </c:extLst>
            </c:dLbl>
            <c:dLbl>
              <c:idx val="3"/>
              <c:layout>
                <c:manualLayout>
                  <c:x val="2.8148148148148148E-2"/>
                  <c:y val="-4.06636825287047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2F8-4EBB-99E3-ABA3BFE27ECC}"/>
                </c:ext>
              </c:extLst>
            </c:dLbl>
            <c:dLbl>
              <c:idx val="4"/>
              <c:layout>
                <c:manualLayout>
                  <c:x val="2.5309724278360476E-2"/>
                  <c:y val="-2.8663296670740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800052252548722E-2"/>
                      <c:h val="5.03240380698440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D2F8-4EBB-99E3-ABA3BFE27ECC}"/>
                </c:ext>
              </c:extLst>
            </c:dLbl>
            <c:dLbl>
              <c:idx val="5"/>
              <c:layout>
                <c:manualLayout>
                  <c:x val="2.7738365331432382E-2"/>
                  <c:y val="-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2F8-4EBB-99E3-ABA3BFE27E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10507</c:v>
                </c:pt>
                <c:pt idx="1">
                  <c:v>10607</c:v>
                </c:pt>
                <c:pt idx="2">
                  <c:v>10711</c:v>
                </c:pt>
                <c:pt idx="3">
                  <c:v>10720</c:v>
                </c:pt>
                <c:pt idx="4">
                  <c:v>10406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2F8-4EBB-99E3-ABA3BFE27EC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89252712"/>
        <c:axId val="194510264"/>
        <c:axId val="0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Лист1!$D$1</c15:sqref>
                        </c15:formulaRef>
                      </c:ext>
                    </c:extLst>
                    <c:strCache>
                      <c:ptCount val="1"/>
                      <c:pt idx="0">
                        <c:v>Столбец1</c:v>
                      </c:pt>
                    </c:strCache>
                  </c:strRef>
                </c:tx>
                <c:spPr>
                  <a:solidFill>
                    <a:schemeClr val="accent3">
                      <a:alpha val="85000"/>
                    </a:schemeClr>
                  </a:solidFill>
                  <a:ln w="9525" cap="flat" cmpd="sng" algn="ctr">
                    <a:solidFill>
                      <a:schemeClr val="lt1">
                        <a:alpha val="50000"/>
                      </a:schemeClr>
                    </a:solidFill>
                    <a:round/>
                  </a:ln>
                  <a:effectLst/>
                  <a:sp3d contourW="9525">
                    <a:contourClr>
                      <a:schemeClr val="lt1">
                        <a:alpha val="50000"/>
                      </a:schemeClr>
                    </a:contourClr>
                  </a:sp3d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600" b="1" i="0" u="none" strike="noStrike" kern="1200" baseline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endParaRPr lang="ru-RU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dk1">
                                <a:lumMod val="50000"/>
                                <a:lumOff val="5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Лист1!$A$2:$A$7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2020</c:v>
                      </c:pt>
                      <c:pt idx="1">
                        <c:v>2021</c:v>
                      </c:pt>
                      <c:pt idx="2">
                        <c:v>2022</c:v>
                      </c:pt>
                      <c:pt idx="3">
                        <c:v>2023</c:v>
                      </c:pt>
                      <c:pt idx="4">
                        <c:v>2024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Лист1!$D$2:$D$9</c15:sqref>
                        </c15:formulaRef>
                      </c:ext>
                    </c:extLst>
                    <c:numCache>
                      <c:formatCode>General</c:formatCode>
                      <c:ptCount val="8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D-D2F8-4EBB-99E3-ABA3BFE27ECC}"/>
                  </c:ext>
                </c:extLst>
              </c15:ser>
            </c15:filteredBarSeries>
          </c:ext>
        </c:extLst>
      </c:bar3DChart>
      <c:catAx>
        <c:axId val="189252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4510264"/>
        <c:crosses val="autoZero"/>
        <c:auto val="1"/>
        <c:lblAlgn val="ctr"/>
        <c:lblOffset val="100"/>
        <c:noMultiLvlLbl val="0"/>
      </c:catAx>
      <c:valAx>
        <c:axId val="1945102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9252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7660887199186433E-2"/>
          <c:y val="0.94148358515720476"/>
          <c:w val="0.58805480110853614"/>
          <c:h val="5.5362737473614046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1600" b="1">
          <a:solidFill>
            <a:schemeClr val="tx1">
              <a:lumMod val="95000"/>
              <a:lumOff val="5000"/>
            </a:schemeClr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7.806724973068474E-2"/>
          <c:w val="1"/>
          <c:h val="0.72151279428440029"/>
        </c:manualLayout>
      </c:layout>
      <c:barChart>
        <c:barDir val="col"/>
        <c:grouping val="clustered"/>
        <c:varyColors val="0"/>
        <c:ser>
          <c:idx val="0"/>
          <c:order val="0"/>
          <c:tx>
            <c:v>до 35 лет</c:v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B w="25400"/>
            </a:sp3d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Лист1!$B$75:$B$79</c:f>
              <c:numCache>
                <c:formatCode>General</c:formatCode>
                <c:ptCount val="5"/>
                <c:pt idx="0">
                  <c:v>2019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Лист1!$C$75:$C$79</c:f>
              <c:numCache>
                <c:formatCode>0.0%</c:formatCode>
                <c:ptCount val="5"/>
                <c:pt idx="0">
                  <c:v>8.3000000000000004E-2</c:v>
                </c:pt>
                <c:pt idx="1">
                  <c:v>8.4000000000000005E-2</c:v>
                </c:pt>
                <c:pt idx="2">
                  <c:v>8.3000000000000004E-2</c:v>
                </c:pt>
                <c:pt idx="3">
                  <c:v>7.3999999999999996E-2</c:v>
                </c:pt>
                <c:pt idx="4">
                  <c:v>9.9000000000000005E-2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6B-40CC-BD84-F341C88D15B2}"/>
            </c:ext>
          </c:extLst>
        </c:ser>
        <c:ser>
          <c:idx val="1"/>
          <c:order val="1"/>
          <c:tx>
            <c:v>на пенсии по возрасту</c:v>
          </c:tx>
          <c:spPr>
            <a:solidFill>
              <a:srgbClr val="C0504D"/>
            </a:solidFill>
            <a:ln w="25400">
              <a:noFill/>
            </a:ln>
            <a:scene3d>
              <a:camera prst="orthographicFront"/>
              <a:lightRig rig="threePt" dir="t"/>
            </a:scene3d>
            <a:sp3d>
              <a:bevelB/>
            </a:sp3d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Лист1!$B$75:$B$79</c:f>
              <c:numCache>
                <c:formatCode>General</c:formatCode>
                <c:ptCount val="5"/>
                <c:pt idx="0">
                  <c:v>2019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Лист1!$D$75:$D$79</c:f>
              <c:numCache>
                <c:formatCode>0.0%</c:formatCode>
                <c:ptCount val="5"/>
                <c:pt idx="0">
                  <c:v>0.13600000000000001</c:v>
                </c:pt>
                <c:pt idx="1">
                  <c:v>0.155</c:v>
                </c:pt>
                <c:pt idx="2" formatCode="0%">
                  <c:v>0.17</c:v>
                </c:pt>
                <c:pt idx="3" formatCode="0%">
                  <c:v>0.17</c:v>
                </c:pt>
                <c:pt idx="4">
                  <c:v>0.14499999999999999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6B-40CC-BD84-F341C88D1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94511832"/>
        <c:axId val="194512224"/>
      </c:barChart>
      <c:catAx>
        <c:axId val="194511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94512224"/>
        <c:crosses val="autoZero"/>
        <c:auto val="1"/>
        <c:lblAlgn val="ctr"/>
        <c:lblOffset val="100"/>
        <c:noMultiLvlLbl val="0"/>
      </c:catAx>
      <c:valAx>
        <c:axId val="1945122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crossAx val="1945118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8066384561410895"/>
          <c:y val="0.90589918113370138"/>
          <c:w val="0.63911541939628536"/>
          <c:h val="8.9519799113266074E-2"/>
        </c:manualLayout>
      </c:layout>
      <c:overlay val="0"/>
      <c:txPr>
        <a:bodyPr/>
        <a:lstStyle/>
        <a:p>
          <a:pPr>
            <a:defRPr sz="28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918828436231701E-2"/>
          <c:y val="3.5545769043020564E-2"/>
          <c:w val="0.89716946901827288"/>
          <c:h val="0.87230468832905317"/>
        </c:manualLayout>
      </c:layout>
      <c:pie3DChart>
        <c:varyColors val="1"/>
        <c:ser>
          <c:idx val="0"/>
          <c:order val="0"/>
          <c:explosion val="2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EFF-4297-8444-593DCFD2D70D}"/>
              </c:ext>
            </c:extLst>
          </c:dPt>
          <c:dPt>
            <c:idx val="1"/>
            <c:bubble3D val="0"/>
            <c:explosion val="17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EFF-4297-8444-593DCFD2D70D}"/>
              </c:ext>
            </c:extLst>
          </c:dPt>
          <c:dPt>
            <c:idx val="2"/>
            <c:bubble3D val="0"/>
            <c:explosion val="14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EFF-4297-8444-593DCFD2D70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EFF-4297-8444-593DCFD2D70D}"/>
              </c:ext>
            </c:extLst>
          </c:dPt>
          <c:dLbls>
            <c:dLbl>
              <c:idx val="0"/>
              <c:layout>
                <c:manualLayout>
                  <c:x val="0.16362740880667825"/>
                  <c:y val="5.3909947577307535E-2"/>
                </c:manualLayout>
              </c:layout>
              <c:tx>
                <c:rich>
                  <a:bodyPr/>
                  <a:lstStyle/>
                  <a:p>
                    <a:pPr>
                      <a:defRPr sz="1400" b="1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fld id="{3446572C-B11F-4F92-A70C-E7F97ABE47C3}" type="CATEGORYNAME">
                      <a:rPr lang="ru-RU"/>
                      <a:pPr>
                        <a:defRPr sz="14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6,2%</a:t>
                    </a:r>
                  </a:p>
                </c:rich>
              </c:tx>
              <c:numFmt formatCode="0.0%" sourceLinked="0"/>
              <c:spPr>
                <a:noFill/>
                <a:ln w="25400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12672614260512"/>
                      <c:h val="0.1965014577259474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EFF-4297-8444-593DCFD2D70D}"/>
                </c:ext>
              </c:extLst>
            </c:dLbl>
            <c:dLbl>
              <c:idx val="1"/>
              <c:layout>
                <c:manualLayout>
                  <c:x val="1.4348788349199818E-2"/>
                  <c:y val="-3.846806884988532E-3"/>
                </c:manualLayout>
              </c:layout>
              <c:tx>
                <c:rich>
                  <a:bodyPr/>
                  <a:lstStyle/>
                  <a:p>
                    <a:pPr>
                      <a:defRPr sz="1400" b="1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fld id="{3ED37944-7D42-4E25-877C-814EDDD7EE89}" type="CATEGORYNAME">
                      <a:rPr lang="ru-RU" smtClean="0"/>
                      <a:pPr>
                        <a:defRPr sz="14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t>[ИМЯ КАТЕГОРИИ]</a:t>
                    </a:fld>
                    <a:endParaRPr lang="ru-RU" baseline="0" dirty="0"/>
                  </a:p>
                  <a:p>
                    <a:pPr>
                      <a:defRPr sz="1400" b="1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ru-RU" baseline="0" dirty="0"/>
                      <a:t>59,3%</a:t>
                    </a:r>
                  </a:p>
                </c:rich>
              </c:tx>
              <c:numFmt formatCode="0.0%" sourceLinked="0"/>
              <c:spPr>
                <a:noFill/>
                <a:ln w="25400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EFF-4297-8444-593DCFD2D70D}"/>
                </c:ext>
              </c:extLst>
            </c:dLbl>
            <c:dLbl>
              <c:idx val="2"/>
              <c:layout>
                <c:manualLayout>
                  <c:x val="-2.2270689120654455E-2"/>
                  <c:y val="-0.13936273271963454"/>
                </c:manualLayout>
              </c:layout>
              <c:tx>
                <c:rich>
                  <a:bodyPr/>
                  <a:lstStyle/>
                  <a:p>
                    <a:pPr>
                      <a:defRPr sz="1400" b="1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fld id="{DBC71999-C109-406E-BDAD-2DE70B0F8CF9}" type="CATEGORYNAME">
                      <a:rPr lang="ru-RU" smtClean="0"/>
                      <a:pPr>
                        <a:defRPr sz="14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t>[ИМЯ КАТЕГОРИИ]</a:t>
                    </a:fld>
                    <a:endParaRPr lang="ru-RU" baseline="0" dirty="0"/>
                  </a:p>
                  <a:p>
                    <a:pPr>
                      <a:defRPr sz="1400" b="1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ru-RU" baseline="0" dirty="0"/>
                      <a:t>34,5%</a:t>
                    </a:r>
                  </a:p>
                </c:rich>
              </c:tx>
              <c:numFmt formatCode="0.0%" sourceLinked="0"/>
              <c:spPr>
                <a:noFill/>
                <a:ln w="25400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EFF-4297-8444-593DCFD2D70D}"/>
                </c:ext>
              </c:extLst>
            </c:dLbl>
            <c:dLbl>
              <c:idx val="3"/>
              <c:layout>
                <c:manualLayout>
                  <c:x val="2.8177722597953266E-2"/>
                  <c:y val="-2.6503197244783734E-2"/>
                </c:manualLayout>
              </c:layout>
              <c:tx>
                <c:rich>
                  <a:bodyPr/>
                  <a:lstStyle/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rPr>
                      <a:t>[ИМЯ КАТЕГОРИИ]</a:t>
                    </a:r>
                  </a:p>
                  <a:p>
                    <a:pPr>
                      <a:defRPr sz="1000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sz="1400" b="1" i="0" u="none" strike="noStrike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rPr>
                      <a:t>[ПРОЦЕНТ]</a:t>
                    </a:r>
                  </a:p>
                </c:rich>
              </c:tx>
              <c:numFmt formatCode="0.0%" sourceLinked="0"/>
              <c:spPr>
                <a:noFill/>
                <a:ln w="2540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7EFF-4297-8444-593DCFD2D70D}"/>
                </c:ext>
              </c:extLst>
            </c:dLbl>
            <c:numFmt formatCode="0.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Лист1!$B$53:$B$56</c:f>
              <c:strCache>
                <c:ptCount val="3"/>
                <c:pt idx="0">
                  <c:v>не имеют профессионального образования</c:v>
                </c:pt>
                <c:pt idx="1">
                  <c:v>высшее образование</c:v>
                </c:pt>
                <c:pt idx="2">
                  <c:v>среднее образование</c:v>
                </c:pt>
              </c:strCache>
            </c:strRef>
          </c:cat>
          <c:val>
            <c:numRef>
              <c:f>Лист1!$C$53:$C$56</c:f>
              <c:numCache>
                <c:formatCode>General</c:formatCode>
                <c:ptCount val="4"/>
                <c:pt idx="0">
                  <c:v>7.6</c:v>
                </c:pt>
                <c:pt idx="1">
                  <c:v>54.2</c:v>
                </c:pt>
                <c:pt idx="2">
                  <c:v>38.200000000000003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EFF-4297-8444-593DCFD2D7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162449603712895E-2"/>
          <c:y val="0.15693698829579644"/>
          <c:w val="0.87670369498327538"/>
          <c:h val="0.726592384209880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7894882641272748E-3"/>
                  <c:y val="-4.170078561410051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5A6-4853-B9DB-541A2A8C5FBD}"/>
                </c:ext>
              </c:extLst>
            </c:dLbl>
            <c:dLbl>
              <c:idx val="1"/>
              <c:layout>
                <c:manualLayout>
                  <c:x val="-3.5789765282546811E-3"/>
                  <c:y val="-1.73143612783693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A6-4853-B9DB-541A2A8C5FBD}"/>
                </c:ext>
              </c:extLst>
            </c:dLbl>
            <c:dLbl>
              <c:idx val="2"/>
              <c:layout>
                <c:manualLayout>
                  <c:x val="-7.1579530565093622E-3"/>
                  <c:y val="-1.46047585743990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5A6-4853-B9DB-541A2A8C5FBD}"/>
                </c:ext>
              </c:extLst>
            </c:dLbl>
            <c:dLbl>
              <c:idx val="3"/>
              <c:layout>
                <c:manualLayout>
                  <c:x val="-1.7894882641273405E-3"/>
                  <c:y val="-2.544316939027965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A6-4853-B9DB-541A2A8C5FBD}"/>
                </c:ext>
              </c:extLst>
            </c:dLbl>
            <c:dLbl>
              <c:idx val="4"/>
              <c:layout>
                <c:manualLayout>
                  <c:x val="0"/>
                  <c:y val="-1.73143612783692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5A6-4853-B9DB-541A2A8C5FBD}"/>
                </c:ext>
              </c:extLst>
            </c:dLbl>
            <c:dLbl>
              <c:idx val="5"/>
              <c:layout>
                <c:manualLayout>
                  <c:x val="-1.312276234166345E-16"/>
                  <c:y val="-6.47595046248869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5A6-4853-B9DB-541A2A8C5F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577</c:v>
                </c:pt>
                <c:pt idx="1">
                  <c:v>557</c:v>
                </c:pt>
                <c:pt idx="2">
                  <c:v>1041</c:v>
                </c:pt>
                <c:pt idx="3">
                  <c:v>1162</c:v>
                </c:pt>
                <c:pt idx="4">
                  <c:v>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A6-4853-B9DB-541A2A8C5FB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94569768"/>
        <c:axId val="194570160"/>
      </c:barChart>
      <c:catAx>
        <c:axId val="1945697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4570160"/>
        <c:crosses val="autoZero"/>
        <c:auto val="1"/>
        <c:lblAlgn val="ctr"/>
        <c:lblOffset val="100"/>
        <c:noMultiLvlLbl val="0"/>
      </c:catAx>
      <c:valAx>
        <c:axId val="19457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4569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Лист1!$A$171</c:f>
              <c:strCache>
                <c:ptCount val="1"/>
                <c:pt idx="0">
                  <c:v>наличие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cat>
            <c:strRef>
              <c:f>Лист1!$B$170:$F$170</c:f>
              <c:strCache>
                <c:ptCount val="5"/>
                <c:pt idx="0">
                  <c:v>Обеспеченность жильем</c:v>
                </c:pt>
                <c:pt idx="1">
                  <c:v>Наличие детского сада</c:v>
                </c:pt>
                <c:pt idx="2">
                  <c:v>Наличие школы</c:v>
                </c:pt>
                <c:pt idx="3">
                  <c:v>Газификация населенного пункта</c:v>
                </c:pt>
                <c:pt idx="4">
                  <c:v>Водоснабжение населенного пункта</c:v>
                </c:pt>
              </c:strCache>
            </c:strRef>
          </c:cat>
          <c:val>
            <c:numRef>
              <c:f>Лист1!$B$171:$F$171</c:f>
              <c:numCache>
                <c:formatCode>General</c:formatCode>
                <c:ptCount val="5"/>
                <c:pt idx="0">
                  <c:v>36</c:v>
                </c:pt>
                <c:pt idx="1">
                  <c:v>75</c:v>
                </c:pt>
                <c:pt idx="2">
                  <c:v>74</c:v>
                </c:pt>
                <c:pt idx="3">
                  <c:v>68</c:v>
                </c:pt>
                <c:pt idx="4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C0-46B5-A3A3-DFD6E7384CAB}"/>
            </c:ext>
          </c:extLst>
        </c:ser>
        <c:ser>
          <c:idx val="1"/>
          <c:order val="1"/>
          <c:tx>
            <c:strRef>
              <c:f>Лист1!$A$172</c:f>
              <c:strCache>
                <c:ptCount val="1"/>
                <c:pt idx="0">
                  <c:v>отсутствие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cat>
            <c:strRef>
              <c:f>Лист1!$B$170:$F$170</c:f>
              <c:strCache>
                <c:ptCount val="5"/>
                <c:pt idx="0">
                  <c:v>Обеспеченность жильем</c:v>
                </c:pt>
                <c:pt idx="1">
                  <c:v>Наличие детского сада</c:v>
                </c:pt>
                <c:pt idx="2">
                  <c:v>Наличие школы</c:v>
                </c:pt>
                <c:pt idx="3">
                  <c:v>Газификация населенного пункта</c:v>
                </c:pt>
                <c:pt idx="4">
                  <c:v>Водоснабжение населенного пункта</c:v>
                </c:pt>
              </c:strCache>
            </c:strRef>
          </c:cat>
          <c:val>
            <c:numRef>
              <c:f>Лист1!$B$172:$F$172</c:f>
              <c:numCache>
                <c:formatCode>General</c:formatCode>
                <c:ptCount val="5"/>
                <c:pt idx="0">
                  <c:v>64</c:v>
                </c:pt>
                <c:pt idx="1">
                  <c:v>25</c:v>
                </c:pt>
                <c:pt idx="2">
                  <c:v>26</c:v>
                </c:pt>
                <c:pt idx="3">
                  <c:v>32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C0-46B5-A3A3-DFD6E7384C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0926992"/>
        <c:axId val="194446544"/>
      </c:barChart>
      <c:catAx>
        <c:axId val="19092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43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94446544"/>
        <c:crosses val="autoZero"/>
        <c:auto val="1"/>
        <c:lblAlgn val="ctr"/>
        <c:lblOffset val="100"/>
        <c:noMultiLvlLbl val="0"/>
      </c:catAx>
      <c:valAx>
        <c:axId val="19444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43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9092699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/>
          <a:lstStyle/>
          <a:p>
            <a:pPr rtl="0">
              <a:defRPr sz="129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</c:dTable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1205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3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06175033318526"/>
          <c:y val="4.4523186274436015E-2"/>
          <c:w val="0.8075344991968032"/>
          <c:h val="0.467928897719222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Среднемесячная заработная плата Ростовской области в отрасли сельского хозяйства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2212350066637049E-2"/>
                  <c:y val="-1.14700822022557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79F-41B3-A457-1C534CBFB293}"/>
                </c:ext>
              </c:extLst>
            </c:dLbl>
            <c:dLbl>
              <c:idx val="1"/>
              <c:layout>
                <c:manualLayout>
                  <c:x val="-2.6654820079964461E-2"/>
                  <c:y val="-7.646721468170521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79F-41B3-A457-1C534CBFB293}"/>
                </c:ext>
              </c:extLst>
            </c:dLbl>
            <c:dLbl>
              <c:idx val="2"/>
              <c:layout>
                <c:manualLayout>
                  <c:x val="-2.2212350066637049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79F-41B3-A457-1C534CBFB2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Лист1!$B$2:$B$4</c:f>
              <c:numCache>
                <c:formatCode>#,##0</c:formatCode>
                <c:ptCount val="3"/>
                <c:pt idx="0">
                  <c:v>35441</c:v>
                </c:pt>
                <c:pt idx="1">
                  <c:v>43722</c:v>
                </c:pt>
                <c:pt idx="2">
                  <c:v>50247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9F-41B3-A457-1C534CBFB29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Среднемесячная заработная плата в России в отрасли сельского хозяйства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7.646721468170522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79F-41B3-A457-1C534CBFB293}"/>
                </c:ext>
              </c:extLst>
            </c:dLbl>
            <c:dLbl>
              <c:idx val="1"/>
              <c:layout>
                <c:manualLayout>
                  <c:x val="0"/>
                  <c:y val="-7.646721468170521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79F-41B3-A457-1C534CBFB293}"/>
                </c:ext>
              </c:extLst>
            </c:dLbl>
            <c:dLbl>
              <c:idx val="2"/>
              <c:layout>
                <c:manualLayout>
                  <c:x val="-2.221235006663868E-3"/>
                  <c:y val="-5.735041101127891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79F-41B3-A457-1C534CBFB2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Лист1!$C$2:$C$4</c:f>
              <c:numCache>
                <c:formatCode>#,##0</c:formatCode>
                <c:ptCount val="3"/>
                <c:pt idx="0">
                  <c:v>35460</c:v>
                </c:pt>
                <c:pt idx="1">
                  <c:v>41994</c:v>
                </c:pt>
                <c:pt idx="2">
                  <c:v>48840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79F-41B3-A457-1C534CBFB29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Среднемесячная заработная плата в Ростовской области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Лист1!$D$2:$D$4</c:f>
              <c:numCache>
                <c:formatCode>#,##0</c:formatCode>
                <c:ptCount val="3"/>
                <c:pt idx="0">
                  <c:v>39290</c:v>
                </c:pt>
                <c:pt idx="1">
                  <c:v>44767</c:v>
                </c:pt>
                <c:pt idx="2">
                  <c:v>52100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79F-41B3-A457-1C534CBFB29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Среднемесячная заработная плата в России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Лист1!$E$2:$E$4</c:f>
              <c:numCache>
                <c:formatCode>#,##0</c:formatCode>
                <c:ptCount val="3"/>
                <c:pt idx="0">
                  <c:v>57244</c:v>
                </c:pt>
                <c:pt idx="1">
                  <c:v>65388</c:v>
                </c:pt>
                <c:pt idx="2">
                  <c:v>74854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79F-41B3-A457-1C534CBFB29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55995640"/>
        <c:axId val="255989736"/>
      </c:barChart>
      <c:catAx>
        <c:axId val="255995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Период, год</a:t>
                </a:r>
              </a:p>
            </c:rich>
          </c:tx>
          <c:layout>
            <c:manualLayout>
              <c:xMode val="edge"/>
              <c:yMode val="edge"/>
              <c:x val="0.49601495501202147"/>
              <c:y val="0.594851191687905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5989736"/>
        <c:crosses val="autoZero"/>
        <c:auto val="1"/>
        <c:lblAlgn val="ctr"/>
        <c:lblOffset val="100"/>
        <c:noMultiLvlLbl val="0"/>
      </c:catAx>
      <c:valAx>
        <c:axId val="255989736"/>
        <c:scaling>
          <c:orientation val="minMax"/>
          <c:max val="7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Среднемесячная заработная плата, руб.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5995640"/>
        <c:crosses val="autoZero"/>
        <c:crossBetween val="between"/>
        <c:majorUnit val="15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9393527365278291E-2"/>
          <c:y val="0.65539102468284549"/>
          <c:w val="0.93643077729749713"/>
          <c:h val="0.344608945598449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740-428F-97D5-574A3F5DB906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740-428F-97D5-574A3F5DB906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740-428F-97D5-574A3F5DB906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740-428F-97D5-574A3F5DB906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Да, я обучаюсь на целевой основе</c:v>
                </c:pt>
                <c:pt idx="1">
                  <c:v>Да, если будет возможность</c:v>
                </c:pt>
                <c:pt idx="2">
                  <c:v>Нет</c:v>
                </c:pt>
                <c:pt idx="3">
                  <c:v>Не определился (ась)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0.13900000000000001</c:v>
                </c:pt>
                <c:pt idx="1">
                  <c:v>0.50900000000000001</c:v>
                </c:pt>
                <c:pt idx="2">
                  <c:v>0.125</c:v>
                </c:pt>
                <c:pt idx="3">
                  <c:v>0.22700000000000001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740-428F-97D5-574A3F5DB90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ответов студентов на вопрос о привлекательности Ростовской области как региона для трудоустройства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3797704941917821"/>
          <c:y val="0.2795404538809273"/>
          <c:w val="0.26029604154841285"/>
          <c:h val="0.5309414666500529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4E-48A8-80D3-6403407F447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14E-48A8-80D3-6403407F447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14E-48A8-80D3-6403407F447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14E-48A8-80D3-6403407F447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14E-48A8-80D3-6403407F447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14E-48A8-80D3-6403407F447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Да, регион привлекателен для трудоустройства</c:v>
                </c:pt>
                <c:pt idx="1">
                  <c:v>Частично, но другие регионы более привлекательны</c:v>
                </c:pt>
                <c:pt idx="2">
                  <c:v>Все зависит от деятельности предприятия</c:v>
                </c:pt>
                <c:pt idx="3">
                  <c:v>Не знаю в чём привлекательность региона</c:v>
                </c:pt>
                <c:pt idx="4">
                  <c:v>Нет, не считаю регион привлекательным</c:v>
                </c:pt>
                <c:pt idx="5">
                  <c:v>Затрудняюсь ответить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645</c:v>
                </c:pt>
                <c:pt idx="1">
                  <c:v>254</c:v>
                </c:pt>
                <c:pt idx="2">
                  <c:v>429</c:v>
                </c:pt>
                <c:pt idx="3">
                  <c:v>50</c:v>
                </c:pt>
                <c:pt idx="4">
                  <c:v>63</c:v>
                </c:pt>
                <c:pt idx="5">
                  <c:v>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14E-48A8-80D3-6403407F447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8010680569100006"/>
          <c:y val="0.23654712062449687"/>
          <c:w val="0.47916639310819331"/>
          <c:h val="0.724342197194325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+mn-lt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Структура ответов студентов на вопрос о будущем месте работы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E52-49E2-80AE-D9EF4E71A024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E52-49E2-80AE-D9EF4E71A024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E52-49E2-80AE-D9EF4E71A024}"/>
              </c:ext>
            </c:extLst>
          </c:dPt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52-49E2-80AE-D9EF4E71A024}"/>
                </c:ext>
              </c:extLst>
            </c:dLbl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52-49E2-80AE-D9EF4E71A024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E52-49E2-80AE-D9EF4E71A0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Город</c:v>
                </c:pt>
                <c:pt idx="1">
                  <c:v>Сельская местность</c:v>
                </c:pt>
                <c:pt idx="2">
                  <c:v>Не определился (ась)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65.400000000000006</c:v>
                </c:pt>
                <c:pt idx="1">
                  <c:v>11.3</c:v>
                </c:pt>
                <c:pt idx="2">
                  <c:v>23.3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E52-49E2-80AE-D9EF4E71A02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Источники информации, из которых студенты узнают о вакантных местах трудоустройства и перспективных работодателях Ростовской области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Агитационная политика, проводимая работодателями</c:v>
                </c:pt>
                <c:pt idx="1">
                  <c:v>Сайты по поиску работы</c:v>
                </c:pt>
                <c:pt idx="2">
                  <c:v>Рекомендации знакомых</c:v>
                </c:pt>
                <c:pt idx="3">
                  <c:v>Выставки, ярмарки и т.д.</c:v>
                </c:pt>
                <c:pt idx="4">
                  <c:v>Социальные сети</c:v>
                </c:pt>
                <c:pt idx="5">
                  <c:v>Официальные сайты компаний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432</c:v>
                </c:pt>
                <c:pt idx="1">
                  <c:v>866</c:v>
                </c:pt>
                <c:pt idx="2">
                  <c:v>672</c:v>
                </c:pt>
                <c:pt idx="3">
                  <c:v>203</c:v>
                </c:pt>
                <c:pt idx="4">
                  <c:v>776</c:v>
                </c:pt>
                <c:pt idx="5">
                  <c:v>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CA-40DB-98D8-C03963AE300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84931840"/>
        <c:axId val="184933760"/>
      </c:barChart>
      <c:catAx>
        <c:axId val="1849318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Варианты ответов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4933760"/>
        <c:crosses val="autoZero"/>
        <c:auto val="1"/>
        <c:lblAlgn val="ctr"/>
        <c:lblOffset val="100"/>
        <c:noMultiLvlLbl val="0"/>
      </c:catAx>
      <c:valAx>
        <c:axId val="184933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 ответов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4931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Возможность карьерного роста</c:v>
                </c:pt>
                <c:pt idx="1">
                  <c:v>Хороший коллектив</c:v>
                </c:pt>
                <c:pt idx="2">
                  <c:v>Лояльное отношение руководства</c:v>
                </c:pt>
                <c:pt idx="3">
                  <c:v>Наличие премий и бонусов</c:v>
                </c:pt>
                <c:pt idx="4">
                  <c:v>Предоставление социальных льгот</c:v>
                </c:pt>
                <c:pt idx="5">
                  <c:v>Современные технологии</c:v>
                </c:pt>
                <c:pt idx="6">
                  <c:v>Возможность предоставления жилья</c:v>
                </c:pt>
                <c:pt idx="7">
                  <c:v>Удобное расположение</c:v>
                </c:pt>
                <c:pt idx="8">
                  <c:v>Высокая заработная плата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1152</c:v>
                </c:pt>
                <c:pt idx="1">
                  <c:v>822</c:v>
                </c:pt>
                <c:pt idx="2">
                  <c:v>458</c:v>
                </c:pt>
                <c:pt idx="3">
                  <c:v>439</c:v>
                </c:pt>
                <c:pt idx="4">
                  <c:v>208</c:v>
                </c:pt>
                <c:pt idx="5">
                  <c:v>538</c:v>
                </c:pt>
                <c:pt idx="6">
                  <c:v>425</c:v>
                </c:pt>
                <c:pt idx="7">
                  <c:v>666</c:v>
                </c:pt>
                <c:pt idx="8">
                  <c:v>1327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7B-4B7F-A3A9-FEFBDE0C1E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9619968"/>
        <c:axId val="127897600"/>
      </c:barChart>
      <c:catAx>
        <c:axId val="7961996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Варианты ответов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7897600"/>
        <c:crosses val="autoZero"/>
        <c:auto val="1"/>
        <c:lblAlgn val="ctr"/>
        <c:lblOffset val="100"/>
        <c:noMultiLvlLbl val="0"/>
      </c:catAx>
      <c:valAx>
        <c:axId val="127897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Количество ответов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9619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Способы поиска работников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Способы поиска сотрудников Клиентом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Специализированные сайты</c:v>
                </c:pt>
                <c:pt idx="1">
                  <c:v>Сотрудничество с образовательными организациями</c:v>
                </c:pt>
                <c:pt idx="2">
                  <c:v>Реклама в социальных сетях</c:v>
                </c:pt>
                <c:pt idx="3">
                  <c:v>Участие в ярмарках, выставках и т.д.</c:v>
                </c:pt>
                <c:pt idx="4">
                  <c:v>Размещение информации на собственном сайте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52</c:v>
                </c:pt>
                <c:pt idx="1">
                  <c:v>26</c:v>
                </c:pt>
                <c:pt idx="2">
                  <c:v>29</c:v>
                </c:pt>
                <c:pt idx="3">
                  <c:v>16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95-452C-89AF-44670ACE712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85229312"/>
        <c:axId val="185231232"/>
      </c:barChart>
      <c:catAx>
        <c:axId val="1852293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Варианты ответов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5231232"/>
        <c:crosses val="autoZero"/>
        <c:auto val="1"/>
        <c:lblAlgn val="ctr"/>
        <c:lblOffset val="100"/>
        <c:noMultiLvlLbl val="0"/>
      </c:catAx>
      <c:valAx>
        <c:axId val="185231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 ответов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5229312"/>
        <c:crosses val="autoZero"/>
        <c:crossBetween val="between"/>
      </c:valAx>
      <c:spPr>
        <a:solidFill>
          <a:schemeClr val="accent2">
            <a:lumMod val="20000"/>
            <a:lumOff val="8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Проблемы, с которыми сталкиваются работодатели при приёме на работу молодых специалистов</a:t>
            </a:r>
          </a:p>
          <a:p>
            <a:pPr>
              <a:defRPr/>
            </a:pPr>
            <a:endParaRPr lang="ru-R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58594386115277486"/>
          <c:y val="0.16625988188153845"/>
          <c:w val="0.37763016927362353"/>
          <c:h val="0.643132349175667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Проблем нет</c:v>
                </c:pt>
                <c:pt idx="1">
                  <c:v>Низкая мотивация </c:v>
                </c:pt>
                <c:pt idx="2">
                  <c:v>Необходимость переобучения</c:v>
                </c:pt>
                <c:pt idx="3">
                  <c:v>Отсутствие необходимых компетенций</c:v>
                </c:pt>
                <c:pt idx="4">
                  <c:v>Негативные стереотипные представления о работе в сфере АПК</c:v>
                </c:pt>
                <c:pt idx="5">
                  <c:v>Завышенные ожидания сотрудников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45</c:v>
                </c:pt>
                <c:pt idx="1">
                  <c:v>17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  <c:pt idx="5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3A-4C3E-AE77-7B3EB73433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17806592"/>
        <c:axId val="117808512"/>
      </c:barChart>
      <c:catAx>
        <c:axId val="1178065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Варианты ответов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7808512"/>
        <c:crosses val="autoZero"/>
        <c:auto val="1"/>
        <c:lblAlgn val="ctr"/>
        <c:lblOffset val="100"/>
        <c:noMultiLvlLbl val="0"/>
      </c:catAx>
      <c:valAx>
        <c:axId val="117808512"/>
        <c:scaling>
          <c:orientation val="minMax"/>
          <c:min val="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 ответов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780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сотрудничества работодателей с образовательными учреждениями региона по подготовке кадров для сферы АПК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Не сотрудничаю</c:v>
                </c:pt>
                <c:pt idx="1">
                  <c:v>Участие при разработке образовательных программ</c:v>
                </c:pt>
                <c:pt idx="2">
                  <c:v>Сотрудничество  в форме целевого обучения</c:v>
                </c:pt>
                <c:pt idx="3">
                  <c:v>Организация проведения практической подготовки</c:v>
                </c:pt>
                <c:pt idx="4">
                  <c:v>Степендиальная поддержка обучающихся</c:v>
                </c:pt>
                <c:pt idx="5">
                  <c:v>Организация экскурсий на предприятия</c:v>
                </c:pt>
                <c:pt idx="6">
                  <c:v>Предоставление возможности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54</c:v>
                </c:pt>
                <c:pt idx="1">
                  <c:v>4</c:v>
                </c:pt>
                <c:pt idx="2">
                  <c:v>15</c:v>
                </c:pt>
                <c:pt idx="3">
                  <c:v>8</c:v>
                </c:pt>
                <c:pt idx="4">
                  <c:v>4</c:v>
                </c:pt>
                <c:pt idx="5">
                  <c:v>21</c:v>
                </c:pt>
                <c:pt idx="6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06-49A7-AC92-B15AD60F46C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17276672"/>
        <c:axId val="117278592"/>
      </c:barChart>
      <c:catAx>
        <c:axId val="11727667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Варианты ответов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7278592"/>
        <c:crosses val="autoZero"/>
        <c:auto val="1"/>
        <c:lblAlgn val="ctr"/>
        <c:lblOffset val="100"/>
        <c:noMultiLvlLbl val="0"/>
      </c:catAx>
      <c:valAx>
        <c:axId val="1172785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 ответов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7276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  <a:latin typeface="+mn-lt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Не знаю</c:v>
                </c:pt>
                <c:pt idx="1">
                  <c:v>Развитая социальная инфраструктура</c:v>
                </c:pt>
                <c:pt idx="2">
                  <c:v>Предоставление жилья</c:v>
                </c:pt>
                <c:pt idx="3">
                  <c:v>Предоставление транспорта</c:v>
                </c:pt>
                <c:pt idx="4">
                  <c:v>Высокая заработная плата</c:v>
                </c:pt>
                <c:pt idx="5">
                  <c:v>Перспективы карьерного роста</c:v>
                </c:pt>
                <c:pt idx="6">
                  <c:v>Льготы для работников</c:v>
                </c:pt>
                <c:pt idx="7">
                  <c:v>Ничего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248</c:v>
                </c:pt>
                <c:pt idx="1">
                  <c:v>782</c:v>
                </c:pt>
                <c:pt idx="2">
                  <c:v>665</c:v>
                </c:pt>
                <c:pt idx="3">
                  <c:v>421</c:v>
                </c:pt>
                <c:pt idx="4">
                  <c:v>1034</c:v>
                </c:pt>
                <c:pt idx="5">
                  <c:v>888</c:v>
                </c:pt>
                <c:pt idx="6">
                  <c:v>373</c:v>
                </c:pt>
                <c:pt idx="7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F1-4FED-BD10-EEAEE753FA8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15707648"/>
        <c:axId val="215709568"/>
      </c:barChart>
      <c:catAx>
        <c:axId val="21570764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Варианты ответов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5709568"/>
        <c:crosses val="autoZero"/>
        <c:auto val="1"/>
        <c:lblAlgn val="ctr"/>
        <c:lblOffset val="100"/>
        <c:noMultiLvlLbl val="0"/>
      </c:catAx>
      <c:valAx>
        <c:axId val="215709568"/>
        <c:scaling>
          <c:orientation val="minMax"/>
          <c:max val="1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Количество ответов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5707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Насколько хорошо или, напротив, плохо Вы знаете о том, как обстоят дела с сельским хозяйством…», в % от всех опрошенных россиян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Знаю очень хорошо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В России в целом</c:v>
                </c:pt>
                <c:pt idx="1">
                  <c:v>В вашем и близлежащих районах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65-473C-8474-7C1696029DE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Знаю хорошо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В России в целом</c:v>
                </c:pt>
                <c:pt idx="1">
                  <c:v>В вашем и близлежащих районах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34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65-473C-8474-7C1696029DE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Знаю мало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В России в целом</c:v>
                </c:pt>
                <c:pt idx="1">
                  <c:v>В вашем и близлежащих районах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53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65-473C-8474-7C1696029DE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Ничего не знаю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В России в целом</c:v>
                </c:pt>
                <c:pt idx="1">
                  <c:v>В вашем и близлежащих районах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7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65-473C-8474-7C1696029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49456815"/>
        <c:axId val="849453071"/>
      </c:barChart>
      <c:catAx>
        <c:axId val="8494568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49453071"/>
        <c:crosses val="autoZero"/>
        <c:auto val="1"/>
        <c:lblAlgn val="ctr"/>
        <c:lblOffset val="100"/>
        <c:noMultiLvlLbl val="0"/>
      </c:catAx>
      <c:valAx>
        <c:axId val="8494530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494568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62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Какое из суждений лучше описывает типичные российские сельскохозяйственные предприятия?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6.5160165418972349E-2"/>
          <c:y val="1.43157170570791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8266429218181178"/>
          <c:y val="0.14991111111111108"/>
          <c:w val="0.48267672403969075"/>
          <c:h val="0.7319317585301837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Негативные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Производят продукцию низкого/высокого качества</c:v>
                </c:pt>
                <c:pt idx="1">
                  <c:v>Грязные, неубранные/чистые, ухоженные</c:v>
                </c:pt>
                <c:pt idx="2">
                  <c:v>Не заботятся/заботятся об окружающей среде</c:v>
                </c:pt>
                <c:pt idx="3">
                  <c:v>Не обеспечивают/обеспечивают животных гуманными условиями</c:v>
                </c:pt>
                <c:pt idx="4">
                  <c:v>Не применяют цифровые технологии/Широко применяют цифровые технологии</c:v>
                </c:pt>
                <c:pt idx="5">
                  <c:v>Имеют/не имеют проблемы в реализации своей продукции</c:v>
                </c:pt>
                <c:pt idx="6">
                  <c:v>Плохо/хорошо обеспечены техникой</c:v>
                </c:pt>
                <c:pt idx="7">
                  <c:v>Используют много/мало химии</c:v>
                </c:pt>
                <c:pt idx="8">
                  <c:v>Получают за свою продукцию несправедливую/справедливую цену</c:v>
                </c:pt>
                <c:pt idx="9">
                  <c:v>Являются непривлекательными/привлекательными работодателями</c:v>
                </c:pt>
                <c:pt idx="10">
                  <c:v>Плохие/хорошие условия труда</c:v>
                </c:pt>
                <c:pt idx="11">
                  <c:v>Получают маленький/большой доход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-23</c:v>
                </c:pt>
                <c:pt idx="1">
                  <c:v>-38</c:v>
                </c:pt>
                <c:pt idx="2">
                  <c:v>-39</c:v>
                </c:pt>
                <c:pt idx="3">
                  <c:v>-42</c:v>
                </c:pt>
                <c:pt idx="4">
                  <c:v>-46</c:v>
                </c:pt>
                <c:pt idx="5">
                  <c:v>-46</c:v>
                </c:pt>
                <c:pt idx="6">
                  <c:v>-48</c:v>
                </c:pt>
                <c:pt idx="7">
                  <c:v>-49</c:v>
                </c:pt>
                <c:pt idx="8">
                  <c:v>-50</c:v>
                </c:pt>
                <c:pt idx="9">
                  <c:v>-51</c:v>
                </c:pt>
                <c:pt idx="10">
                  <c:v>-54</c:v>
                </c:pt>
                <c:pt idx="11">
                  <c:v>-55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78-4870-862C-F61486E1B97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Позитивные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Производят продукцию низкого/высокого качества</c:v>
                </c:pt>
                <c:pt idx="1">
                  <c:v>Грязные, неубранные/чистые, ухоженные</c:v>
                </c:pt>
                <c:pt idx="2">
                  <c:v>Не заботятся/заботятся об окружающей среде</c:v>
                </c:pt>
                <c:pt idx="3">
                  <c:v>Не обеспечивают/обеспечивают животных гуманными условиями</c:v>
                </c:pt>
                <c:pt idx="4">
                  <c:v>Не применяют цифровые технологии/Широко применяют цифровые технологии</c:v>
                </c:pt>
                <c:pt idx="5">
                  <c:v>Имеют/не имеют проблемы в реализации своей продукции</c:v>
                </c:pt>
                <c:pt idx="6">
                  <c:v>Плохо/хорошо обеспечены техникой</c:v>
                </c:pt>
                <c:pt idx="7">
                  <c:v>Используют много/мало химии</c:v>
                </c:pt>
                <c:pt idx="8">
                  <c:v>Получают за свою продукцию несправедливую/справедливую цену</c:v>
                </c:pt>
                <c:pt idx="9">
                  <c:v>Являются непривлекательными/привлекательными работодателями</c:v>
                </c:pt>
                <c:pt idx="10">
                  <c:v>Плохие/хорошие условия труда</c:v>
                </c:pt>
                <c:pt idx="11">
                  <c:v>Получают маленький/большой доход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77</c:v>
                </c:pt>
                <c:pt idx="1">
                  <c:v>62</c:v>
                </c:pt>
                <c:pt idx="2">
                  <c:v>61</c:v>
                </c:pt>
                <c:pt idx="3">
                  <c:v>58</c:v>
                </c:pt>
                <c:pt idx="4">
                  <c:v>54</c:v>
                </c:pt>
                <c:pt idx="5">
                  <c:v>54</c:v>
                </c:pt>
                <c:pt idx="6">
                  <c:v>52</c:v>
                </c:pt>
                <c:pt idx="7">
                  <c:v>51</c:v>
                </c:pt>
                <c:pt idx="8">
                  <c:v>50</c:v>
                </c:pt>
                <c:pt idx="9">
                  <c:v>49</c:v>
                </c:pt>
                <c:pt idx="10">
                  <c:v>46</c:v>
                </c:pt>
                <c:pt idx="1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78-4870-862C-F61486E1B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29475647"/>
        <c:axId val="1029472735"/>
      </c:barChart>
      <c:catAx>
        <c:axId val="10294756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29472735"/>
        <c:crosses val="autoZero"/>
        <c:auto val="1"/>
        <c:lblAlgn val="ctr"/>
        <c:lblOffset val="100"/>
        <c:noMultiLvlLbl val="0"/>
      </c:catAx>
      <c:valAx>
        <c:axId val="10294727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29475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012-43C3-930F-12F98D5DA29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012-43C3-930F-12F98D5DA29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012-43C3-930F-12F98D5DA29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012-43C3-930F-12F98D5DA29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Примерно так же</c:v>
                </c:pt>
                <c:pt idx="1">
                  <c:v>Беднее </c:v>
                </c:pt>
                <c:pt idx="2">
                  <c:v>Затрудняюсь ответить</c:v>
                </c:pt>
                <c:pt idx="3">
                  <c:v>Богаче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60</c:v>
                </c:pt>
                <c:pt idx="1">
                  <c:v>27</c:v>
                </c:pt>
                <c:pt idx="2">
                  <c:v>3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D3-4148-8623-10D50F085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dirty="0"/>
              <a:t>«Каковы главные преимущества, на Ваш взгляд, у сельской жизни?», в % от всех опрошенных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Нет преимуществ</c:v>
                </c:pt>
                <c:pt idx="1">
                  <c:v>Другое</c:v>
                </c:pt>
                <c:pt idx="2">
                  <c:v>Высокие заработки</c:v>
                </c:pt>
                <c:pt idx="3">
                  <c:v>Хорошее качество, дешевизна продуктов питания</c:v>
                </c:pt>
                <c:pt idx="4">
                  <c:v>Простые, открытые отношения между людьми</c:v>
                </c:pt>
                <c:pt idx="5">
                  <c:v>Возможность заниматься сельхоз. Трудом</c:v>
                </c:pt>
                <c:pt idx="6">
                  <c:v>Хорошие условия для отдыха</c:v>
                </c:pt>
                <c:pt idx="7">
                  <c:v>Возможность иметь много домашних животных</c:v>
                </c:pt>
                <c:pt idx="8">
                  <c:v>Тишина, малолюдность, спокойный ритм жизни</c:v>
                </c:pt>
                <c:pt idx="9">
                  <c:v>Возможность иметь свой дом, хозяйство</c:v>
                </c:pt>
                <c:pt idx="10">
                  <c:v>Чистый воздух, близость к природе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</c:v>
                </c:pt>
                <c:pt idx="1">
                  <c:v>0.4</c:v>
                </c:pt>
                <c:pt idx="2">
                  <c:v>6</c:v>
                </c:pt>
                <c:pt idx="3">
                  <c:v>27</c:v>
                </c:pt>
                <c:pt idx="4">
                  <c:v>41</c:v>
                </c:pt>
                <c:pt idx="5">
                  <c:v>48</c:v>
                </c:pt>
                <c:pt idx="6">
                  <c:v>52</c:v>
                </c:pt>
                <c:pt idx="7">
                  <c:v>56</c:v>
                </c:pt>
                <c:pt idx="8">
                  <c:v>74</c:v>
                </c:pt>
                <c:pt idx="9">
                  <c:v>76</c:v>
                </c:pt>
                <c:pt idx="10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F1-44BE-9D8A-86280BB3B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38291024"/>
        <c:axId val="1138273552"/>
      </c:barChart>
      <c:catAx>
        <c:axId val="1138291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38273552"/>
        <c:crosses val="autoZero"/>
        <c:auto val="1"/>
        <c:lblAlgn val="ctr"/>
        <c:lblOffset val="100"/>
        <c:noMultiLvlLbl val="0"/>
      </c:catAx>
      <c:valAx>
        <c:axId val="11382735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38291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«Каковы главные недостатки, на Ваш взгляд, у сельской жизни?», в % от всех опрошенных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Лист1!$A$2:$A$14</c:f>
              <c:strCache>
                <c:ptCount val="13"/>
                <c:pt idx="0">
                  <c:v>Нет недостатков</c:v>
                </c:pt>
                <c:pt idx="1">
                  <c:v>Другое</c:v>
                </c:pt>
                <c:pt idx="2">
                  <c:v>Слишком медленный ритм жизни</c:v>
                </c:pt>
                <c:pt idx="3">
                  <c:v>Внешний вид улиц, домов</c:v>
                </c:pt>
                <c:pt idx="4">
                  <c:v>Приходится работать в подсобном хозяйстве, на участке</c:v>
                </c:pt>
                <c:pt idx="5">
                  <c:v>Мало знаешь нового, общаешься с теми же людьми</c:v>
                </c:pt>
                <c:pt idx="6">
                  <c:v>Отсутствие в доме современных удобств</c:v>
                </c:pt>
                <c:pt idx="7">
                  <c:v>Мало возможностей для отдыха, развлечений</c:v>
                </c:pt>
                <c:pt idx="8">
                  <c:v>Мало молодежи</c:v>
                </c:pt>
                <c:pt idx="9">
                  <c:v>В продаже не всегда бывают необходимые товары</c:v>
                </c:pt>
                <c:pt idx="10">
                  <c:v>Трудно обеспечить детям необходимое образование, развитие</c:v>
                </c:pt>
                <c:pt idx="11">
                  <c:v>Трудно иметь хороший заработок</c:v>
                </c:pt>
                <c:pt idx="12">
                  <c:v>Плохое транспортное сообщение, удаленность от города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3</c:v>
                </c:pt>
                <c:pt idx="1">
                  <c:v>1</c:v>
                </c:pt>
                <c:pt idx="2">
                  <c:v>16</c:v>
                </c:pt>
                <c:pt idx="3">
                  <c:v>17</c:v>
                </c:pt>
                <c:pt idx="4">
                  <c:v>20</c:v>
                </c:pt>
                <c:pt idx="5">
                  <c:v>21</c:v>
                </c:pt>
                <c:pt idx="6">
                  <c:v>25</c:v>
                </c:pt>
                <c:pt idx="7">
                  <c:v>27</c:v>
                </c:pt>
                <c:pt idx="8">
                  <c:v>39</c:v>
                </c:pt>
                <c:pt idx="9">
                  <c:v>43</c:v>
                </c:pt>
                <c:pt idx="10">
                  <c:v>55</c:v>
                </c:pt>
                <c:pt idx="11">
                  <c:v>59</c:v>
                </c:pt>
                <c:pt idx="12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4F-4609-8CD2-06D19B30BD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38291024"/>
        <c:axId val="1138273552"/>
      </c:barChart>
      <c:catAx>
        <c:axId val="1138291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38273552"/>
        <c:crosses val="autoZero"/>
        <c:auto val="1"/>
        <c:lblAlgn val="ctr"/>
        <c:lblOffset val="100"/>
        <c:noMultiLvlLbl val="0"/>
      </c:catAx>
      <c:valAx>
        <c:axId val="11382735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38291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На ваш взгляд, в целом какая жизнь лучше: сельская или городская?», в % от всех опрошенных (n=1600)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сельская лучше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 опрошенные</c:v>
                </c:pt>
                <c:pt idx="1">
                  <c:v>Жители города</c:v>
                </c:pt>
                <c:pt idx="2">
                  <c:v>Жители пригородов</c:v>
                </c:pt>
                <c:pt idx="3">
                  <c:v>Жители сел и деревень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36</c:v>
                </c:pt>
                <c:pt idx="1">
                  <c:v>29</c:v>
                </c:pt>
                <c:pt idx="2">
                  <c:v>57</c:v>
                </c:pt>
                <c:pt idx="3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6F-4313-BD77-6A817E8A741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городская лучше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 опрошенные</c:v>
                </c:pt>
                <c:pt idx="1">
                  <c:v>Жители города</c:v>
                </c:pt>
                <c:pt idx="2">
                  <c:v>Жители пригородов</c:v>
                </c:pt>
                <c:pt idx="3">
                  <c:v>Жители сел и деревень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48</c:v>
                </c:pt>
                <c:pt idx="1">
                  <c:v>53</c:v>
                </c:pt>
                <c:pt idx="2">
                  <c:v>35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6F-4313-BD77-6A817E8A741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затрудняюсь ответить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 опрошенные</c:v>
                </c:pt>
                <c:pt idx="1">
                  <c:v>Жители города</c:v>
                </c:pt>
                <c:pt idx="2">
                  <c:v>Жители пригородов</c:v>
                </c:pt>
                <c:pt idx="3">
                  <c:v>Жители сел и деревень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16</c:v>
                </c:pt>
                <c:pt idx="1">
                  <c:v>18</c:v>
                </c:pt>
                <c:pt idx="2">
                  <c:v>8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6F-4313-BD77-6A817E8A74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38620320"/>
        <c:axId val="1438620736"/>
      </c:barChart>
      <c:catAx>
        <c:axId val="143862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38620736"/>
        <c:crosses val="autoZero"/>
        <c:auto val="1"/>
        <c:lblAlgn val="ctr"/>
        <c:lblOffset val="100"/>
        <c:noMultiLvlLbl val="0"/>
      </c:catAx>
      <c:valAx>
        <c:axId val="143862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3862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40" b="0" i="0" u="none" strike="noStrike" baseline="0" dirty="0"/>
              <a:t>Где бы Вы хотели, чтобы жили ваши дети (внуки), став взрослыми?», в % от всех опрошенных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сельская лучше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 опрошенные</c:v>
                </c:pt>
                <c:pt idx="1">
                  <c:v>Жители города</c:v>
                </c:pt>
                <c:pt idx="2">
                  <c:v>Жители пригородов</c:v>
                </c:pt>
                <c:pt idx="3">
                  <c:v>Жители сел и деревень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17</c:v>
                </c:pt>
                <c:pt idx="2">
                  <c:v>33</c:v>
                </c:pt>
                <c:pt idx="3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0A-43AA-92DE-C7ADA4D71D2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городская лучше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 опрошенные</c:v>
                </c:pt>
                <c:pt idx="1">
                  <c:v>Жители города</c:v>
                </c:pt>
                <c:pt idx="2">
                  <c:v>Жители пригородов</c:v>
                </c:pt>
                <c:pt idx="3">
                  <c:v>Жители сел и деревень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38</c:v>
                </c:pt>
                <c:pt idx="1">
                  <c:v>41</c:v>
                </c:pt>
                <c:pt idx="2">
                  <c:v>33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0A-43AA-92DE-C7ADA4D71D2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затрудняюсь ответить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 опрошенные</c:v>
                </c:pt>
                <c:pt idx="1">
                  <c:v>Жители города</c:v>
                </c:pt>
                <c:pt idx="2">
                  <c:v>Жители пригородов</c:v>
                </c:pt>
                <c:pt idx="3">
                  <c:v>Жители сел и деревень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42</c:v>
                </c:pt>
                <c:pt idx="1">
                  <c:v>42</c:v>
                </c:pt>
                <c:pt idx="2">
                  <c:v>34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0A-43AA-92DE-C7ADA4D71D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38620320"/>
        <c:axId val="1438620736"/>
      </c:barChart>
      <c:catAx>
        <c:axId val="143862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38620736"/>
        <c:crosses val="autoZero"/>
        <c:auto val="1"/>
        <c:lblAlgn val="ctr"/>
        <c:lblOffset val="100"/>
        <c:noMultiLvlLbl val="0"/>
      </c:catAx>
      <c:valAx>
        <c:axId val="143862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3862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«Как бы Вы сегодня оценили работу СМИ по освещению темы сельского хозяйства?», в % от всех опрошенных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Очень плохо/Плохо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о достижениях и проблемах отечественного селького хозяйства</c:v>
                </c:pt>
                <c:pt idx="1">
                  <c:v>Показ познавательных передач о сельском хозяйстве, фермерах</c:v>
                </c:pt>
                <c:pt idx="2">
                  <c:v>Показ детских передач и сюжетов о сельком хозяйстве на детских телеканалах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32</c:v>
                </c:pt>
                <c:pt idx="1">
                  <c:v>33</c:v>
                </c:pt>
                <c:pt idx="2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65-473C-8474-7C1696029DE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Удовлетворительно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о достижениях и проблемах отечественного селького хозяйства</c:v>
                </c:pt>
                <c:pt idx="1">
                  <c:v>Показ познавательных передач о сельском хозяйстве, фермерах</c:v>
                </c:pt>
                <c:pt idx="2">
                  <c:v>Показ детских передач и сюжетов о сельком хозяйстве на детских телеканалах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44</c:v>
                </c:pt>
                <c:pt idx="1">
                  <c:v>40</c:v>
                </c:pt>
                <c:pt idx="2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65-473C-8474-7C1696029DE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Хорошо/Отлично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о достижениях и проблемах отечественного селького хозяйства</c:v>
                </c:pt>
                <c:pt idx="1">
                  <c:v>Показ познавательных передач о сельском хозяйстве, фермерах</c:v>
                </c:pt>
                <c:pt idx="2">
                  <c:v>Показ детских передач и сюжетов о сельком хозяйстве на детских телеканалах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18</c:v>
                </c:pt>
                <c:pt idx="1">
                  <c:v>22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65-473C-8474-7C1696029DE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Затрудняюсь ответить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о достижениях и проблемах отечественного селького хозяйства</c:v>
                </c:pt>
                <c:pt idx="1">
                  <c:v>Показ познавательных передач о сельском хозяйстве, фермерах</c:v>
                </c:pt>
                <c:pt idx="2">
                  <c:v>Показ детских передач и сюжетов о сельком хозяйстве на детских телеканалах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6</c:v>
                </c:pt>
                <c:pt idx="1">
                  <c:v>5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65-473C-8474-7C1696029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49456815"/>
        <c:axId val="849453071"/>
      </c:barChart>
      <c:catAx>
        <c:axId val="8494568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49453071"/>
        <c:crosses val="autoZero"/>
        <c:auto val="1"/>
        <c:lblAlgn val="ctr"/>
        <c:lblOffset val="100"/>
        <c:noMultiLvlLbl val="0"/>
      </c:catAx>
      <c:valAx>
        <c:axId val="8494530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494568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0" i="0" u="none" strike="noStrike" baseline="0" dirty="0"/>
              <a:t>«На ваш взгляд, о каких темах в области сельского хозяйства нужно рассказывать школьникам больше?», в % от опрошенных родителей школьников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Лист1!$A$2:$A$14</c:f>
              <c:strCache>
                <c:ptCount val="13"/>
                <c:pt idx="0">
                  <c:v>Затрудняюсь ответить</c:v>
                </c:pt>
                <c:pt idx="1">
                  <c:v>Не следует рассказывать больше, чем рассказывают сейчас</c:v>
                </c:pt>
                <c:pt idx="2">
                  <c:v>О возобновляемой энергетике</c:v>
                </c:pt>
                <c:pt idx="3">
                  <c:v>О волонтерстве в сфере сельского хозяйства, экологии</c:v>
                </c:pt>
                <c:pt idx="4">
                  <c:v>О современной сельхозтехнике</c:v>
                </c:pt>
                <c:pt idx="5">
                  <c:v>Об успешных российских фермерах и их достижениях</c:v>
                </c:pt>
                <c:pt idx="6">
                  <c:v>Об образе жизни в сельской местности</c:v>
                </c:pt>
                <c:pt idx="7">
                  <c:v>О том, как работают фермеры</c:v>
                </c:pt>
                <c:pt idx="8">
                  <c:v>О заботе о животных</c:v>
                </c:pt>
                <c:pt idx="9">
                  <c:v>О профессиях в сфере сельского хозяйства</c:v>
                </c:pt>
                <c:pt idx="10">
                  <c:v>О выращивании растений, земледелии</c:v>
                </c:pt>
                <c:pt idx="11">
                  <c:v>О защите окружающей среды</c:v>
                </c:pt>
                <c:pt idx="12">
                  <c:v>О производстве продуктов питания, о том, откуда берется еда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3</c:v>
                </c:pt>
                <c:pt idx="1">
                  <c:v>1</c:v>
                </c:pt>
                <c:pt idx="2">
                  <c:v>18</c:v>
                </c:pt>
                <c:pt idx="3">
                  <c:v>25</c:v>
                </c:pt>
                <c:pt idx="4">
                  <c:v>42</c:v>
                </c:pt>
                <c:pt idx="5">
                  <c:v>43</c:v>
                </c:pt>
                <c:pt idx="6">
                  <c:v>46</c:v>
                </c:pt>
                <c:pt idx="7">
                  <c:v>49</c:v>
                </c:pt>
                <c:pt idx="8">
                  <c:v>51</c:v>
                </c:pt>
                <c:pt idx="9">
                  <c:v>51</c:v>
                </c:pt>
                <c:pt idx="10">
                  <c:v>53</c:v>
                </c:pt>
                <c:pt idx="11">
                  <c:v>57</c:v>
                </c:pt>
                <c:pt idx="12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41-40A4-89F7-08532F8590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38291024"/>
        <c:axId val="1138273552"/>
      </c:barChart>
      <c:catAx>
        <c:axId val="1138291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38273552"/>
        <c:crosses val="autoZero"/>
        <c:auto val="1"/>
        <c:lblAlgn val="ctr"/>
        <c:lblOffset val="100"/>
        <c:noMultiLvlLbl val="0"/>
      </c:catAx>
      <c:valAx>
        <c:axId val="11382735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38291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2.jpe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E3F6F7-632E-4230-93DE-0733E52C0C53}" type="doc">
      <dgm:prSet loTypeId="urn:microsoft.com/office/officeart/2005/8/layout/cycle4#1" loCatId="cycle" qsTypeId="urn:microsoft.com/office/officeart/2005/8/quickstyle/simple3" qsCatId="simple" csTypeId="urn:microsoft.com/office/officeart/2005/8/colors/colorful1#4" csCatId="colorful" phldr="1"/>
      <dgm:spPr/>
      <dgm:t>
        <a:bodyPr/>
        <a:lstStyle/>
        <a:p>
          <a:endParaRPr lang="ru-RU"/>
        </a:p>
      </dgm:t>
    </dgm:pt>
    <dgm:pt modelId="{369BA4AA-A396-4D67-9B71-09D681E56444}">
      <dgm:prSet phldrT="[Текст]" custT="1"/>
      <dgm:spPr/>
      <dgm:t>
        <a:bodyPr/>
        <a:lstStyle/>
        <a:p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Необходимость повышения степени укомплектованности кадров  </a:t>
          </a:r>
        </a:p>
      </dgm:t>
    </dgm:pt>
    <dgm:pt modelId="{2B2EDE51-638C-466C-AF5E-98D2535B184E}" type="parTrans" cxnId="{9D9CB9E7-12B5-4958-96FD-FFB36C11A6EE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F6754813-65AE-4FA2-9284-0A1FF6F6CD99}" type="sibTrans" cxnId="{9D9CB9E7-12B5-4958-96FD-FFB36C11A6EE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6BC6036E-51D4-458C-ACAC-3C05C1751FF6}">
      <dgm:prSet phldrT="[Текст]" custT="1"/>
      <dgm:spPr>
        <a:ln w="19050"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pPr algn="ctr"/>
          <a:r>
            <a:rPr lang="ru-RU" sz="1400" dirty="0">
              <a:solidFill>
                <a:srgbClr val="1A1A1A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</a:t>
          </a:r>
          <a:r>
            <a:rPr lang="ru-RU" sz="1400" b="0" i="0" dirty="0">
              <a:solidFill>
                <a:srgbClr val="1A1A1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комплектованность кадрами в АПК РФ сейчас составляет от 85 до 90%, стоит задача к 2030 году довести показатель до 95%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16B89B-ADED-4798-A71C-23FC68E6A3E8}" type="parTrans" cxnId="{B63354B4-2CCD-4D5A-8CEE-78B61D9718BB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290560D4-665E-43AD-A5B9-D8D79359AEBA}" type="sibTrans" cxnId="{B63354B4-2CCD-4D5A-8CEE-78B61D9718BB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28E72C0C-4D32-4C1F-A915-C916377019D3}">
      <dgm:prSet phldrT="[Текст]" custT="1"/>
      <dgm:spPr/>
      <dgm:t>
        <a:bodyPr/>
        <a:lstStyle/>
        <a:p>
          <a:r>
            <a:rPr kumimoji="0" lang="ru-RU" altLang="zh-CN" sz="1400" b="1" i="0" u="none" strike="noStrike" cap="none" normalizeH="0" baseline="0" dirty="0">
              <a:ln/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rPr>
            <a:t>Несоответствие компетенций выпускников вузов и </a:t>
          </a:r>
          <a:r>
            <a:rPr kumimoji="0" lang="ru-RU" altLang="zh-CN" sz="1400" b="1" i="0" u="none" strike="noStrike" cap="none" normalizeH="0" baseline="0" dirty="0" err="1">
              <a:ln/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rPr>
            <a:t>ссузов</a:t>
          </a:r>
          <a:r>
            <a:rPr kumimoji="0" lang="ru-RU" altLang="zh-CN" sz="1400" b="1" i="0" u="none" strike="noStrike" cap="none" normalizeH="0" baseline="0" dirty="0">
              <a:ln/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rPr>
            <a:t> требованиям работодателей 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987883-C8F0-4BBE-AC80-E93F1D3BC0B7}" type="parTrans" cxnId="{4F2C6FDB-D39D-4D9C-B3C1-09781F354CF6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1867FA2F-5F7C-4CEC-9428-DCB0C999A9A3}" type="sibTrans" cxnId="{4F2C6FDB-D39D-4D9C-B3C1-09781F354CF6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7A0931D7-C0A2-4748-A61E-BBC0D8C9A190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 w="19050"/>
      </dgm:spPr>
      <dgm:t>
        <a:bodyPr/>
        <a:lstStyle/>
        <a:p>
          <a:pPr algn="ctr"/>
          <a:r>
            <a: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условиях развития </a:t>
          </a:r>
          <a:r>
            <a: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ru-RU" sz="1400" b="0" dirty="0" err="1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AgroTech</a:t>
          </a:r>
          <a:r>
            <a:rPr lang="ru-RU" sz="1400" b="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4.0» ещё больше увеличится потребность</a:t>
          </a:r>
          <a:r>
            <a: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 высококвалифицированных специалистах для сферы АПК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8D6360-CE51-41F2-B63F-8C9E605678EF}" type="parTrans" cxnId="{6A7E53F3-81C1-405E-989C-483B4ECC533D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E50FAA1A-C537-47BE-B9DC-2C01854FF6FB}" type="sibTrans" cxnId="{6A7E53F3-81C1-405E-989C-483B4ECC533D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8F24305B-21AF-4B2A-AAEB-3F3DBB1F2E15}">
      <dgm:prSet phldrT="[Текст]" custT="1"/>
      <dgm:spPr/>
      <dgm:t>
        <a:bodyPr/>
        <a:lstStyle/>
        <a:p>
          <a:r>
            <a:rPr kumimoji="0" lang="ru-RU" altLang="zh-CN" sz="1400" b="1" i="0" u="none" strike="noStrike" cap="none" normalizeH="0" baseline="0" dirty="0">
              <a:ln/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rPr>
            <a:t>Высокая доля кадров пенсионного возраста  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0AEB8C-81F1-4EAB-9952-1F21143BE2B2}" type="parTrans" cxnId="{FDC61BCF-2BDE-4437-BA34-7961380AC77E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DE4CD163-7788-40C0-9E21-AB11117D5261}" type="sibTrans" cxnId="{FDC61BCF-2BDE-4437-BA34-7961380AC77E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D80B53D7-8B39-45C4-8EFE-0F22579238C1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19050"/>
      </dgm:spPr>
      <dgm:t>
        <a:bodyPr/>
        <a:lstStyle/>
        <a:p>
          <a:pPr algn="ctr"/>
          <a:r>
            <a:rPr lang="ru-RU" sz="1400" b="0" i="0" dirty="0">
              <a:solidFill>
                <a:srgbClr val="1A1A1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 отрасли порядка 350 тыс. работников старше 75 лет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D35DA8-0FE9-4B4A-BE7C-508A510EF930}" type="parTrans" cxnId="{37081519-CC20-46DE-BB59-4607C8A4E5D2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8A62A421-E809-4017-BA52-386706FB05E1}" type="sibTrans" cxnId="{37081519-CC20-46DE-BB59-4607C8A4E5D2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145839C5-BC01-45D3-B252-A56345EFE7D6}">
      <dgm:prSet phldrT="[Текст]" custT="1"/>
      <dgm:spPr/>
      <dgm:t>
        <a:bodyPr/>
        <a:lstStyle/>
        <a:p>
          <a:r>
            <a: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Дефицит кадров в сельском хозяйстве региона</a:t>
          </a:r>
        </a:p>
      </dgm:t>
    </dgm:pt>
    <dgm:pt modelId="{7ECDEB55-47FF-4327-A720-E7396EF05294}" type="parTrans" cxnId="{1EC24BEE-B111-4357-950D-1D72A4934A76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97307157-9E0F-4693-86B8-0BD6C797A002}" type="sibTrans" cxnId="{1EC24BEE-B111-4357-950D-1D72A4934A76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081DB55D-A637-45B0-A87A-59FE4DAEC16E}">
      <dgm:prSet phldrT="[Текст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 w="19050"/>
      </dgm:spPr>
      <dgm:t>
        <a:bodyPr/>
        <a:lstStyle/>
        <a:p>
          <a:pPr algn="ctr"/>
          <a:r>
            <a: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В сельском хозяйстве Ростовской области сохраняется вектор сокращения рабочей силы</a:t>
          </a:r>
        </a:p>
      </dgm:t>
    </dgm:pt>
    <dgm:pt modelId="{354D6C86-26C5-428B-86A6-91F672C9A0F0}" type="parTrans" cxnId="{DD105593-FBA7-4C6D-88EF-06BB8B05A675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D7ED9532-B534-4FE7-817C-0C31D72728D4}" type="sibTrans" cxnId="{DD105593-FBA7-4C6D-88EF-06BB8B05A675}">
      <dgm:prSet/>
      <dgm:spPr/>
      <dgm:t>
        <a:bodyPr/>
        <a:lstStyle/>
        <a:p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5FB666D7-B142-41F3-B127-0826BF0A906B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19050"/>
      </dgm:spPr>
      <dgm:t>
        <a:bodyPr/>
        <a:lstStyle/>
        <a:p>
          <a:pPr algn="ctr"/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281366-45F6-4901-AD7F-AE18461D8F17}" type="parTrans" cxnId="{2036FCBB-8707-4C9E-87F2-66299050824C}">
      <dgm:prSet/>
      <dgm:spPr/>
      <dgm:t>
        <a:bodyPr/>
        <a:lstStyle/>
        <a:p>
          <a:endParaRPr lang="ru-RU"/>
        </a:p>
      </dgm:t>
    </dgm:pt>
    <dgm:pt modelId="{E5A60772-7FCC-43A7-AF26-FBB4A9F696DE}" type="sibTrans" cxnId="{2036FCBB-8707-4C9E-87F2-66299050824C}">
      <dgm:prSet/>
      <dgm:spPr/>
      <dgm:t>
        <a:bodyPr/>
        <a:lstStyle/>
        <a:p>
          <a:endParaRPr lang="ru-RU"/>
        </a:p>
      </dgm:t>
    </dgm:pt>
    <dgm:pt modelId="{A3E53860-CC8A-4681-9B01-E9397A5E3F53}" type="pres">
      <dgm:prSet presAssocID="{73E3F6F7-632E-4230-93DE-0733E52C0C5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D742A5BC-9406-4C88-8A21-D824562262F6}" type="pres">
      <dgm:prSet presAssocID="{73E3F6F7-632E-4230-93DE-0733E52C0C53}" presName="children" presStyleCnt="0"/>
      <dgm:spPr/>
    </dgm:pt>
    <dgm:pt modelId="{032FF7A7-A43A-4EA5-8EEB-45584E0D6834}" type="pres">
      <dgm:prSet presAssocID="{73E3F6F7-632E-4230-93DE-0733E52C0C53}" presName="child1group" presStyleCnt="0"/>
      <dgm:spPr/>
    </dgm:pt>
    <dgm:pt modelId="{341907A0-DC37-4F36-A3A6-0068F9CAA09F}" type="pres">
      <dgm:prSet presAssocID="{73E3F6F7-632E-4230-93DE-0733E52C0C53}" presName="child1" presStyleLbl="bgAcc1" presStyleIdx="0" presStyleCnt="4" custLinFactNeighborX="-13696" custLinFactNeighborY="8049"/>
      <dgm:spPr/>
    </dgm:pt>
    <dgm:pt modelId="{D436C4E5-EAE8-472F-957B-F6833A73A7CF}" type="pres">
      <dgm:prSet presAssocID="{73E3F6F7-632E-4230-93DE-0733E52C0C53}" presName="child1Text" presStyleLbl="bgAcc1" presStyleIdx="0" presStyleCnt="4">
        <dgm:presLayoutVars>
          <dgm:bulletEnabled val="1"/>
        </dgm:presLayoutVars>
      </dgm:prSet>
      <dgm:spPr/>
    </dgm:pt>
    <dgm:pt modelId="{DBCAC56C-A50F-48ED-8276-D4F598BB5A39}" type="pres">
      <dgm:prSet presAssocID="{73E3F6F7-632E-4230-93DE-0733E52C0C53}" presName="child2group" presStyleCnt="0"/>
      <dgm:spPr/>
    </dgm:pt>
    <dgm:pt modelId="{76FA5933-2387-4C08-99CB-E1E40342099C}" type="pres">
      <dgm:prSet presAssocID="{73E3F6F7-632E-4230-93DE-0733E52C0C53}" presName="child2" presStyleLbl="bgAcc1" presStyleIdx="1" presStyleCnt="4" custScaleX="126776"/>
      <dgm:spPr/>
    </dgm:pt>
    <dgm:pt modelId="{11460B7E-BB81-4852-9B58-B2EFAC31651E}" type="pres">
      <dgm:prSet presAssocID="{73E3F6F7-632E-4230-93DE-0733E52C0C53}" presName="child2Text" presStyleLbl="bgAcc1" presStyleIdx="1" presStyleCnt="4">
        <dgm:presLayoutVars>
          <dgm:bulletEnabled val="1"/>
        </dgm:presLayoutVars>
      </dgm:prSet>
      <dgm:spPr/>
    </dgm:pt>
    <dgm:pt modelId="{6960C124-D2B2-49D4-8086-C9AA53CC4259}" type="pres">
      <dgm:prSet presAssocID="{73E3F6F7-632E-4230-93DE-0733E52C0C53}" presName="child3group" presStyleCnt="0"/>
      <dgm:spPr/>
    </dgm:pt>
    <dgm:pt modelId="{A70D5909-EEF5-4B07-A55F-29133FB33EC5}" type="pres">
      <dgm:prSet presAssocID="{73E3F6F7-632E-4230-93DE-0733E52C0C53}" presName="child3" presStyleLbl="bgAcc1" presStyleIdx="2" presStyleCnt="4" custScaleX="121972" custScaleY="119108" custLinFactNeighborX="8296" custLinFactNeighborY="1025"/>
      <dgm:spPr/>
    </dgm:pt>
    <dgm:pt modelId="{B1B260C1-AAD6-43E0-9700-46F2CC6A9350}" type="pres">
      <dgm:prSet presAssocID="{73E3F6F7-632E-4230-93DE-0733E52C0C53}" presName="child3Text" presStyleLbl="bgAcc1" presStyleIdx="2" presStyleCnt="4">
        <dgm:presLayoutVars>
          <dgm:bulletEnabled val="1"/>
        </dgm:presLayoutVars>
      </dgm:prSet>
      <dgm:spPr/>
    </dgm:pt>
    <dgm:pt modelId="{4561E2E6-AB40-43D9-BB25-A77DA0CBB6C2}" type="pres">
      <dgm:prSet presAssocID="{73E3F6F7-632E-4230-93DE-0733E52C0C53}" presName="child4group" presStyleCnt="0"/>
      <dgm:spPr/>
    </dgm:pt>
    <dgm:pt modelId="{E359691D-3EF1-4949-A5E3-B8B7A1F7C4A1}" type="pres">
      <dgm:prSet presAssocID="{73E3F6F7-632E-4230-93DE-0733E52C0C53}" presName="child4" presStyleLbl="bgAcc1" presStyleIdx="3" presStyleCnt="4" custScaleX="127737" custScaleY="117635" custLinFactNeighborX="-12279" custLinFactNeighborY="-1025"/>
      <dgm:spPr/>
    </dgm:pt>
    <dgm:pt modelId="{B556F57E-CFA7-48BF-BFD0-6BE145E60E83}" type="pres">
      <dgm:prSet presAssocID="{73E3F6F7-632E-4230-93DE-0733E52C0C53}" presName="child4Text" presStyleLbl="bgAcc1" presStyleIdx="3" presStyleCnt="4">
        <dgm:presLayoutVars>
          <dgm:bulletEnabled val="1"/>
        </dgm:presLayoutVars>
      </dgm:prSet>
      <dgm:spPr/>
    </dgm:pt>
    <dgm:pt modelId="{602724E3-290A-4E2C-83CB-D979790D6CBA}" type="pres">
      <dgm:prSet presAssocID="{73E3F6F7-632E-4230-93DE-0733E52C0C53}" presName="childPlaceholder" presStyleCnt="0"/>
      <dgm:spPr/>
    </dgm:pt>
    <dgm:pt modelId="{1B6D8D9D-8CF5-43B7-9888-C4006F55BF87}" type="pres">
      <dgm:prSet presAssocID="{73E3F6F7-632E-4230-93DE-0733E52C0C53}" presName="circle" presStyleCnt="0"/>
      <dgm:spPr/>
    </dgm:pt>
    <dgm:pt modelId="{68126B6F-B22C-4B57-B15A-BB1B5386ABF3}" type="pres">
      <dgm:prSet presAssocID="{73E3F6F7-632E-4230-93DE-0733E52C0C53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A223B377-E337-497B-971B-8C8F62B190FC}" type="pres">
      <dgm:prSet presAssocID="{73E3F6F7-632E-4230-93DE-0733E52C0C53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D699C18C-C129-40A6-B780-B55C774704AF}" type="pres">
      <dgm:prSet presAssocID="{73E3F6F7-632E-4230-93DE-0733E52C0C53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79E9E762-FE8E-432F-9E0E-4FC890EB87EF}" type="pres">
      <dgm:prSet presAssocID="{73E3F6F7-632E-4230-93DE-0733E52C0C53}" presName="quadrant4" presStyleLbl="node1" presStyleIdx="3" presStyleCnt="4" custScaleX="103438">
        <dgm:presLayoutVars>
          <dgm:chMax val="1"/>
          <dgm:bulletEnabled val="1"/>
        </dgm:presLayoutVars>
      </dgm:prSet>
      <dgm:spPr/>
    </dgm:pt>
    <dgm:pt modelId="{A5E42214-7AD2-4BC8-8674-FDEA27778823}" type="pres">
      <dgm:prSet presAssocID="{73E3F6F7-632E-4230-93DE-0733E52C0C53}" presName="quadrantPlaceholder" presStyleCnt="0"/>
      <dgm:spPr/>
    </dgm:pt>
    <dgm:pt modelId="{54331557-E94B-4D04-AD50-BDB4EF6562A8}" type="pres">
      <dgm:prSet presAssocID="{73E3F6F7-632E-4230-93DE-0733E52C0C53}" presName="center1" presStyleLbl="fgShp" presStyleIdx="0" presStyleCnt="2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2E1F2CEA-3E8D-419C-850D-BF700FA2B99E}" type="pres">
      <dgm:prSet presAssocID="{73E3F6F7-632E-4230-93DE-0733E52C0C53}" presName="center2" presStyleLbl="fgShp" presStyleIdx="1" presStyleCnt="2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</dgm:pt>
  </dgm:ptLst>
  <dgm:cxnLst>
    <dgm:cxn modelId="{11E82515-6D1E-4CEA-A59E-66787E077A9C}" type="presOf" srcId="{5FB666D7-B142-41F3-B127-0826BF0A906B}" destId="{B1B260C1-AAD6-43E0-9700-46F2CC6A9350}" srcOrd="1" destOrd="0" presId="urn:microsoft.com/office/officeart/2005/8/layout/cycle4#1"/>
    <dgm:cxn modelId="{07563B16-6B49-409F-8143-4EA1584E8481}" type="presOf" srcId="{081DB55D-A637-45B0-A87A-59FE4DAEC16E}" destId="{B556F57E-CFA7-48BF-BFD0-6BE145E60E83}" srcOrd="1" destOrd="0" presId="urn:microsoft.com/office/officeart/2005/8/layout/cycle4#1"/>
    <dgm:cxn modelId="{37081519-CC20-46DE-BB59-4607C8A4E5D2}" srcId="{8F24305B-21AF-4B2A-AAEB-3F3DBB1F2E15}" destId="{D80B53D7-8B39-45C4-8EFE-0F22579238C1}" srcOrd="1" destOrd="0" parTransId="{2FD35DA8-0FE9-4B4A-BE7C-508A510EF930}" sibTransId="{8A62A421-E809-4017-BA52-386706FB05E1}"/>
    <dgm:cxn modelId="{D9D3A31D-121A-4592-95A4-A7CECF22742C}" type="presOf" srcId="{5FB666D7-B142-41F3-B127-0826BF0A906B}" destId="{A70D5909-EEF5-4B07-A55F-29133FB33EC5}" srcOrd="0" destOrd="0" presId="urn:microsoft.com/office/officeart/2005/8/layout/cycle4#1"/>
    <dgm:cxn modelId="{466C1E3E-93BA-4100-BE6A-7A211E82E928}" type="presOf" srcId="{7A0931D7-C0A2-4748-A61E-BBC0D8C9A190}" destId="{11460B7E-BB81-4852-9B58-B2EFAC31651E}" srcOrd="1" destOrd="0" presId="urn:microsoft.com/office/officeart/2005/8/layout/cycle4#1"/>
    <dgm:cxn modelId="{A13D6E46-8BCD-47E8-9BFF-C45D7DD5326F}" type="presOf" srcId="{8F24305B-21AF-4B2A-AAEB-3F3DBB1F2E15}" destId="{D699C18C-C129-40A6-B780-B55C774704AF}" srcOrd="0" destOrd="0" presId="urn:microsoft.com/office/officeart/2005/8/layout/cycle4#1"/>
    <dgm:cxn modelId="{7329A482-D994-4D2D-AA82-2215FFA4B5F8}" type="presOf" srcId="{D80B53D7-8B39-45C4-8EFE-0F22579238C1}" destId="{A70D5909-EEF5-4B07-A55F-29133FB33EC5}" srcOrd="0" destOrd="1" presId="urn:microsoft.com/office/officeart/2005/8/layout/cycle4#1"/>
    <dgm:cxn modelId="{68A84A84-3324-4292-B3E4-58E0CEA58294}" type="presOf" srcId="{081DB55D-A637-45B0-A87A-59FE4DAEC16E}" destId="{E359691D-3EF1-4949-A5E3-B8B7A1F7C4A1}" srcOrd="0" destOrd="0" presId="urn:microsoft.com/office/officeart/2005/8/layout/cycle4#1"/>
    <dgm:cxn modelId="{47055886-4F36-41DA-9222-4D82B67ECAEA}" type="presOf" srcId="{6BC6036E-51D4-458C-ACAC-3C05C1751FF6}" destId="{D436C4E5-EAE8-472F-957B-F6833A73A7CF}" srcOrd="1" destOrd="0" presId="urn:microsoft.com/office/officeart/2005/8/layout/cycle4#1"/>
    <dgm:cxn modelId="{2F7DD889-022A-4B52-8E28-4A659DA5907F}" type="presOf" srcId="{6BC6036E-51D4-458C-ACAC-3C05C1751FF6}" destId="{341907A0-DC37-4F36-A3A6-0068F9CAA09F}" srcOrd="0" destOrd="0" presId="urn:microsoft.com/office/officeart/2005/8/layout/cycle4#1"/>
    <dgm:cxn modelId="{DD105593-FBA7-4C6D-88EF-06BB8B05A675}" srcId="{145839C5-BC01-45D3-B252-A56345EFE7D6}" destId="{081DB55D-A637-45B0-A87A-59FE4DAEC16E}" srcOrd="0" destOrd="0" parTransId="{354D6C86-26C5-428B-86A6-91F672C9A0F0}" sibTransId="{D7ED9532-B534-4FE7-817C-0C31D72728D4}"/>
    <dgm:cxn modelId="{8E39D1A7-C1F1-4965-B1C7-A158E1F84C0A}" type="presOf" srcId="{369BA4AA-A396-4D67-9B71-09D681E56444}" destId="{68126B6F-B22C-4B57-B15A-BB1B5386ABF3}" srcOrd="0" destOrd="0" presId="urn:microsoft.com/office/officeart/2005/8/layout/cycle4#1"/>
    <dgm:cxn modelId="{B393F1A8-A9AF-45A8-99CE-8644F1558EF5}" type="presOf" srcId="{28E72C0C-4D32-4C1F-A915-C916377019D3}" destId="{A223B377-E337-497B-971B-8C8F62B190FC}" srcOrd="0" destOrd="0" presId="urn:microsoft.com/office/officeart/2005/8/layout/cycle4#1"/>
    <dgm:cxn modelId="{A31EDEB3-4978-40E7-B3DE-518378ECDE1D}" type="presOf" srcId="{D80B53D7-8B39-45C4-8EFE-0F22579238C1}" destId="{B1B260C1-AAD6-43E0-9700-46F2CC6A9350}" srcOrd="1" destOrd="1" presId="urn:microsoft.com/office/officeart/2005/8/layout/cycle4#1"/>
    <dgm:cxn modelId="{B63354B4-2CCD-4D5A-8CEE-78B61D9718BB}" srcId="{369BA4AA-A396-4D67-9B71-09D681E56444}" destId="{6BC6036E-51D4-458C-ACAC-3C05C1751FF6}" srcOrd="0" destOrd="0" parTransId="{2216B89B-ADED-4798-A71C-23FC68E6A3E8}" sibTransId="{290560D4-665E-43AD-A5B9-D8D79359AEBA}"/>
    <dgm:cxn modelId="{2036FCBB-8707-4C9E-87F2-66299050824C}" srcId="{8F24305B-21AF-4B2A-AAEB-3F3DBB1F2E15}" destId="{5FB666D7-B142-41F3-B127-0826BF0A906B}" srcOrd="0" destOrd="0" parTransId="{D4281366-45F6-4901-AD7F-AE18461D8F17}" sibTransId="{E5A60772-7FCC-43A7-AF26-FBB4A9F696DE}"/>
    <dgm:cxn modelId="{0F1F0FBF-D948-4791-B77B-913AF162B5B2}" type="presOf" srcId="{7A0931D7-C0A2-4748-A61E-BBC0D8C9A190}" destId="{76FA5933-2387-4C08-99CB-E1E40342099C}" srcOrd="0" destOrd="0" presId="urn:microsoft.com/office/officeart/2005/8/layout/cycle4#1"/>
    <dgm:cxn modelId="{DC026EC8-014D-4DBC-8F92-2AC0282A919B}" type="presOf" srcId="{73E3F6F7-632E-4230-93DE-0733E52C0C53}" destId="{A3E53860-CC8A-4681-9B01-E9397A5E3F53}" srcOrd="0" destOrd="0" presId="urn:microsoft.com/office/officeart/2005/8/layout/cycle4#1"/>
    <dgm:cxn modelId="{FDC61BCF-2BDE-4437-BA34-7961380AC77E}" srcId="{73E3F6F7-632E-4230-93DE-0733E52C0C53}" destId="{8F24305B-21AF-4B2A-AAEB-3F3DBB1F2E15}" srcOrd="2" destOrd="0" parTransId="{0C0AEB8C-81F1-4EAB-9952-1F21143BE2B2}" sibTransId="{DE4CD163-7788-40C0-9E21-AB11117D5261}"/>
    <dgm:cxn modelId="{4F2C6FDB-D39D-4D9C-B3C1-09781F354CF6}" srcId="{73E3F6F7-632E-4230-93DE-0733E52C0C53}" destId="{28E72C0C-4D32-4C1F-A915-C916377019D3}" srcOrd="1" destOrd="0" parTransId="{03987883-C8F0-4BBE-AC80-E93F1D3BC0B7}" sibTransId="{1867FA2F-5F7C-4CEC-9428-DCB0C999A9A3}"/>
    <dgm:cxn modelId="{9D9CB9E7-12B5-4958-96FD-FFB36C11A6EE}" srcId="{73E3F6F7-632E-4230-93DE-0733E52C0C53}" destId="{369BA4AA-A396-4D67-9B71-09D681E56444}" srcOrd="0" destOrd="0" parTransId="{2B2EDE51-638C-466C-AF5E-98D2535B184E}" sibTransId="{F6754813-65AE-4FA2-9284-0A1FF6F6CD99}"/>
    <dgm:cxn modelId="{1EC24BEE-B111-4357-950D-1D72A4934A76}" srcId="{73E3F6F7-632E-4230-93DE-0733E52C0C53}" destId="{145839C5-BC01-45D3-B252-A56345EFE7D6}" srcOrd="3" destOrd="0" parTransId="{7ECDEB55-47FF-4327-A720-E7396EF05294}" sibTransId="{97307157-9E0F-4693-86B8-0BD6C797A002}"/>
    <dgm:cxn modelId="{6A7E53F3-81C1-405E-989C-483B4ECC533D}" srcId="{28E72C0C-4D32-4C1F-A915-C916377019D3}" destId="{7A0931D7-C0A2-4748-A61E-BBC0D8C9A190}" srcOrd="0" destOrd="0" parTransId="{358D6360-CE51-41F2-B63F-8C9E605678EF}" sibTransId="{E50FAA1A-C537-47BE-B9DC-2C01854FF6FB}"/>
    <dgm:cxn modelId="{5E2215FA-8785-43E6-A973-89202BEC3CBB}" type="presOf" srcId="{145839C5-BC01-45D3-B252-A56345EFE7D6}" destId="{79E9E762-FE8E-432F-9E0E-4FC890EB87EF}" srcOrd="0" destOrd="0" presId="urn:microsoft.com/office/officeart/2005/8/layout/cycle4#1"/>
    <dgm:cxn modelId="{5A82357A-BDED-4F17-B3CD-523771DBD8C9}" type="presParOf" srcId="{A3E53860-CC8A-4681-9B01-E9397A5E3F53}" destId="{D742A5BC-9406-4C88-8A21-D824562262F6}" srcOrd="0" destOrd="0" presId="urn:microsoft.com/office/officeart/2005/8/layout/cycle4#1"/>
    <dgm:cxn modelId="{43D5B73F-D822-45CF-A1DB-FFB44EC31041}" type="presParOf" srcId="{D742A5BC-9406-4C88-8A21-D824562262F6}" destId="{032FF7A7-A43A-4EA5-8EEB-45584E0D6834}" srcOrd="0" destOrd="0" presId="urn:microsoft.com/office/officeart/2005/8/layout/cycle4#1"/>
    <dgm:cxn modelId="{BC67A60C-7A9E-4CD1-9266-0B40A4CB63D0}" type="presParOf" srcId="{032FF7A7-A43A-4EA5-8EEB-45584E0D6834}" destId="{341907A0-DC37-4F36-A3A6-0068F9CAA09F}" srcOrd="0" destOrd="0" presId="urn:microsoft.com/office/officeart/2005/8/layout/cycle4#1"/>
    <dgm:cxn modelId="{81E55018-9D95-4990-8671-CC256F7DDD54}" type="presParOf" srcId="{032FF7A7-A43A-4EA5-8EEB-45584E0D6834}" destId="{D436C4E5-EAE8-472F-957B-F6833A73A7CF}" srcOrd="1" destOrd="0" presId="urn:microsoft.com/office/officeart/2005/8/layout/cycle4#1"/>
    <dgm:cxn modelId="{C8046356-F2AD-4465-A198-563C754831BF}" type="presParOf" srcId="{D742A5BC-9406-4C88-8A21-D824562262F6}" destId="{DBCAC56C-A50F-48ED-8276-D4F598BB5A39}" srcOrd="1" destOrd="0" presId="urn:microsoft.com/office/officeart/2005/8/layout/cycle4#1"/>
    <dgm:cxn modelId="{02919D2B-3102-4548-91CC-47004356779F}" type="presParOf" srcId="{DBCAC56C-A50F-48ED-8276-D4F598BB5A39}" destId="{76FA5933-2387-4C08-99CB-E1E40342099C}" srcOrd="0" destOrd="0" presId="urn:microsoft.com/office/officeart/2005/8/layout/cycle4#1"/>
    <dgm:cxn modelId="{C76639C7-FB81-4FA6-B72C-929B40D7000C}" type="presParOf" srcId="{DBCAC56C-A50F-48ED-8276-D4F598BB5A39}" destId="{11460B7E-BB81-4852-9B58-B2EFAC31651E}" srcOrd="1" destOrd="0" presId="urn:microsoft.com/office/officeart/2005/8/layout/cycle4#1"/>
    <dgm:cxn modelId="{61E8E4F2-D6F1-44F4-B305-F213A2CFF919}" type="presParOf" srcId="{D742A5BC-9406-4C88-8A21-D824562262F6}" destId="{6960C124-D2B2-49D4-8086-C9AA53CC4259}" srcOrd="2" destOrd="0" presId="urn:microsoft.com/office/officeart/2005/8/layout/cycle4#1"/>
    <dgm:cxn modelId="{96FCBD1A-3D3C-41E8-8712-2BEA82BA162A}" type="presParOf" srcId="{6960C124-D2B2-49D4-8086-C9AA53CC4259}" destId="{A70D5909-EEF5-4B07-A55F-29133FB33EC5}" srcOrd="0" destOrd="0" presId="urn:microsoft.com/office/officeart/2005/8/layout/cycle4#1"/>
    <dgm:cxn modelId="{DAEA1797-0EF3-4BC3-84C0-AD6CA9E34B10}" type="presParOf" srcId="{6960C124-D2B2-49D4-8086-C9AA53CC4259}" destId="{B1B260C1-AAD6-43E0-9700-46F2CC6A9350}" srcOrd="1" destOrd="0" presId="urn:microsoft.com/office/officeart/2005/8/layout/cycle4#1"/>
    <dgm:cxn modelId="{26321F4F-D385-4DA9-886B-BB920B54CF6F}" type="presParOf" srcId="{D742A5BC-9406-4C88-8A21-D824562262F6}" destId="{4561E2E6-AB40-43D9-BB25-A77DA0CBB6C2}" srcOrd="3" destOrd="0" presId="urn:microsoft.com/office/officeart/2005/8/layout/cycle4#1"/>
    <dgm:cxn modelId="{4EB5382B-4571-4BCD-8457-96CC9E9192F2}" type="presParOf" srcId="{4561E2E6-AB40-43D9-BB25-A77DA0CBB6C2}" destId="{E359691D-3EF1-4949-A5E3-B8B7A1F7C4A1}" srcOrd="0" destOrd="0" presId="urn:microsoft.com/office/officeart/2005/8/layout/cycle4#1"/>
    <dgm:cxn modelId="{99DB8289-8933-4356-961C-11F5941F6070}" type="presParOf" srcId="{4561E2E6-AB40-43D9-BB25-A77DA0CBB6C2}" destId="{B556F57E-CFA7-48BF-BFD0-6BE145E60E83}" srcOrd="1" destOrd="0" presId="urn:microsoft.com/office/officeart/2005/8/layout/cycle4#1"/>
    <dgm:cxn modelId="{DDA184C1-F768-46F2-8343-C9CC67425989}" type="presParOf" srcId="{D742A5BC-9406-4C88-8A21-D824562262F6}" destId="{602724E3-290A-4E2C-83CB-D979790D6CBA}" srcOrd="4" destOrd="0" presId="urn:microsoft.com/office/officeart/2005/8/layout/cycle4#1"/>
    <dgm:cxn modelId="{0A644FDF-65C0-4DB5-90D3-DE5C0F78E46F}" type="presParOf" srcId="{A3E53860-CC8A-4681-9B01-E9397A5E3F53}" destId="{1B6D8D9D-8CF5-43B7-9888-C4006F55BF87}" srcOrd="1" destOrd="0" presId="urn:microsoft.com/office/officeart/2005/8/layout/cycle4#1"/>
    <dgm:cxn modelId="{5C5B780C-07AB-4908-B038-690AC8B34F2A}" type="presParOf" srcId="{1B6D8D9D-8CF5-43B7-9888-C4006F55BF87}" destId="{68126B6F-B22C-4B57-B15A-BB1B5386ABF3}" srcOrd="0" destOrd="0" presId="urn:microsoft.com/office/officeart/2005/8/layout/cycle4#1"/>
    <dgm:cxn modelId="{3FC48E8E-E982-4D40-AD91-FB772D74270F}" type="presParOf" srcId="{1B6D8D9D-8CF5-43B7-9888-C4006F55BF87}" destId="{A223B377-E337-497B-971B-8C8F62B190FC}" srcOrd="1" destOrd="0" presId="urn:microsoft.com/office/officeart/2005/8/layout/cycle4#1"/>
    <dgm:cxn modelId="{6F0FCDBC-2D09-4057-A3E2-9F6EEDA0E886}" type="presParOf" srcId="{1B6D8D9D-8CF5-43B7-9888-C4006F55BF87}" destId="{D699C18C-C129-40A6-B780-B55C774704AF}" srcOrd="2" destOrd="0" presId="urn:microsoft.com/office/officeart/2005/8/layout/cycle4#1"/>
    <dgm:cxn modelId="{2ED043DF-8E9D-420B-9C17-2F3429358388}" type="presParOf" srcId="{1B6D8D9D-8CF5-43B7-9888-C4006F55BF87}" destId="{79E9E762-FE8E-432F-9E0E-4FC890EB87EF}" srcOrd="3" destOrd="0" presId="urn:microsoft.com/office/officeart/2005/8/layout/cycle4#1"/>
    <dgm:cxn modelId="{C638FB52-58DD-4BA4-A85B-F1A98999494D}" type="presParOf" srcId="{1B6D8D9D-8CF5-43B7-9888-C4006F55BF87}" destId="{A5E42214-7AD2-4BC8-8674-FDEA27778823}" srcOrd="4" destOrd="0" presId="urn:microsoft.com/office/officeart/2005/8/layout/cycle4#1"/>
    <dgm:cxn modelId="{DF838182-0318-4EC9-A41B-D5C90EE529D1}" type="presParOf" srcId="{A3E53860-CC8A-4681-9B01-E9397A5E3F53}" destId="{54331557-E94B-4D04-AD50-BDB4EF6562A8}" srcOrd="2" destOrd="0" presId="urn:microsoft.com/office/officeart/2005/8/layout/cycle4#1"/>
    <dgm:cxn modelId="{8C6AEA37-14A6-47B0-BB0F-AA9FB5EFDAF8}" type="presParOf" srcId="{A3E53860-CC8A-4681-9B01-E9397A5E3F53}" destId="{2E1F2CEA-3E8D-419C-850D-BF700FA2B99E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937F37-809E-44D6-B448-2FE7A01DF4AD}" type="doc">
      <dgm:prSet loTypeId="urn:microsoft.com/office/officeart/2005/8/layout/default#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2EEDB878-562C-48A4-AAE4-45A19633908E}">
      <dgm:prSet phldrT="[Текст]" custT="1"/>
      <dgm:spPr/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Сравнительно низкий уровень заработной платы</a:t>
          </a:r>
        </a:p>
      </dgm:t>
    </dgm:pt>
    <dgm:pt modelId="{A4A32648-8B7A-47B6-BE5E-FDDF9A99F355}" type="parTrans" cxnId="{7188D19B-3CDE-446F-B1FC-8AA1A6034306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FA4743-2DA6-4F7D-8289-F79F58651AE2}" type="sibTrans" cxnId="{7188D19B-3CDE-446F-B1FC-8AA1A6034306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298E78-CD95-458A-BCD1-532D58BB606A}">
      <dgm:prSet phldrT="[Текст]" custT="1"/>
      <dgm:spPr/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Менее развитая социальная инфраструктура</a:t>
          </a:r>
        </a:p>
      </dgm:t>
    </dgm:pt>
    <dgm:pt modelId="{5D8C1C4A-B114-4AB0-B776-8FC6F1645E30}" type="parTrans" cxnId="{6194F4FC-2708-41C6-91BC-55502F04C2BE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5C6A4B-FE6F-4971-BB9D-232B1CADDFD6}" type="sibTrans" cxnId="{6194F4FC-2708-41C6-91BC-55502F04C2BE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FDD49B-B22F-4505-B9CF-4BA85A86AFED}">
      <dgm:prSet phldrT="[Текст]" custT="1"/>
      <dgm:spPr/>
      <dgm:t>
        <a:bodyPr/>
        <a:lstStyle/>
        <a:p>
          <a:r>
            <a:rPr lang="ru-RU" sz="1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Низкая  престижность работы в сельской местности</a:t>
          </a:r>
        </a:p>
      </dgm:t>
    </dgm:pt>
    <dgm:pt modelId="{0ACC35C1-04C1-4B5E-9699-D94D416E782D}" type="parTrans" cxnId="{52EA05C0-7776-4B60-AD31-F10C6B908403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DED714-0076-48AD-A45D-45C168453EBE}" type="sibTrans" cxnId="{52EA05C0-7776-4B60-AD31-F10C6B908403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D7C4E2-F320-4477-A595-37C95EB7009A}">
      <dgm:prSet phldrT="[Текст]" custT="1"/>
      <dgm:spPr/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Более низкий уровень качества жизни сельского населения</a:t>
          </a:r>
        </a:p>
      </dgm:t>
    </dgm:pt>
    <dgm:pt modelId="{29E80B28-E074-41D2-883E-6D3AEF375F52}" type="parTrans" cxnId="{50D27F0B-9ACB-412E-9DE3-E02327F45BE6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676C9E-755F-4DF3-A000-F29C6DFD4B66}" type="sibTrans" cxnId="{50D27F0B-9ACB-412E-9DE3-E02327F45BE6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F3F096-487B-418D-B8EB-75FAF5C642F4}">
      <dgm:prSet custT="1"/>
      <dgm:spPr/>
      <dgm:t>
        <a:bodyPr/>
        <a:lstStyle/>
        <a:p>
          <a:r>
            <a:rPr lang="ru-RU" sz="18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Несоответствие компетенций подготовки специалистов современным требованиям</a:t>
          </a:r>
        </a:p>
      </dgm:t>
    </dgm:pt>
    <dgm:pt modelId="{438022F2-D7FC-4CA8-BF83-7A7529F08CD1}" type="parTrans" cxnId="{62A665F8-6DD2-4667-A0A1-10A9F6269C03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636C66-6AC0-4389-86AE-D9653BF5F7FE}" type="sibTrans" cxnId="{62A665F8-6DD2-4667-A0A1-10A9F6269C03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D559BC-C7F5-47D5-B3B9-B4B60AEBF7FC}" type="pres">
      <dgm:prSet presAssocID="{91937F37-809E-44D6-B448-2FE7A01DF4AD}" presName="diagram" presStyleCnt="0">
        <dgm:presLayoutVars>
          <dgm:dir/>
          <dgm:resizeHandles val="exact"/>
        </dgm:presLayoutVars>
      </dgm:prSet>
      <dgm:spPr/>
    </dgm:pt>
    <dgm:pt modelId="{69160CC6-E372-4CDB-89E4-04256231D42C}" type="pres">
      <dgm:prSet presAssocID="{2EEDB878-562C-48A4-AAE4-45A19633908E}" presName="node" presStyleLbl="node1" presStyleIdx="0" presStyleCnt="5">
        <dgm:presLayoutVars>
          <dgm:bulletEnabled val="1"/>
        </dgm:presLayoutVars>
      </dgm:prSet>
      <dgm:spPr/>
    </dgm:pt>
    <dgm:pt modelId="{EE164493-5C17-4D32-B10A-64CCB85047FF}" type="pres">
      <dgm:prSet presAssocID="{A5FA4743-2DA6-4F7D-8289-F79F58651AE2}" presName="sibTrans" presStyleCnt="0"/>
      <dgm:spPr/>
    </dgm:pt>
    <dgm:pt modelId="{9AA6B405-E797-4750-BEE9-EF148EA7391F}" type="pres">
      <dgm:prSet presAssocID="{30298E78-CD95-458A-BCD1-532D58BB606A}" presName="node" presStyleLbl="node1" presStyleIdx="1" presStyleCnt="5">
        <dgm:presLayoutVars>
          <dgm:bulletEnabled val="1"/>
        </dgm:presLayoutVars>
      </dgm:prSet>
      <dgm:spPr/>
    </dgm:pt>
    <dgm:pt modelId="{69D778AA-6BE0-4295-AC02-559FCE983026}" type="pres">
      <dgm:prSet presAssocID="{375C6A4B-FE6F-4971-BB9D-232B1CADDFD6}" presName="sibTrans" presStyleCnt="0"/>
      <dgm:spPr/>
    </dgm:pt>
    <dgm:pt modelId="{F8E30085-B8BD-4140-9216-51642ADAB4BD}" type="pres">
      <dgm:prSet presAssocID="{92FDD49B-B22F-4505-B9CF-4BA85A86AFED}" presName="node" presStyleLbl="node1" presStyleIdx="2" presStyleCnt="5" custLinFactY="14953" custLinFactNeighborX="-50987" custLinFactNeighborY="100000">
        <dgm:presLayoutVars>
          <dgm:bulletEnabled val="1"/>
        </dgm:presLayoutVars>
      </dgm:prSet>
      <dgm:spPr/>
    </dgm:pt>
    <dgm:pt modelId="{13E7BEDB-E81F-474A-A31F-0B638B77E9F9}" type="pres">
      <dgm:prSet presAssocID="{DEDED714-0076-48AD-A45D-45C168453EBE}" presName="sibTrans" presStyleCnt="0"/>
      <dgm:spPr/>
    </dgm:pt>
    <dgm:pt modelId="{C64784B2-FB73-4E3E-858B-CD4E6DA391DD}" type="pres">
      <dgm:prSet presAssocID="{B3F3F096-487B-418D-B8EB-75FAF5C642F4}" presName="node" presStyleLbl="node1" presStyleIdx="3" presStyleCnt="5">
        <dgm:presLayoutVars>
          <dgm:bulletEnabled val="1"/>
        </dgm:presLayoutVars>
      </dgm:prSet>
      <dgm:spPr/>
    </dgm:pt>
    <dgm:pt modelId="{61FF056E-91C0-4315-9763-F73FAE23C08C}" type="pres">
      <dgm:prSet presAssocID="{70636C66-6AC0-4389-86AE-D9653BF5F7FE}" presName="sibTrans" presStyleCnt="0"/>
      <dgm:spPr/>
    </dgm:pt>
    <dgm:pt modelId="{9B0E5B04-40F3-4ED8-946C-6D2FBD1BEDA5}" type="pres">
      <dgm:prSet presAssocID="{DED7C4E2-F320-4477-A595-37C95EB7009A}" presName="node" presStyleLbl="node1" presStyleIdx="4" presStyleCnt="5" custLinFactY="-18283" custLinFactNeighborX="53723" custLinFactNeighborY="-100000">
        <dgm:presLayoutVars>
          <dgm:bulletEnabled val="1"/>
        </dgm:presLayoutVars>
      </dgm:prSet>
      <dgm:spPr/>
    </dgm:pt>
  </dgm:ptLst>
  <dgm:cxnLst>
    <dgm:cxn modelId="{7BA77904-0DA2-41D1-A468-FFA31938C3FC}" type="presOf" srcId="{30298E78-CD95-458A-BCD1-532D58BB606A}" destId="{9AA6B405-E797-4750-BEE9-EF148EA7391F}" srcOrd="0" destOrd="0" presId="urn:microsoft.com/office/officeart/2005/8/layout/default#1"/>
    <dgm:cxn modelId="{5790FC08-B621-4E5B-8518-0AF7682FCB62}" type="presOf" srcId="{DED7C4E2-F320-4477-A595-37C95EB7009A}" destId="{9B0E5B04-40F3-4ED8-946C-6D2FBD1BEDA5}" srcOrd="0" destOrd="0" presId="urn:microsoft.com/office/officeart/2005/8/layout/default#1"/>
    <dgm:cxn modelId="{50D27F0B-9ACB-412E-9DE3-E02327F45BE6}" srcId="{91937F37-809E-44D6-B448-2FE7A01DF4AD}" destId="{DED7C4E2-F320-4477-A595-37C95EB7009A}" srcOrd="4" destOrd="0" parTransId="{29E80B28-E074-41D2-883E-6D3AEF375F52}" sibTransId="{45676C9E-755F-4DF3-A000-F29C6DFD4B66}"/>
    <dgm:cxn modelId="{A8EE6A12-73E5-4ECC-8873-F96029267B09}" type="presOf" srcId="{2EEDB878-562C-48A4-AAE4-45A19633908E}" destId="{69160CC6-E372-4CDB-89E4-04256231D42C}" srcOrd="0" destOrd="0" presId="urn:microsoft.com/office/officeart/2005/8/layout/default#1"/>
    <dgm:cxn modelId="{98995861-57EC-4501-A024-93B60A9C749A}" type="presOf" srcId="{B3F3F096-487B-418D-B8EB-75FAF5C642F4}" destId="{C64784B2-FB73-4E3E-858B-CD4E6DA391DD}" srcOrd="0" destOrd="0" presId="urn:microsoft.com/office/officeart/2005/8/layout/default#1"/>
    <dgm:cxn modelId="{9123778F-0470-4A37-B9C1-2E76C8B6DF16}" type="presOf" srcId="{92FDD49B-B22F-4505-B9CF-4BA85A86AFED}" destId="{F8E30085-B8BD-4140-9216-51642ADAB4BD}" srcOrd="0" destOrd="0" presId="urn:microsoft.com/office/officeart/2005/8/layout/default#1"/>
    <dgm:cxn modelId="{7188D19B-3CDE-446F-B1FC-8AA1A6034306}" srcId="{91937F37-809E-44D6-B448-2FE7A01DF4AD}" destId="{2EEDB878-562C-48A4-AAE4-45A19633908E}" srcOrd="0" destOrd="0" parTransId="{A4A32648-8B7A-47B6-BE5E-FDDF9A99F355}" sibTransId="{A5FA4743-2DA6-4F7D-8289-F79F58651AE2}"/>
    <dgm:cxn modelId="{52EA05C0-7776-4B60-AD31-F10C6B908403}" srcId="{91937F37-809E-44D6-B448-2FE7A01DF4AD}" destId="{92FDD49B-B22F-4505-B9CF-4BA85A86AFED}" srcOrd="2" destOrd="0" parTransId="{0ACC35C1-04C1-4B5E-9699-D94D416E782D}" sibTransId="{DEDED714-0076-48AD-A45D-45C168453EBE}"/>
    <dgm:cxn modelId="{F41143EF-4514-43C6-971E-F52126C7E8C8}" type="presOf" srcId="{91937F37-809E-44D6-B448-2FE7A01DF4AD}" destId="{8ED559BC-C7F5-47D5-B3B9-B4B60AEBF7FC}" srcOrd="0" destOrd="0" presId="urn:microsoft.com/office/officeart/2005/8/layout/default#1"/>
    <dgm:cxn modelId="{62A665F8-6DD2-4667-A0A1-10A9F6269C03}" srcId="{91937F37-809E-44D6-B448-2FE7A01DF4AD}" destId="{B3F3F096-487B-418D-B8EB-75FAF5C642F4}" srcOrd="3" destOrd="0" parTransId="{438022F2-D7FC-4CA8-BF83-7A7529F08CD1}" sibTransId="{70636C66-6AC0-4389-86AE-D9653BF5F7FE}"/>
    <dgm:cxn modelId="{6194F4FC-2708-41C6-91BC-55502F04C2BE}" srcId="{91937F37-809E-44D6-B448-2FE7A01DF4AD}" destId="{30298E78-CD95-458A-BCD1-532D58BB606A}" srcOrd="1" destOrd="0" parTransId="{5D8C1C4A-B114-4AB0-B776-8FC6F1645E30}" sibTransId="{375C6A4B-FE6F-4971-BB9D-232B1CADDFD6}"/>
    <dgm:cxn modelId="{3D039F22-6F2E-4C56-8850-852B79B50327}" type="presParOf" srcId="{8ED559BC-C7F5-47D5-B3B9-B4B60AEBF7FC}" destId="{69160CC6-E372-4CDB-89E4-04256231D42C}" srcOrd="0" destOrd="0" presId="urn:microsoft.com/office/officeart/2005/8/layout/default#1"/>
    <dgm:cxn modelId="{59F7F3F9-7D4A-4FC0-BCBB-58AEA0299042}" type="presParOf" srcId="{8ED559BC-C7F5-47D5-B3B9-B4B60AEBF7FC}" destId="{EE164493-5C17-4D32-B10A-64CCB85047FF}" srcOrd="1" destOrd="0" presId="urn:microsoft.com/office/officeart/2005/8/layout/default#1"/>
    <dgm:cxn modelId="{9C57D09B-2650-4554-9224-B142FF3FE172}" type="presParOf" srcId="{8ED559BC-C7F5-47D5-B3B9-B4B60AEBF7FC}" destId="{9AA6B405-E797-4750-BEE9-EF148EA7391F}" srcOrd="2" destOrd="0" presId="urn:microsoft.com/office/officeart/2005/8/layout/default#1"/>
    <dgm:cxn modelId="{401274C4-7126-4D36-9B1F-9E1B0E0E985E}" type="presParOf" srcId="{8ED559BC-C7F5-47D5-B3B9-B4B60AEBF7FC}" destId="{69D778AA-6BE0-4295-AC02-559FCE983026}" srcOrd="3" destOrd="0" presId="urn:microsoft.com/office/officeart/2005/8/layout/default#1"/>
    <dgm:cxn modelId="{30CE8313-D14F-4A1F-8759-0FD48E16181F}" type="presParOf" srcId="{8ED559BC-C7F5-47D5-B3B9-B4B60AEBF7FC}" destId="{F8E30085-B8BD-4140-9216-51642ADAB4BD}" srcOrd="4" destOrd="0" presId="urn:microsoft.com/office/officeart/2005/8/layout/default#1"/>
    <dgm:cxn modelId="{18F21590-7B47-478B-B9CD-3DCC9EBDC2AA}" type="presParOf" srcId="{8ED559BC-C7F5-47D5-B3B9-B4B60AEBF7FC}" destId="{13E7BEDB-E81F-474A-A31F-0B638B77E9F9}" srcOrd="5" destOrd="0" presId="urn:microsoft.com/office/officeart/2005/8/layout/default#1"/>
    <dgm:cxn modelId="{595B4F3D-3239-4666-AC64-3195FEC36335}" type="presParOf" srcId="{8ED559BC-C7F5-47D5-B3B9-B4B60AEBF7FC}" destId="{C64784B2-FB73-4E3E-858B-CD4E6DA391DD}" srcOrd="6" destOrd="0" presId="urn:microsoft.com/office/officeart/2005/8/layout/default#1"/>
    <dgm:cxn modelId="{5D0350E5-5C92-4DA3-A521-5989296B2C25}" type="presParOf" srcId="{8ED559BC-C7F5-47D5-B3B9-B4B60AEBF7FC}" destId="{61FF056E-91C0-4315-9763-F73FAE23C08C}" srcOrd="7" destOrd="0" presId="urn:microsoft.com/office/officeart/2005/8/layout/default#1"/>
    <dgm:cxn modelId="{2BFC0BC3-AEF1-4290-8DE9-BEE0157B770F}" type="presParOf" srcId="{8ED559BC-C7F5-47D5-B3B9-B4B60AEBF7FC}" destId="{9B0E5B04-40F3-4ED8-946C-6D2FBD1BEDA5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8E3B84-232D-4C88-B01A-9D9C548F1188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87447D-44A5-4379-9F79-821BEC59B7B3}" type="pres">
      <dgm:prSet presAssocID="{768E3B84-232D-4C88-B01A-9D9C548F1188}" presName="Name0" presStyleCnt="0">
        <dgm:presLayoutVars>
          <dgm:dir/>
          <dgm:animLvl val="lvl"/>
          <dgm:resizeHandles/>
        </dgm:presLayoutVars>
      </dgm:prSet>
      <dgm:spPr/>
    </dgm:pt>
  </dgm:ptLst>
  <dgm:cxnLst>
    <dgm:cxn modelId="{74400947-7145-402E-A1EB-F57F2D74F88B}" type="presOf" srcId="{768E3B84-232D-4C88-B01A-9D9C548F1188}" destId="{4787447D-44A5-4379-9F79-821BEC59B7B3}" srcOrd="0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7466669-0CE9-4577-AC5D-6544D729473F}" type="doc">
      <dgm:prSet loTypeId="urn:microsoft.com/office/officeart/2005/8/layout/vList3#1" loCatId="list" qsTypeId="urn:microsoft.com/office/officeart/2005/8/quickstyle/3d1" qsCatId="3D" csTypeId="urn:microsoft.com/office/officeart/2005/8/colors/accent1_2" csCatId="accent1" phldr="1"/>
      <dgm:spPr/>
    </dgm:pt>
    <dgm:pt modelId="{AA2F23AE-0A6D-4517-8782-FCDD3C00083E}" type="pres">
      <dgm:prSet presAssocID="{17466669-0CE9-4577-AC5D-6544D729473F}" presName="linearFlow" presStyleCnt="0">
        <dgm:presLayoutVars>
          <dgm:dir/>
          <dgm:resizeHandles val="exact"/>
        </dgm:presLayoutVars>
      </dgm:prSet>
      <dgm:spPr/>
    </dgm:pt>
  </dgm:ptLst>
  <dgm:cxnLst>
    <dgm:cxn modelId="{32042BCD-23E4-473F-834D-527765B874EF}" type="presOf" srcId="{17466669-0CE9-4577-AC5D-6544D729473F}" destId="{AA2F23AE-0A6D-4517-8782-FCDD3C00083E}" srcOrd="0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7D15A3-CD10-4D13-BA77-23A80EF640CA}" type="doc">
      <dgm:prSet loTypeId="urn:microsoft.com/office/officeart/2005/8/layout/cycle3" loCatId="cycle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5B88694-A26C-433A-8845-5A7063847DED}">
      <dgm:prSet phldrT="[Текст]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</a:gradFill>
      </dgm:spPr>
      <dgm:t>
        <a:bodyPr/>
        <a:lstStyle/>
        <a:p>
          <a:r>
            <a:rPr kumimoji="0" lang="ru-RU" sz="1400" b="1" i="1" u="none" strike="noStrike" cap="none" normalizeH="0" baseline="0" dirty="0">
              <a:ln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Развитие селекции и генетики</a:t>
          </a:r>
          <a:endParaRPr lang="ru-RU" sz="1400" b="1" i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DCD5BB-A012-49FD-81AE-2AB113FADF83}" type="parTrans" cxnId="{D453C652-5344-4897-9B9E-05C09020C17C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E67E6D-BFE7-41BD-82FB-7D8B00DCB2E6}" type="sibTrans" cxnId="{D453C652-5344-4897-9B9E-05C09020C17C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C3B394-8C68-4BDE-9CF2-90C11EEE9D00}">
      <dgm:prSet phldrT="[Текст]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hueOff val="3183231"/>
                <a:satOff val="5400"/>
                <a:lumOff val="-19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3183231"/>
                <a:satOff val="5400"/>
                <a:lumOff val="-196"/>
                <a:alphaOff val="0"/>
                <a:lumMod val="105000"/>
                <a:satMod val="109000"/>
                <a:tint val="81000"/>
              </a:schemeClr>
            </a:gs>
          </a:gsLst>
        </a:gradFill>
      </dgm:spPr>
      <dgm:t>
        <a:bodyPr/>
        <a:lstStyle/>
        <a:p>
          <a:r>
            <a: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Технологическая независимость сельского хозяйства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3E63EB-5B77-4A55-8094-B8AA0D501DD1}" type="parTrans" cxnId="{D4B54DA3-FB93-40FD-8EE4-9CD95C36B792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0D3930-1400-4F4C-BCEC-3B1B2218DE15}" type="sibTrans" cxnId="{D4B54DA3-FB93-40FD-8EE4-9CD95C36B792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7FD74F-24D9-49FA-BAD5-D9ED07C1A8C1}">
      <dgm:prSet phldrT="[Текст]" custT="1"/>
      <dgm:spPr/>
      <dgm:t>
        <a:bodyPr/>
        <a:lstStyle/>
        <a:p>
          <a:r>
            <a:rPr kumimoji="0" lang="ru-RU" sz="1400" b="1" i="1" u="none" strike="noStrike" cap="none" normalizeH="0" baseline="0" dirty="0">
              <a:ln/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Кадры в АПК</a:t>
          </a:r>
          <a:endParaRPr lang="ru-RU" sz="14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CF87E7-937B-4EE7-A916-361F73F955D9}" type="parTrans" cxnId="{86E30E1E-B915-4F61-AD31-94DC9CEAFE61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AFD9E0-C810-4117-944A-E5019559065F}" type="sibTrans" cxnId="{86E30E1E-B915-4F61-AD31-94DC9CEAFE61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BAF9E1-2E28-4044-8049-A93F4756A5AE}">
      <dgm:prSet phldrT="[Текст]" custT="1"/>
      <dgm:spPr>
        <a:gradFill rotWithShape="0">
          <a:gsLst>
            <a:gs pos="0">
              <a:schemeClr val="accent2"/>
            </a:gs>
            <a:gs pos="100000">
              <a:schemeClr val="accent2">
                <a:lumMod val="60000"/>
                <a:lumOff val="40000"/>
              </a:schemeClr>
            </a:gs>
            <a:gs pos="100000">
              <a:schemeClr val="accent2">
                <a:hueOff val="6366461"/>
                <a:satOff val="10800"/>
                <a:lumOff val="-392"/>
                <a:alphaOff val="0"/>
                <a:lumMod val="105000"/>
                <a:satMod val="109000"/>
                <a:tint val="81000"/>
              </a:schemeClr>
            </a:gs>
          </a:gsLst>
        </a:gradFill>
      </dgm:spPr>
      <dgm:t>
        <a:bodyPr/>
        <a:lstStyle/>
        <a:p>
          <a:r>
            <a: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Производство ферментов, добавок технологических средств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49F2FE-7846-473A-9FC8-101A2D121011}" type="parTrans" cxnId="{41F43BCC-8876-4D0F-8897-2AFF4AB62B92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204A4B-E4AE-4609-9EB2-3DB48111F36D}" type="sibTrans" cxnId="{41F43BCC-8876-4D0F-8897-2AFF4AB62B92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C271D7-205E-4F73-96C4-93D4C51B255D}">
      <dgm:prSet phldrT="[Текст]" custT="1"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0">
              <a:schemeClr val="accent2">
                <a:lumMod val="75000"/>
              </a:schemeClr>
            </a:gs>
            <a:gs pos="100000">
              <a:schemeClr val="accent2">
                <a:hueOff val="1591615"/>
                <a:satOff val="2700"/>
                <a:lumOff val="-98"/>
                <a:alphaOff val="0"/>
                <a:lumMod val="105000"/>
                <a:satMod val="109000"/>
                <a:tint val="81000"/>
              </a:schemeClr>
            </a:gs>
          </a:gsLst>
        </a:gradFill>
      </dgm:spPr>
      <dgm:t>
        <a:bodyPr/>
        <a:lstStyle/>
        <a:p>
          <a:r>
            <a: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ветеринарных препаратов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ED4654-736F-4D2A-ABB7-A2D69C1E70F0}" type="parTrans" cxnId="{1667C7E1-9075-4E38-BA01-693CF688DE04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D40BEF-D648-41B3-83E4-CB57823DC68D}" type="sibTrans" cxnId="{1667C7E1-9075-4E38-BA01-693CF688DE04}">
      <dgm:prSet/>
      <dgm:spPr/>
      <dgm:t>
        <a:bodyPr/>
        <a:lstStyle/>
        <a:p>
          <a:endParaRPr lang="ru-RU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289234-8FA6-4A80-962A-D051F247C086}" type="pres">
      <dgm:prSet presAssocID="{C57D15A3-CD10-4D13-BA77-23A80EF640CA}" presName="Name0" presStyleCnt="0">
        <dgm:presLayoutVars>
          <dgm:dir/>
          <dgm:resizeHandles val="exact"/>
        </dgm:presLayoutVars>
      </dgm:prSet>
      <dgm:spPr/>
    </dgm:pt>
    <dgm:pt modelId="{A45D36D4-6B40-4058-AABB-ADCD3652D691}" type="pres">
      <dgm:prSet presAssocID="{C57D15A3-CD10-4D13-BA77-23A80EF640CA}" presName="cycle" presStyleCnt="0"/>
      <dgm:spPr/>
    </dgm:pt>
    <dgm:pt modelId="{3C9A94FF-6046-4ECB-9BC1-E537662277C9}" type="pres">
      <dgm:prSet presAssocID="{85B88694-A26C-433A-8845-5A7063847DED}" presName="nodeFirstNode" presStyleLbl="node1" presStyleIdx="0" presStyleCnt="5" custScaleX="53419" custScaleY="54592">
        <dgm:presLayoutVars>
          <dgm:bulletEnabled val="1"/>
        </dgm:presLayoutVars>
      </dgm:prSet>
      <dgm:spPr/>
    </dgm:pt>
    <dgm:pt modelId="{D735AB90-9044-48D9-B812-6E2E67D14E88}" type="pres">
      <dgm:prSet presAssocID="{6DE67E6D-BFE7-41BD-82FB-7D8B00DCB2E6}" presName="sibTransFirstNode" presStyleLbl="bgShp" presStyleIdx="0" presStyleCnt="1" custLinFactNeighborX="229" custLinFactNeighborY="917"/>
      <dgm:spPr/>
    </dgm:pt>
    <dgm:pt modelId="{3F16786D-3F29-4EDB-8712-D04A37EB0E78}" type="pres">
      <dgm:prSet presAssocID="{C3C271D7-205E-4F73-96C4-93D4C51B255D}" presName="nodeFollowingNodes" presStyleLbl="node1" presStyleIdx="1" presStyleCnt="5" custScaleX="63717" custScaleY="102448">
        <dgm:presLayoutVars>
          <dgm:bulletEnabled val="1"/>
        </dgm:presLayoutVars>
      </dgm:prSet>
      <dgm:spPr/>
    </dgm:pt>
    <dgm:pt modelId="{42CDD228-344A-417D-97D6-4E81E456635C}" type="pres">
      <dgm:prSet presAssocID="{32C3B394-8C68-4BDE-9CF2-90C11EEE9D00}" presName="nodeFollowingNodes" presStyleLbl="node1" presStyleIdx="2" presStyleCnt="5" custScaleX="100156" custScaleY="77770" custRadScaleRad="123789" custRadScaleInc="-28441">
        <dgm:presLayoutVars>
          <dgm:bulletEnabled val="1"/>
        </dgm:presLayoutVars>
      </dgm:prSet>
      <dgm:spPr/>
    </dgm:pt>
    <dgm:pt modelId="{E60085E1-9A8A-41C7-AA12-75D8686C1A54}" type="pres">
      <dgm:prSet presAssocID="{D17FD74F-24D9-49FA-BAD5-D9ED07C1A8C1}" presName="nodeFollowingNodes" presStyleLbl="node1" presStyleIdx="3" presStyleCnt="5" custScaleX="73020" custScaleY="68741">
        <dgm:presLayoutVars>
          <dgm:bulletEnabled val="1"/>
        </dgm:presLayoutVars>
      </dgm:prSet>
      <dgm:spPr/>
    </dgm:pt>
    <dgm:pt modelId="{8B8FC19F-8182-443C-AF7B-3E670CBDEA8A}" type="pres">
      <dgm:prSet presAssocID="{8FBAF9E1-2E28-4044-8049-A93F4756A5AE}" presName="nodeFollowingNodes" presStyleLbl="node1" presStyleIdx="4" presStyleCnt="5" custScaleX="63717" custScaleY="95220">
        <dgm:presLayoutVars>
          <dgm:bulletEnabled val="1"/>
        </dgm:presLayoutVars>
      </dgm:prSet>
      <dgm:spPr/>
    </dgm:pt>
  </dgm:ptLst>
  <dgm:cxnLst>
    <dgm:cxn modelId="{86E30E1E-B915-4F61-AD31-94DC9CEAFE61}" srcId="{C57D15A3-CD10-4D13-BA77-23A80EF640CA}" destId="{D17FD74F-24D9-49FA-BAD5-D9ED07C1A8C1}" srcOrd="3" destOrd="0" parTransId="{DDCF87E7-937B-4EE7-A916-361F73F955D9}" sibTransId="{06AFD9E0-C810-4117-944A-E5019559065F}"/>
    <dgm:cxn modelId="{BEE2D642-13F1-4F7B-8ADE-50B72248C32A}" type="presOf" srcId="{C3C271D7-205E-4F73-96C4-93D4C51B255D}" destId="{3F16786D-3F29-4EDB-8712-D04A37EB0E78}" srcOrd="0" destOrd="0" presId="urn:microsoft.com/office/officeart/2005/8/layout/cycle3"/>
    <dgm:cxn modelId="{792C7C47-9E57-482D-A41E-1F73E17E215B}" type="presOf" srcId="{8FBAF9E1-2E28-4044-8049-A93F4756A5AE}" destId="{8B8FC19F-8182-443C-AF7B-3E670CBDEA8A}" srcOrd="0" destOrd="0" presId="urn:microsoft.com/office/officeart/2005/8/layout/cycle3"/>
    <dgm:cxn modelId="{084B4372-D3A6-4043-BD25-84BA78547BE4}" type="presOf" srcId="{85B88694-A26C-433A-8845-5A7063847DED}" destId="{3C9A94FF-6046-4ECB-9BC1-E537662277C9}" srcOrd="0" destOrd="0" presId="urn:microsoft.com/office/officeart/2005/8/layout/cycle3"/>
    <dgm:cxn modelId="{D453C652-5344-4897-9B9E-05C09020C17C}" srcId="{C57D15A3-CD10-4D13-BA77-23A80EF640CA}" destId="{85B88694-A26C-433A-8845-5A7063847DED}" srcOrd="0" destOrd="0" parTransId="{B0DCD5BB-A012-49FD-81AE-2AB113FADF83}" sibTransId="{6DE67E6D-BFE7-41BD-82FB-7D8B00DCB2E6}"/>
    <dgm:cxn modelId="{93D1809F-CD4A-4A8B-996D-082814471B1C}" type="presOf" srcId="{D17FD74F-24D9-49FA-BAD5-D9ED07C1A8C1}" destId="{E60085E1-9A8A-41C7-AA12-75D8686C1A54}" srcOrd="0" destOrd="0" presId="urn:microsoft.com/office/officeart/2005/8/layout/cycle3"/>
    <dgm:cxn modelId="{D4B54DA3-FB93-40FD-8EE4-9CD95C36B792}" srcId="{C57D15A3-CD10-4D13-BA77-23A80EF640CA}" destId="{32C3B394-8C68-4BDE-9CF2-90C11EEE9D00}" srcOrd="2" destOrd="0" parTransId="{F43E63EB-5B77-4A55-8094-B8AA0D501DD1}" sibTransId="{570D3930-1400-4F4C-BCEC-3B1B2218DE15}"/>
    <dgm:cxn modelId="{0EB21BB9-A02E-4732-A191-8209D4237DF2}" type="presOf" srcId="{C57D15A3-CD10-4D13-BA77-23A80EF640CA}" destId="{12289234-8FA6-4A80-962A-D051F247C086}" srcOrd="0" destOrd="0" presId="urn:microsoft.com/office/officeart/2005/8/layout/cycle3"/>
    <dgm:cxn modelId="{CA6C8CC8-A9B1-4C24-929C-2049C0D4B209}" type="presOf" srcId="{32C3B394-8C68-4BDE-9CF2-90C11EEE9D00}" destId="{42CDD228-344A-417D-97D6-4E81E456635C}" srcOrd="0" destOrd="0" presId="urn:microsoft.com/office/officeart/2005/8/layout/cycle3"/>
    <dgm:cxn modelId="{41F43BCC-8876-4D0F-8897-2AFF4AB62B92}" srcId="{C57D15A3-CD10-4D13-BA77-23A80EF640CA}" destId="{8FBAF9E1-2E28-4044-8049-A93F4756A5AE}" srcOrd="4" destOrd="0" parTransId="{3449F2FE-7846-473A-9FC8-101A2D121011}" sibTransId="{66204A4B-E4AE-4609-9EB2-3DB48111F36D}"/>
    <dgm:cxn modelId="{8E3AEADB-A683-40AD-A628-81DFFCEB2928}" type="presOf" srcId="{6DE67E6D-BFE7-41BD-82FB-7D8B00DCB2E6}" destId="{D735AB90-9044-48D9-B812-6E2E67D14E88}" srcOrd="0" destOrd="0" presId="urn:microsoft.com/office/officeart/2005/8/layout/cycle3"/>
    <dgm:cxn modelId="{1667C7E1-9075-4E38-BA01-693CF688DE04}" srcId="{C57D15A3-CD10-4D13-BA77-23A80EF640CA}" destId="{C3C271D7-205E-4F73-96C4-93D4C51B255D}" srcOrd="1" destOrd="0" parTransId="{F8ED4654-736F-4D2A-ABB7-A2D69C1E70F0}" sibTransId="{44D40BEF-D648-41B3-83E4-CB57823DC68D}"/>
    <dgm:cxn modelId="{6D056A3B-1DDB-4C0A-B2E7-C94AE0FD9235}" type="presParOf" srcId="{12289234-8FA6-4A80-962A-D051F247C086}" destId="{A45D36D4-6B40-4058-AABB-ADCD3652D691}" srcOrd="0" destOrd="0" presId="urn:microsoft.com/office/officeart/2005/8/layout/cycle3"/>
    <dgm:cxn modelId="{E5954636-F638-4956-95D6-87CA3A8CD295}" type="presParOf" srcId="{A45D36D4-6B40-4058-AABB-ADCD3652D691}" destId="{3C9A94FF-6046-4ECB-9BC1-E537662277C9}" srcOrd="0" destOrd="0" presId="urn:microsoft.com/office/officeart/2005/8/layout/cycle3"/>
    <dgm:cxn modelId="{862C94F9-D556-4117-8CE3-2F4056DD96F3}" type="presParOf" srcId="{A45D36D4-6B40-4058-AABB-ADCD3652D691}" destId="{D735AB90-9044-48D9-B812-6E2E67D14E88}" srcOrd="1" destOrd="0" presId="urn:microsoft.com/office/officeart/2005/8/layout/cycle3"/>
    <dgm:cxn modelId="{D097C03B-BCA7-4C18-825E-A59C31F4660B}" type="presParOf" srcId="{A45D36D4-6B40-4058-AABB-ADCD3652D691}" destId="{3F16786D-3F29-4EDB-8712-D04A37EB0E78}" srcOrd="2" destOrd="0" presId="urn:microsoft.com/office/officeart/2005/8/layout/cycle3"/>
    <dgm:cxn modelId="{9C8B3B89-0BE8-403B-9532-2219E35CE0DC}" type="presParOf" srcId="{A45D36D4-6B40-4058-AABB-ADCD3652D691}" destId="{42CDD228-344A-417D-97D6-4E81E456635C}" srcOrd="3" destOrd="0" presId="urn:microsoft.com/office/officeart/2005/8/layout/cycle3"/>
    <dgm:cxn modelId="{A63E1214-5EA9-4005-837F-BD1E138626E6}" type="presParOf" srcId="{A45D36D4-6B40-4058-AABB-ADCD3652D691}" destId="{E60085E1-9A8A-41C7-AA12-75D8686C1A54}" srcOrd="4" destOrd="0" presId="urn:microsoft.com/office/officeart/2005/8/layout/cycle3"/>
    <dgm:cxn modelId="{E810FEDE-CE11-41B6-9C41-395C0EF1CE3A}" type="presParOf" srcId="{A45D36D4-6B40-4058-AABB-ADCD3652D691}" destId="{8B8FC19F-8182-443C-AF7B-3E670CBDEA8A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821D74-3113-47C6-A872-59EDA2A6E4F1}" type="doc">
      <dgm:prSet loTypeId="urn:microsoft.com/office/officeart/2005/8/layout/vList3#1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B09A79B-BC35-4E66-8D8A-803A7EF97642}">
      <dgm:prSet phldrT="[Текст]" custT="1"/>
      <dgm:spPr/>
      <dgm:t>
        <a:bodyPr/>
        <a:lstStyle/>
        <a:p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600" b="0" cap="none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Фестивали</a:t>
          </a:r>
        </a:p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Фестиваль профессий «Топ-Регион» (охват около 10 тысяч школьников)</a:t>
          </a:r>
        </a:p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Фестиваль «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Образование.Карьера.Бизнес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» (охват около 12 тысяч школьников)</a:t>
          </a:r>
        </a:p>
        <a:p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884020-04A5-434B-A28A-3F5A8E3FB57F}" type="parTrans" cxnId="{25475038-6770-4C4E-9D80-781AB027015D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9D33802B-B7DC-4C73-9869-5754365FCEE2}" type="sibTrans" cxnId="{25475038-6770-4C4E-9D80-781AB027015D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86830B0F-4F60-46A7-82CF-1D6C161B3018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Конкурсы</a:t>
          </a:r>
        </a:p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«Я в рабочие пойду!» (охват около 300 школьников);</a:t>
          </a:r>
        </a:p>
        <a:p>
          <a:pPr>
            <a:buFont typeface="Arial" panose="020B0604020202020204" pitchFamily="34" charset="0"/>
            <a:buChar char="•"/>
          </a:pP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Профминутка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» (охват около 1000 школьников).</a:t>
          </a:r>
        </a:p>
      </dgm:t>
    </dgm:pt>
    <dgm:pt modelId="{FA31BC51-7965-4282-89FD-B62423814BA3}" type="parTrans" cxnId="{BAFBDBAE-C576-49ED-8FCA-F4A6C3C9F8EA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8FFF2D35-A84B-48B0-9045-822CF1B980FB}" type="sibTrans" cxnId="{BAFBDBAE-C576-49ED-8FCA-F4A6C3C9F8EA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267C1916-FA37-4329-BC90-691BB31C5292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Региональная экспозиция партнерского проекта Национального центра «Россия», где ежемесячно демонстрируются достижения Ростовской области в аграрной сфере (около 2500 школьников и студентов в месяц).</a:t>
          </a:r>
        </a:p>
      </dgm:t>
    </dgm:pt>
    <dgm:pt modelId="{C8239491-7161-4520-8595-8C5439F0B1E0}" type="parTrans" cxnId="{E59C5101-4633-432B-9094-CF32251ED809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81A51DCD-5C0C-4C54-85D9-81C9A11AB259}" type="sibTrans" cxnId="{E59C5101-4633-432B-9094-CF32251ED809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03A38ABF-A89F-4E94-8917-BF52387AE509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Организованные экскурсии, мастер-классы, пробы, выставки в рамках проекта Единой модели «Билет в будущее» </a:t>
          </a:r>
        </a:p>
      </dgm:t>
    </dgm:pt>
    <dgm:pt modelId="{EFADAE25-DB02-4C41-8B80-A2CFDF2329D5}" type="parTrans" cxnId="{7E9426A5-1582-433A-9108-2C18D19A888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EED5C3A7-B484-4172-ACAB-7284B55BD0EF}" type="sibTrans" cxnId="{7E9426A5-1582-433A-9108-2C18D19A888B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C43DFB44-3678-41C3-B21A-5E10F0B485BB}" type="pres">
      <dgm:prSet presAssocID="{7E821D74-3113-47C6-A872-59EDA2A6E4F1}" presName="linearFlow" presStyleCnt="0">
        <dgm:presLayoutVars>
          <dgm:dir/>
          <dgm:resizeHandles val="exact"/>
        </dgm:presLayoutVars>
      </dgm:prSet>
      <dgm:spPr/>
    </dgm:pt>
    <dgm:pt modelId="{E1347049-751B-4246-9E75-931A489498D1}" type="pres">
      <dgm:prSet presAssocID="{4B09A79B-BC35-4E66-8D8A-803A7EF97642}" presName="composite" presStyleCnt="0"/>
      <dgm:spPr/>
    </dgm:pt>
    <dgm:pt modelId="{497EF20B-5C0E-49DE-84CF-F47C1B34D3E1}" type="pres">
      <dgm:prSet presAssocID="{4B09A79B-BC35-4E66-8D8A-803A7EF97642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Стек книг с грушой"/>
        </a:ext>
      </dgm:extLst>
    </dgm:pt>
    <dgm:pt modelId="{5633979E-E3A1-4DD6-937C-CC001F32D72B}" type="pres">
      <dgm:prSet presAssocID="{4B09A79B-BC35-4E66-8D8A-803A7EF97642}" presName="txShp" presStyleLbl="node1" presStyleIdx="0" presStyleCnt="4">
        <dgm:presLayoutVars>
          <dgm:bulletEnabled val="1"/>
        </dgm:presLayoutVars>
      </dgm:prSet>
      <dgm:spPr/>
    </dgm:pt>
    <dgm:pt modelId="{E8EE8172-CF72-4960-840B-D1E52049442E}" type="pres">
      <dgm:prSet presAssocID="{9D33802B-B7DC-4C73-9869-5754365FCEE2}" presName="spacing" presStyleCnt="0"/>
      <dgm:spPr/>
    </dgm:pt>
    <dgm:pt modelId="{D0C33083-E1C0-4045-9907-5262ABD0A8BD}" type="pres">
      <dgm:prSet presAssocID="{86830B0F-4F60-46A7-82CF-1D6C161B3018}" presName="composite" presStyleCnt="0"/>
      <dgm:spPr/>
    </dgm:pt>
    <dgm:pt modelId="{B42DB17F-F995-4A15-974A-46924BB23F3C}" type="pres">
      <dgm:prSet presAssocID="{86830B0F-4F60-46A7-82CF-1D6C161B3018}" presName="imgShp" presStyleLbl="fgImgPlac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Наградная лента с звездочкой"/>
        </a:ext>
      </dgm:extLst>
    </dgm:pt>
    <dgm:pt modelId="{B9C048AE-F4E7-47C8-A29A-EF28EB49DE58}" type="pres">
      <dgm:prSet presAssocID="{86830B0F-4F60-46A7-82CF-1D6C161B3018}" presName="txShp" presStyleLbl="node1" presStyleIdx="1" presStyleCnt="4">
        <dgm:presLayoutVars>
          <dgm:bulletEnabled val="1"/>
        </dgm:presLayoutVars>
      </dgm:prSet>
      <dgm:spPr/>
    </dgm:pt>
    <dgm:pt modelId="{583C59D8-7EA6-4F93-B658-7FA9BC9E71E8}" type="pres">
      <dgm:prSet presAssocID="{8FFF2D35-A84B-48B0-9045-822CF1B980FB}" presName="spacing" presStyleCnt="0"/>
      <dgm:spPr/>
    </dgm:pt>
    <dgm:pt modelId="{674EDE80-7D8D-4216-BF68-0FD4E0E53599}" type="pres">
      <dgm:prSet presAssocID="{267C1916-FA37-4329-BC90-691BB31C5292}" presName="composite" presStyleCnt="0"/>
      <dgm:spPr/>
    </dgm:pt>
    <dgm:pt modelId="{B50E46C4-AE32-4306-ACDD-7D169884C62E}" type="pres">
      <dgm:prSet presAssocID="{267C1916-FA37-4329-BC90-691BB31C5292}" presName="imgShp" presStyleLbl="fgImgPlac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Робот с поднятым подлокотником"/>
        </a:ext>
      </dgm:extLst>
    </dgm:pt>
    <dgm:pt modelId="{4FBCDBA7-A89F-47FE-8288-328F6B02FD31}" type="pres">
      <dgm:prSet presAssocID="{267C1916-FA37-4329-BC90-691BB31C5292}" presName="txShp" presStyleLbl="node1" presStyleIdx="2" presStyleCnt="4">
        <dgm:presLayoutVars>
          <dgm:bulletEnabled val="1"/>
        </dgm:presLayoutVars>
      </dgm:prSet>
      <dgm:spPr/>
    </dgm:pt>
    <dgm:pt modelId="{4135E4A6-D8AC-40E0-B8B0-818F47732488}" type="pres">
      <dgm:prSet presAssocID="{81A51DCD-5C0C-4C54-85D9-81C9A11AB259}" presName="spacing" presStyleCnt="0"/>
      <dgm:spPr/>
    </dgm:pt>
    <dgm:pt modelId="{6A68B395-E139-47E1-B1A4-257A13B289F0}" type="pres">
      <dgm:prSet presAssocID="{03A38ABF-A89F-4E94-8917-BF52387AE509}" presName="composite" presStyleCnt="0"/>
      <dgm:spPr/>
    </dgm:pt>
    <dgm:pt modelId="{21AA19CF-CC82-47EC-99CB-19FB1403E2BF}" type="pres">
      <dgm:prSet presAssocID="{03A38ABF-A89F-4E94-8917-BF52387AE509}" presName="imgShp" presStyleLbl="fgImgPlace1" presStyleIdx="3" presStyleCnt="4" custScaleY="9341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-4000" b="-4000"/>
          </a:stretch>
        </a:blipFill>
      </dgm:spPr>
      <dgm:extLst>
        <a:ext uri="{E40237B7-FDA0-4F09-8148-C483321AD2D9}">
          <dgm14:cNvPr xmlns:dgm14="http://schemas.microsoft.com/office/drawing/2010/diagram" id="0" name="" descr="Открытая книга"/>
        </a:ext>
      </dgm:extLst>
    </dgm:pt>
    <dgm:pt modelId="{26E22CD0-FC6C-4EA3-B782-A6FA818F078D}" type="pres">
      <dgm:prSet presAssocID="{03A38ABF-A89F-4E94-8917-BF52387AE509}" presName="txShp" presStyleLbl="node1" presStyleIdx="3" presStyleCnt="4">
        <dgm:presLayoutVars>
          <dgm:bulletEnabled val="1"/>
        </dgm:presLayoutVars>
      </dgm:prSet>
      <dgm:spPr/>
    </dgm:pt>
  </dgm:ptLst>
  <dgm:cxnLst>
    <dgm:cxn modelId="{E59C5101-4633-432B-9094-CF32251ED809}" srcId="{7E821D74-3113-47C6-A872-59EDA2A6E4F1}" destId="{267C1916-FA37-4329-BC90-691BB31C5292}" srcOrd="2" destOrd="0" parTransId="{C8239491-7161-4520-8595-8C5439F0B1E0}" sibTransId="{81A51DCD-5C0C-4C54-85D9-81C9A11AB259}"/>
    <dgm:cxn modelId="{D3ABDF0E-6FD4-411E-9210-81CBDD705980}" type="presOf" srcId="{267C1916-FA37-4329-BC90-691BB31C5292}" destId="{4FBCDBA7-A89F-47FE-8288-328F6B02FD31}" srcOrd="0" destOrd="0" presId="urn:microsoft.com/office/officeart/2005/8/layout/vList3#1"/>
    <dgm:cxn modelId="{25475038-6770-4C4E-9D80-781AB027015D}" srcId="{7E821D74-3113-47C6-A872-59EDA2A6E4F1}" destId="{4B09A79B-BC35-4E66-8D8A-803A7EF97642}" srcOrd="0" destOrd="0" parTransId="{7B884020-04A5-434B-A28A-3F5A8E3FB57F}" sibTransId="{9D33802B-B7DC-4C73-9869-5754365FCEE2}"/>
    <dgm:cxn modelId="{A19F575F-2B06-4DCF-B13F-3D1F3CC52646}" type="presOf" srcId="{4B09A79B-BC35-4E66-8D8A-803A7EF97642}" destId="{5633979E-E3A1-4DD6-937C-CC001F32D72B}" srcOrd="0" destOrd="0" presId="urn:microsoft.com/office/officeart/2005/8/layout/vList3#1"/>
    <dgm:cxn modelId="{0221229A-39BA-4066-A147-1FBDCAC9CE61}" type="presOf" srcId="{86830B0F-4F60-46A7-82CF-1D6C161B3018}" destId="{B9C048AE-F4E7-47C8-A29A-EF28EB49DE58}" srcOrd="0" destOrd="0" presId="urn:microsoft.com/office/officeart/2005/8/layout/vList3#1"/>
    <dgm:cxn modelId="{7E9426A5-1582-433A-9108-2C18D19A888B}" srcId="{7E821D74-3113-47C6-A872-59EDA2A6E4F1}" destId="{03A38ABF-A89F-4E94-8917-BF52387AE509}" srcOrd="3" destOrd="0" parTransId="{EFADAE25-DB02-4C41-8B80-A2CFDF2329D5}" sibTransId="{EED5C3A7-B484-4172-ACAB-7284B55BD0EF}"/>
    <dgm:cxn modelId="{BAFBDBAE-C576-49ED-8FCA-F4A6C3C9F8EA}" srcId="{7E821D74-3113-47C6-A872-59EDA2A6E4F1}" destId="{86830B0F-4F60-46A7-82CF-1D6C161B3018}" srcOrd="1" destOrd="0" parTransId="{FA31BC51-7965-4282-89FD-B62423814BA3}" sibTransId="{8FFF2D35-A84B-48B0-9045-822CF1B980FB}"/>
    <dgm:cxn modelId="{3169D0E0-044F-4014-9754-3A102E049EF9}" type="presOf" srcId="{03A38ABF-A89F-4E94-8917-BF52387AE509}" destId="{26E22CD0-FC6C-4EA3-B782-A6FA818F078D}" srcOrd="0" destOrd="0" presId="urn:microsoft.com/office/officeart/2005/8/layout/vList3#1"/>
    <dgm:cxn modelId="{374882E4-7029-49DF-AEAA-FFE9B25D983C}" type="presOf" srcId="{7E821D74-3113-47C6-A872-59EDA2A6E4F1}" destId="{C43DFB44-3678-41C3-B21A-5E10F0B485BB}" srcOrd="0" destOrd="0" presId="urn:microsoft.com/office/officeart/2005/8/layout/vList3#1"/>
    <dgm:cxn modelId="{4FD47D78-3FA5-4380-90CA-20110DDA1372}" type="presParOf" srcId="{C43DFB44-3678-41C3-B21A-5E10F0B485BB}" destId="{E1347049-751B-4246-9E75-931A489498D1}" srcOrd="0" destOrd="0" presId="urn:microsoft.com/office/officeart/2005/8/layout/vList3#1"/>
    <dgm:cxn modelId="{EE5BA1C4-69F7-4078-81FA-469C2A335ACD}" type="presParOf" srcId="{E1347049-751B-4246-9E75-931A489498D1}" destId="{497EF20B-5C0E-49DE-84CF-F47C1B34D3E1}" srcOrd="0" destOrd="0" presId="urn:microsoft.com/office/officeart/2005/8/layout/vList3#1"/>
    <dgm:cxn modelId="{705B6A02-9F04-4F55-837D-063169D43E94}" type="presParOf" srcId="{E1347049-751B-4246-9E75-931A489498D1}" destId="{5633979E-E3A1-4DD6-937C-CC001F32D72B}" srcOrd="1" destOrd="0" presId="urn:microsoft.com/office/officeart/2005/8/layout/vList3#1"/>
    <dgm:cxn modelId="{13F8C744-D4A4-4A4F-BE72-44AF1ED81110}" type="presParOf" srcId="{C43DFB44-3678-41C3-B21A-5E10F0B485BB}" destId="{E8EE8172-CF72-4960-840B-D1E52049442E}" srcOrd="1" destOrd="0" presId="urn:microsoft.com/office/officeart/2005/8/layout/vList3#1"/>
    <dgm:cxn modelId="{0D13FD76-76D7-4823-AA18-BEEC4BC4BD61}" type="presParOf" srcId="{C43DFB44-3678-41C3-B21A-5E10F0B485BB}" destId="{D0C33083-E1C0-4045-9907-5262ABD0A8BD}" srcOrd="2" destOrd="0" presId="urn:microsoft.com/office/officeart/2005/8/layout/vList3#1"/>
    <dgm:cxn modelId="{045B5257-4984-4BC6-A29B-96E90DAF6699}" type="presParOf" srcId="{D0C33083-E1C0-4045-9907-5262ABD0A8BD}" destId="{B42DB17F-F995-4A15-974A-46924BB23F3C}" srcOrd="0" destOrd="0" presId="urn:microsoft.com/office/officeart/2005/8/layout/vList3#1"/>
    <dgm:cxn modelId="{2AA27E43-DD9D-4533-8ACA-0A331816FF42}" type="presParOf" srcId="{D0C33083-E1C0-4045-9907-5262ABD0A8BD}" destId="{B9C048AE-F4E7-47C8-A29A-EF28EB49DE58}" srcOrd="1" destOrd="0" presId="urn:microsoft.com/office/officeart/2005/8/layout/vList3#1"/>
    <dgm:cxn modelId="{F7DEE80B-CB66-4463-BF29-C2DA120413F6}" type="presParOf" srcId="{C43DFB44-3678-41C3-B21A-5E10F0B485BB}" destId="{583C59D8-7EA6-4F93-B658-7FA9BC9E71E8}" srcOrd="3" destOrd="0" presId="urn:microsoft.com/office/officeart/2005/8/layout/vList3#1"/>
    <dgm:cxn modelId="{3C5B7C8E-9A6E-48A9-8CF0-A0683F9FDD62}" type="presParOf" srcId="{C43DFB44-3678-41C3-B21A-5E10F0B485BB}" destId="{674EDE80-7D8D-4216-BF68-0FD4E0E53599}" srcOrd="4" destOrd="0" presId="urn:microsoft.com/office/officeart/2005/8/layout/vList3#1"/>
    <dgm:cxn modelId="{7720F714-73BF-47FA-B0EF-3067796A6A47}" type="presParOf" srcId="{674EDE80-7D8D-4216-BF68-0FD4E0E53599}" destId="{B50E46C4-AE32-4306-ACDD-7D169884C62E}" srcOrd="0" destOrd="0" presId="urn:microsoft.com/office/officeart/2005/8/layout/vList3#1"/>
    <dgm:cxn modelId="{D35D24F5-7519-47C2-A58F-4A58960AB03E}" type="presParOf" srcId="{674EDE80-7D8D-4216-BF68-0FD4E0E53599}" destId="{4FBCDBA7-A89F-47FE-8288-328F6B02FD31}" srcOrd="1" destOrd="0" presId="urn:microsoft.com/office/officeart/2005/8/layout/vList3#1"/>
    <dgm:cxn modelId="{EF38E3FB-D8F6-45A5-BDCC-0142D7BDF874}" type="presParOf" srcId="{C43DFB44-3678-41C3-B21A-5E10F0B485BB}" destId="{4135E4A6-D8AC-40E0-B8B0-818F47732488}" srcOrd="5" destOrd="0" presId="urn:microsoft.com/office/officeart/2005/8/layout/vList3#1"/>
    <dgm:cxn modelId="{B5DDA727-7094-476E-8FD1-ADD78FCB5106}" type="presParOf" srcId="{C43DFB44-3678-41C3-B21A-5E10F0B485BB}" destId="{6A68B395-E139-47E1-B1A4-257A13B289F0}" srcOrd="6" destOrd="0" presId="urn:microsoft.com/office/officeart/2005/8/layout/vList3#1"/>
    <dgm:cxn modelId="{AE2B16FF-9EE3-4842-B6AC-3AA96D4A7176}" type="presParOf" srcId="{6A68B395-E139-47E1-B1A4-257A13B289F0}" destId="{21AA19CF-CC82-47EC-99CB-19FB1403E2BF}" srcOrd="0" destOrd="0" presId="urn:microsoft.com/office/officeart/2005/8/layout/vList3#1"/>
    <dgm:cxn modelId="{A898DCA7-602E-4936-9CFE-3F0CFA3DF7B7}" type="presParOf" srcId="{6A68B395-E139-47E1-B1A4-257A13B289F0}" destId="{26E22CD0-FC6C-4EA3-B782-A6FA818F078D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DF5D605-C6BB-456D-8001-7C6A2F0909E4}" type="doc">
      <dgm:prSet loTypeId="urn:microsoft.com/office/officeart/2005/8/layout/vList3#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D7287D6-B124-4AB9-8FD6-CF60A7B58A13}">
      <dgm:prSet phldrT="[Текст]" custT="1"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последние два года проведено 1142 мероприятия, направленные на популяризацию аграрной среды, посвященные профессиям агронома, ветеринарного врача, мастера сельскохозяйственного производства, тракториста, эколога и овощевода</a:t>
          </a:r>
        </a:p>
      </dgm:t>
    </dgm:pt>
    <dgm:pt modelId="{B40D2268-D459-4EB0-82F8-CAF6473A0FBD}" type="parTrans" cxnId="{815E1F9C-E082-4719-92E5-CD045344B54D}">
      <dgm:prSet/>
      <dgm:spPr/>
      <dgm:t>
        <a:bodyPr/>
        <a:lstStyle/>
        <a:p>
          <a:endParaRPr lang="ru-RU" sz="1400"/>
        </a:p>
      </dgm:t>
    </dgm:pt>
    <dgm:pt modelId="{45F77E68-27EC-45E1-8C4D-D5C8BD3DC60C}" type="sibTrans" cxnId="{815E1F9C-E082-4719-92E5-CD045344B54D}">
      <dgm:prSet/>
      <dgm:spPr/>
      <dgm:t>
        <a:bodyPr/>
        <a:lstStyle/>
        <a:p>
          <a:endParaRPr lang="ru-RU" sz="1400"/>
        </a:p>
      </dgm:t>
    </dgm:pt>
    <dgm:pt modelId="{C5FC7BAD-655C-449B-92E7-73CDA9144228}" type="pres">
      <dgm:prSet presAssocID="{4DF5D605-C6BB-456D-8001-7C6A2F0909E4}" presName="linearFlow" presStyleCnt="0">
        <dgm:presLayoutVars>
          <dgm:dir/>
          <dgm:resizeHandles val="exact"/>
        </dgm:presLayoutVars>
      </dgm:prSet>
      <dgm:spPr/>
    </dgm:pt>
    <dgm:pt modelId="{6742D194-1D40-4C20-8612-297F4B6050D4}" type="pres">
      <dgm:prSet presAssocID="{ED7287D6-B124-4AB9-8FD6-CF60A7B58A13}" presName="composite" presStyleCnt="0"/>
      <dgm:spPr/>
    </dgm:pt>
    <dgm:pt modelId="{0BC7AD67-61E9-430A-843B-36BFF2128693}" type="pres">
      <dgm:prSet presAssocID="{ED7287D6-B124-4AB9-8FD6-CF60A7B58A13}" presName="imgShp" presStyleLbl="fgImgPlace1" presStyleIdx="0" presStyleCnt="1" custScaleX="99603" custScaleY="10294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  <dgm:extLst>
        <a:ext uri="{E40237B7-FDA0-4F09-8148-C483321AD2D9}">
          <dgm14:cNvPr xmlns:dgm14="http://schemas.microsoft.com/office/drawing/2010/diagram" id="0" name="" descr="Женская рука, касающаяся пшеницы в поле"/>
        </a:ext>
      </dgm:extLst>
    </dgm:pt>
    <dgm:pt modelId="{C99AB721-7D24-4702-A9D2-440754DE279B}" type="pres">
      <dgm:prSet presAssocID="{ED7287D6-B124-4AB9-8FD6-CF60A7B58A13}" presName="txShp" presStyleLbl="node1" presStyleIdx="0" presStyleCnt="1" custScaleX="116128" custScaleY="127324">
        <dgm:presLayoutVars>
          <dgm:bulletEnabled val="1"/>
        </dgm:presLayoutVars>
      </dgm:prSet>
      <dgm:spPr/>
    </dgm:pt>
  </dgm:ptLst>
  <dgm:cxnLst>
    <dgm:cxn modelId="{02BE6E2A-2D5E-43DB-816E-C6D57D3F9FD5}" type="presOf" srcId="{ED7287D6-B124-4AB9-8FD6-CF60A7B58A13}" destId="{C99AB721-7D24-4702-A9D2-440754DE279B}" srcOrd="0" destOrd="0" presId="urn:microsoft.com/office/officeart/2005/8/layout/vList3#1"/>
    <dgm:cxn modelId="{815E1F9C-E082-4719-92E5-CD045344B54D}" srcId="{4DF5D605-C6BB-456D-8001-7C6A2F0909E4}" destId="{ED7287D6-B124-4AB9-8FD6-CF60A7B58A13}" srcOrd="0" destOrd="0" parTransId="{B40D2268-D459-4EB0-82F8-CAF6473A0FBD}" sibTransId="{45F77E68-27EC-45E1-8C4D-D5C8BD3DC60C}"/>
    <dgm:cxn modelId="{7A84DBDD-1C6F-47CF-8ACB-4A68AF812471}" type="presOf" srcId="{4DF5D605-C6BB-456D-8001-7C6A2F0909E4}" destId="{C5FC7BAD-655C-449B-92E7-73CDA9144228}" srcOrd="0" destOrd="0" presId="urn:microsoft.com/office/officeart/2005/8/layout/vList3#1"/>
    <dgm:cxn modelId="{33900A84-8AAD-4D19-AB42-104F9E81A82F}" type="presParOf" srcId="{C5FC7BAD-655C-449B-92E7-73CDA9144228}" destId="{6742D194-1D40-4C20-8612-297F4B6050D4}" srcOrd="0" destOrd="0" presId="urn:microsoft.com/office/officeart/2005/8/layout/vList3#1"/>
    <dgm:cxn modelId="{98FA36A5-0BC0-4FB2-9EF0-4A94E70ED072}" type="presParOf" srcId="{6742D194-1D40-4C20-8612-297F4B6050D4}" destId="{0BC7AD67-61E9-430A-843B-36BFF2128693}" srcOrd="0" destOrd="0" presId="urn:microsoft.com/office/officeart/2005/8/layout/vList3#1"/>
    <dgm:cxn modelId="{52046CA4-24EE-4B63-9B72-E2026A892791}" type="presParOf" srcId="{6742D194-1D40-4C20-8612-297F4B6050D4}" destId="{C99AB721-7D24-4702-A9D2-440754DE279B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0D5909-EEF5-4B07-A55F-29133FB33EC5}">
      <dsp:nvSpPr>
        <dsp:cNvPr id="0" name=""/>
        <dsp:cNvSpPr/>
      </dsp:nvSpPr>
      <dsp:spPr>
        <a:xfrm>
          <a:off x="5368310" y="3708079"/>
          <a:ext cx="3479990" cy="2201313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0" i="0" kern="1200" dirty="0">
              <a:solidFill>
                <a:srgbClr val="1A1A1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 отрасли порядка 350 тыс. работников старше 75 лет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60664" y="4306763"/>
        <a:ext cx="2339281" cy="1554273"/>
      </dsp:txXfrm>
    </dsp:sp>
    <dsp:sp modelId="{E359691D-3EF1-4949-A5E3-B8B7A1F7C4A1}">
      <dsp:nvSpPr>
        <dsp:cNvPr id="0" name=""/>
        <dsp:cNvSpPr/>
      </dsp:nvSpPr>
      <dsp:spPr>
        <a:xfrm>
          <a:off x="43975" y="3702747"/>
          <a:ext cx="3644472" cy="2174089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сельском хозяйстве Ростовской области сохраняется вектор сокращения рабочей силы</a:t>
          </a:r>
        </a:p>
      </dsp:txBody>
      <dsp:txXfrm>
        <a:off x="91733" y="4294027"/>
        <a:ext cx="2455614" cy="1535051"/>
      </dsp:txXfrm>
    </dsp:sp>
    <dsp:sp modelId="{76FA5933-2387-4C08-99CB-E1E40342099C}">
      <dsp:nvSpPr>
        <dsp:cNvPr id="0" name=""/>
        <dsp:cNvSpPr/>
      </dsp:nvSpPr>
      <dsp:spPr>
        <a:xfrm>
          <a:off x="5063085" y="-42699"/>
          <a:ext cx="3617053" cy="1848165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условиях развития </a:t>
          </a:r>
          <a:r>
            <a:rPr lang="ru-RU" sz="1400" b="1" kern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ru-RU" sz="1400" b="0" kern="1200" dirty="0" err="1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AgroTech</a:t>
          </a:r>
          <a:r>
            <a:rPr lang="ru-RU" sz="1400" b="0" kern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4.0» ещё больше увеличится потребность</a:t>
          </a:r>
          <a:r>
            <a:rPr lang="ru-RU" sz="1400" kern="12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 высококвалифицированных специалистах для сферы АПК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88799" y="-2101"/>
        <a:ext cx="2450741" cy="1304928"/>
      </dsp:txXfrm>
    </dsp:sp>
    <dsp:sp modelId="{341907A0-DC37-4F36-A3A6-0068F9CAA09F}">
      <dsp:nvSpPr>
        <dsp:cNvPr id="0" name=""/>
        <dsp:cNvSpPr/>
      </dsp:nvSpPr>
      <dsp:spPr>
        <a:xfrm>
          <a:off x="399230" y="106059"/>
          <a:ext cx="2853106" cy="1848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rgbClr val="1A1A1A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</a:t>
          </a:r>
          <a:r>
            <a:rPr lang="ru-RU" sz="1400" b="0" i="0" kern="1200" dirty="0">
              <a:solidFill>
                <a:srgbClr val="1A1A1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комплектованность кадрами в АПК РФ сейчас составляет от 85 до 90%, стоит задача к 2030 году довести показатель до 95%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9828" y="146657"/>
        <a:ext cx="1915978" cy="1304928"/>
      </dsp:txXfrm>
    </dsp:sp>
    <dsp:sp modelId="{68126B6F-B22C-4B57-B15A-BB1B5386ABF3}">
      <dsp:nvSpPr>
        <dsp:cNvPr id="0" name=""/>
        <dsp:cNvSpPr/>
      </dsp:nvSpPr>
      <dsp:spPr>
        <a:xfrm>
          <a:off x="1978669" y="374791"/>
          <a:ext cx="2500799" cy="2500799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Необходимость повышения степени укомплектованности кадров  </a:t>
          </a:r>
        </a:p>
      </dsp:txBody>
      <dsp:txXfrm>
        <a:off x="2711136" y="1107258"/>
        <a:ext cx="1768332" cy="1768332"/>
      </dsp:txXfrm>
    </dsp:sp>
    <dsp:sp modelId="{A223B377-E337-497B-971B-8C8F62B190FC}">
      <dsp:nvSpPr>
        <dsp:cNvPr id="0" name=""/>
        <dsp:cNvSpPr/>
      </dsp:nvSpPr>
      <dsp:spPr>
        <a:xfrm rot="5400000">
          <a:off x="4594979" y="374791"/>
          <a:ext cx="2500799" cy="2500799"/>
        </a:xfrm>
        <a:prstGeom prst="pieWedg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altLang="zh-CN" sz="1400" b="1" i="0" u="none" strike="noStrike" kern="1200" cap="none" normalizeH="0" baseline="0" dirty="0">
              <a:ln/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rPr>
            <a:t>Несоответствие компетенций выпускников вузов и </a:t>
          </a:r>
          <a:r>
            <a:rPr kumimoji="0" lang="ru-RU" altLang="zh-CN" sz="1400" b="1" i="0" u="none" strike="noStrike" kern="1200" cap="none" normalizeH="0" baseline="0" dirty="0" err="1">
              <a:ln/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rPr>
            <a:t>ссузов</a:t>
          </a:r>
          <a:r>
            <a:rPr kumimoji="0" lang="ru-RU" altLang="zh-CN" sz="1400" b="1" i="0" u="none" strike="noStrike" kern="1200" cap="none" normalizeH="0" baseline="0" dirty="0">
              <a:ln/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rPr>
            <a:t> требованиям работодателей 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594979" y="1107258"/>
        <a:ext cx="1768332" cy="1768332"/>
      </dsp:txXfrm>
    </dsp:sp>
    <dsp:sp modelId="{D699C18C-C129-40A6-B780-B55C774704AF}">
      <dsp:nvSpPr>
        <dsp:cNvPr id="0" name=""/>
        <dsp:cNvSpPr/>
      </dsp:nvSpPr>
      <dsp:spPr>
        <a:xfrm rot="10800000">
          <a:off x="4594979" y="2991101"/>
          <a:ext cx="2500799" cy="2500799"/>
        </a:xfrm>
        <a:prstGeom prst="pieWedg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altLang="zh-CN" sz="1400" b="1" i="0" u="none" strike="noStrike" kern="1200" cap="none" normalizeH="0" baseline="0" dirty="0">
              <a:ln/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rPr>
            <a:t>Высокая доля кадров пенсионного возраста  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4594979" y="2991101"/>
        <a:ext cx="1768332" cy="1768332"/>
      </dsp:txXfrm>
    </dsp:sp>
    <dsp:sp modelId="{79E9E762-FE8E-432F-9E0E-4FC890EB87EF}">
      <dsp:nvSpPr>
        <dsp:cNvPr id="0" name=""/>
        <dsp:cNvSpPr/>
      </dsp:nvSpPr>
      <dsp:spPr>
        <a:xfrm rot="16200000">
          <a:off x="1978669" y="2948112"/>
          <a:ext cx="2500799" cy="2586776"/>
        </a:xfrm>
        <a:prstGeom prst="pieWedg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Дефицит кадров в сельском хозяйстве региона</a:t>
          </a:r>
        </a:p>
      </dsp:txBody>
      <dsp:txXfrm rot="5400000">
        <a:off x="2693330" y="2991100"/>
        <a:ext cx="1829127" cy="1768332"/>
      </dsp:txXfrm>
    </dsp:sp>
    <dsp:sp modelId="{54331557-E94B-4D04-AD50-BDB4EF6562A8}">
      <dsp:nvSpPr>
        <dsp:cNvPr id="0" name=""/>
        <dsp:cNvSpPr/>
      </dsp:nvSpPr>
      <dsp:spPr>
        <a:xfrm>
          <a:off x="4105504" y="2413549"/>
          <a:ext cx="863439" cy="750817"/>
        </a:xfrm>
        <a:prstGeom prst="circularArrow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2E1F2CEA-3E8D-419C-850D-BF700FA2B99E}">
      <dsp:nvSpPr>
        <dsp:cNvPr id="0" name=""/>
        <dsp:cNvSpPr/>
      </dsp:nvSpPr>
      <dsp:spPr>
        <a:xfrm rot="10800000">
          <a:off x="4105504" y="2702325"/>
          <a:ext cx="863439" cy="750817"/>
        </a:xfrm>
        <a:prstGeom prst="circularArrow">
          <a:avLst/>
        </a:prstGeom>
        <a:gradFill rotWithShape="1">
          <a:gsLst>
            <a:gs pos="0">
              <a:schemeClr val="dk1">
                <a:lumMod val="110000"/>
                <a:satMod val="105000"/>
                <a:tint val="67000"/>
              </a:schemeClr>
            </a:gs>
            <a:gs pos="50000">
              <a:schemeClr val="dk1">
                <a:lumMod val="105000"/>
                <a:satMod val="103000"/>
                <a:tint val="73000"/>
              </a:schemeClr>
            </a:gs>
            <a:gs pos="100000">
              <a:schemeClr val="dk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160CC6-E372-4CDB-89E4-04256231D42C}">
      <dsp:nvSpPr>
        <dsp:cNvPr id="0" name=""/>
        <dsp:cNvSpPr/>
      </dsp:nvSpPr>
      <dsp:spPr>
        <a:xfrm>
          <a:off x="0" y="310195"/>
          <a:ext cx="3621416" cy="21728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Сравнительно низкий уровень заработной платы</a:t>
          </a:r>
        </a:p>
      </dsp:txBody>
      <dsp:txXfrm>
        <a:off x="0" y="310195"/>
        <a:ext cx="3621416" cy="2172850"/>
      </dsp:txXfrm>
    </dsp:sp>
    <dsp:sp modelId="{9AA6B405-E797-4750-BEE9-EF148EA7391F}">
      <dsp:nvSpPr>
        <dsp:cNvPr id="0" name=""/>
        <dsp:cNvSpPr/>
      </dsp:nvSpPr>
      <dsp:spPr>
        <a:xfrm>
          <a:off x="3983558" y="310195"/>
          <a:ext cx="3621416" cy="21728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Менее развитая социальная инфраструктура</a:t>
          </a:r>
        </a:p>
      </dsp:txBody>
      <dsp:txXfrm>
        <a:off x="3983558" y="310195"/>
        <a:ext cx="3621416" cy="2172850"/>
      </dsp:txXfrm>
    </dsp:sp>
    <dsp:sp modelId="{F8E30085-B8BD-4140-9216-51642ADAB4BD}">
      <dsp:nvSpPr>
        <dsp:cNvPr id="0" name=""/>
        <dsp:cNvSpPr/>
      </dsp:nvSpPr>
      <dsp:spPr>
        <a:xfrm>
          <a:off x="6120665" y="2807951"/>
          <a:ext cx="3621416" cy="21728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Низкая  престижность работы в сельской местности</a:t>
          </a:r>
        </a:p>
      </dsp:txBody>
      <dsp:txXfrm>
        <a:off x="6120665" y="2807951"/>
        <a:ext cx="3621416" cy="2172850"/>
      </dsp:txXfrm>
    </dsp:sp>
    <dsp:sp modelId="{C64784B2-FB73-4E3E-858B-CD4E6DA391DD}">
      <dsp:nvSpPr>
        <dsp:cNvPr id="0" name=""/>
        <dsp:cNvSpPr/>
      </dsp:nvSpPr>
      <dsp:spPr>
        <a:xfrm>
          <a:off x="1991779" y="2845187"/>
          <a:ext cx="3621416" cy="21728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Несоответствие компетенций подготовки специалистов современным требованиям</a:t>
          </a:r>
        </a:p>
      </dsp:txBody>
      <dsp:txXfrm>
        <a:off x="1991779" y="2845187"/>
        <a:ext cx="3621416" cy="2172850"/>
      </dsp:txXfrm>
    </dsp:sp>
    <dsp:sp modelId="{9B0E5B04-40F3-4ED8-946C-6D2FBD1BEDA5}">
      <dsp:nvSpPr>
        <dsp:cNvPr id="0" name=""/>
        <dsp:cNvSpPr/>
      </dsp:nvSpPr>
      <dsp:spPr>
        <a:xfrm>
          <a:off x="7920871" y="275075"/>
          <a:ext cx="3621416" cy="217285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Более низкий уровень качества жизни сельского населения</a:t>
          </a:r>
        </a:p>
      </dsp:txBody>
      <dsp:txXfrm>
        <a:off x="7920871" y="275075"/>
        <a:ext cx="3621416" cy="21728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35AB90-9044-48D9-B812-6E2E67D14E88}">
      <dsp:nvSpPr>
        <dsp:cNvPr id="0" name=""/>
        <dsp:cNvSpPr/>
      </dsp:nvSpPr>
      <dsp:spPr>
        <a:xfrm>
          <a:off x="1312423" y="178195"/>
          <a:ext cx="4669346" cy="4669346"/>
        </a:xfrm>
        <a:prstGeom prst="circularArrow">
          <a:avLst>
            <a:gd name="adj1" fmla="val 5544"/>
            <a:gd name="adj2" fmla="val 330680"/>
            <a:gd name="adj3" fmla="val 14794425"/>
            <a:gd name="adj4" fmla="val 16792285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C9A94FF-6046-4ECB-9BC1-E537662277C9}">
      <dsp:nvSpPr>
        <dsp:cNvPr id="0" name=""/>
        <dsp:cNvSpPr/>
      </dsp:nvSpPr>
      <dsp:spPr>
        <a:xfrm>
          <a:off x="3054972" y="185411"/>
          <a:ext cx="1162862" cy="594198"/>
        </a:xfrm>
        <a:prstGeom prst="roundRect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sz="1400" b="1" i="1" u="none" strike="noStrike" kern="1200" cap="none" normalizeH="0" baseline="0" dirty="0">
              <a:ln/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Развитие селекции и генетики</a:t>
          </a:r>
          <a:endParaRPr lang="ru-RU" sz="1400" b="1" i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83978" y="214417"/>
        <a:ext cx="1104850" cy="536186"/>
      </dsp:txXfrm>
    </dsp:sp>
    <dsp:sp modelId="{3F16786D-3F29-4EDB-8712-D04A37EB0E78}">
      <dsp:nvSpPr>
        <dsp:cNvPr id="0" name=""/>
        <dsp:cNvSpPr/>
      </dsp:nvSpPr>
      <dsp:spPr>
        <a:xfrm>
          <a:off x="4836622" y="1300850"/>
          <a:ext cx="1387036" cy="1115080"/>
        </a:xfrm>
        <a:prstGeom prst="roundRect">
          <a:avLst/>
        </a:prstGeom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0">
              <a:schemeClr val="accent2">
                <a:lumMod val="75000"/>
              </a:schemeClr>
            </a:gs>
            <a:gs pos="100000">
              <a:schemeClr val="accent2">
                <a:hueOff val="1591615"/>
                <a:satOff val="2700"/>
                <a:lumOff val="-9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ветеринарных препаратов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91056" y="1355284"/>
        <a:ext cx="1278168" cy="1006212"/>
      </dsp:txXfrm>
    </dsp:sp>
    <dsp:sp modelId="{42CDD228-344A-417D-97D6-4E81E456635C}">
      <dsp:nvSpPr>
        <dsp:cNvPr id="0" name=""/>
        <dsp:cNvSpPr/>
      </dsp:nvSpPr>
      <dsp:spPr>
        <a:xfrm>
          <a:off x="4516480" y="3531644"/>
          <a:ext cx="2180266" cy="846476"/>
        </a:xfrm>
        <a:prstGeom prst="roundRect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hueOff val="3183231"/>
                <a:satOff val="5400"/>
                <a:lumOff val="-19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3183231"/>
                <a:satOff val="5400"/>
                <a:lumOff val="-19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Технологическая независимость сельского хозяйства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57802" y="3572966"/>
        <a:ext cx="2097622" cy="763832"/>
      </dsp:txXfrm>
    </dsp:sp>
    <dsp:sp modelId="{E60085E1-9A8A-41C7-AA12-75D8686C1A54}">
      <dsp:nvSpPr>
        <dsp:cNvPr id="0" name=""/>
        <dsp:cNvSpPr/>
      </dsp:nvSpPr>
      <dsp:spPr>
        <a:xfrm>
          <a:off x="1671234" y="3710510"/>
          <a:ext cx="1589551" cy="748201"/>
        </a:xfrm>
        <a:prstGeom prst="roundRect">
          <a:avLst/>
        </a:prstGeom>
        <a:gradFill rotWithShape="0">
          <a:gsLst>
            <a:gs pos="0">
              <a:schemeClr val="accent2">
                <a:hueOff val="4774846"/>
                <a:satOff val="8100"/>
                <a:lumOff val="-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4774846"/>
                <a:satOff val="8100"/>
                <a:lumOff val="-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4774846"/>
                <a:satOff val="8100"/>
                <a:lumOff val="-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sz="1400" b="1" i="1" u="none" strike="noStrike" kern="1200" cap="none" normalizeH="0" baseline="0" dirty="0">
              <a:ln/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Кадры в АПК</a:t>
          </a:r>
          <a:endParaRPr lang="ru-RU" sz="14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07758" y="3747034"/>
        <a:ext cx="1516503" cy="675153"/>
      </dsp:txXfrm>
    </dsp:sp>
    <dsp:sp modelId="{8B8FC19F-8182-443C-AF7B-3E670CBDEA8A}">
      <dsp:nvSpPr>
        <dsp:cNvPr id="0" name=""/>
        <dsp:cNvSpPr/>
      </dsp:nvSpPr>
      <dsp:spPr>
        <a:xfrm>
          <a:off x="1049149" y="1340186"/>
          <a:ext cx="1387036" cy="1036408"/>
        </a:xfrm>
        <a:prstGeom prst="roundRect">
          <a:avLst/>
        </a:prstGeom>
        <a:gradFill rotWithShape="0">
          <a:gsLst>
            <a:gs pos="0">
              <a:schemeClr val="accent2"/>
            </a:gs>
            <a:gs pos="100000">
              <a:schemeClr val="accent2">
                <a:lumMod val="60000"/>
                <a:lumOff val="40000"/>
              </a:schemeClr>
            </a:gs>
            <a:gs pos="100000">
              <a:schemeClr val="accent2">
                <a:hueOff val="6366461"/>
                <a:satOff val="10800"/>
                <a:lumOff val="-39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Производство ферментов, добавок технологических средств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9742" y="1390779"/>
        <a:ext cx="1285850" cy="9352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33979E-E3A1-4DD6-937C-CC001F32D72B}">
      <dsp:nvSpPr>
        <dsp:cNvPr id="0" name=""/>
        <dsp:cNvSpPr/>
      </dsp:nvSpPr>
      <dsp:spPr>
        <a:xfrm rot="10800000">
          <a:off x="2151776" y="3626"/>
          <a:ext cx="7452952" cy="1098116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4239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cap="none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Фестивали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Фестиваль профессий «Топ-Регион» (охват около 10 тысяч школьников)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Фестиваль «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Образование.Карьера.Бизнес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 (охват около 12 тысяч школьников)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426305" y="3626"/>
        <a:ext cx="7178423" cy="1098116"/>
      </dsp:txXfrm>
    </dsp:sp>
    <dsp:sp modelId="{497EF20B-5C0E-49DE-84CF-F47C1B34D3E1}">
      <dsp:nvSpPr>
        <dsp:cNvPr id="0" name=""/>
        <dsp:cNvSpPr/>
      </dsp:nvSpPr>
      <dsp:spPr>
        <a:xfrm>
          <a:off x="1602718" y="3626"/>
          <a:ext cx="1098116" cy="109811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9C048AE-F4E7-47C8-A29A-EF28EB49DE58}">
      <dsp:nvSpPr>
        <dsp:cNvPr id="0" name=""/>
        <dsp:cNvSpPr/>
      </dsp:nvSpPr>
      <dsp:spPr>
        <a:xfrm rot="10800000">
          <a:off x="2151776" y="1429538"/>
          <a:ext cx="7452952" cy="1098116"/>
        </a:xfrm>
        <a:prstGeom prst="homePlate">
          <a:avLst/>
        </a:prstGeom>
        <a:gradFill rotWithShape="0">
          <a:gsLst>
            <a:gs pos="0">
              <a:schemeClr val="accent2">
                <a:hueOff val="2122154"/>
                <a:satOff val="3600"/>
                <a:lumOff val="-1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2122154"/>
                <a:satOff val="3600"/>
                <a:lumOff val="-1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2122154"/>
                <a:satOff val="3600"/>
                <a:lumOff val="-1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4239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Конкурсы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«Я в рабочие пойду!» (охват около 300 школьников);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Профминутка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 (охват около 1000 школьников).</a:t>
          </a:r>
        </a:p>
      </dsp:txBody>
      <dsp:txXfrm rot="10800000">
        <a:off x="2426305" y="1429538"/>
        <a:ext cx="7178423" cy="1098116"/>
      </dsp:txXfrm>
    </dsp:sp>
    <dsp:sp modelId="{B42DB17F-F995-4A15-974A-46924BB23F3C}">
      <dsp:nvSpPr>
        <dsp:cNvPr id="0" name=""/>
        <dsp:cNvSpPr/>
      </dsp:nvSpPr>
      <dsp:spPr>
        <a:xfrm>
          <a:off x="1602718" y="1429538"/>
          <a:ext cx="1098116" cy="109811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FBCDBA7-A89F-47FE-8288-328F6B02FD31}">
      <dsp:nvSpPr>
        <dsp:cNvPr id="0" name=""/>
        <dsp:cNvSpPr/>
      </dsp:nvSpPr>
      <dsp:spPr>
        <a:xfrm rot="10800000">
          <a:off x="2151776" y="2855450"/>
          <a:ext cx="7452952" cy="1098116"/>
        </a:xfrm>
        <a:prstGeom prst="homePlate">
          <a:avLst/>
        </a:prstGeom>
        <a:gradFill rotWithShape="0">
          <a:gsLst>
            <a:gs pos="0">
              <a:schemeClr val="accent2">
                <a:hueOff val="4244308"/>
                <a:satOff val="7200"/>
                <a:lumOff val="-2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4244308"/>
                <a:satOff val="7200"/>
                <a:lumOff val="-2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4244308"/>
                <a:satOff val="7200"/>
                <a:lumOff val="-2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4239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Региональная экспозиция партнерского проекта Национального центра «Россия», где ежемесячно демонстрируются достижения Ростовской области в аграрной сфере (около 2500 школьников и студентов в месяц).</a:t>
          </a:r>
        </a:p>
      </dsp:txBody>
      <dsp:txXfrm rot="10800000">
        <a:off x="2426305" y="2855450"/>
        <a:ext cx="7178423" cy="1098116"/>
      </dsp:txXfrm>
    </dsp:sp>
    <dsp:sp modelId="{B50E46C4-AE32-4306-ACDD-7D169884C62E}">
      <dsp:nvSpPr>
        <dsp:cNvPr id="0" name=""/>
        <dsp:cNvSpPr/>
      </dsp:nvSpPr>
      <dsp:spPr>
        <a:xfrm>
          <a:off x="1602718" y="2855450"/>
          <a:ext cx="1098116" cy="1098116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6E22CD0-FC6C-4EA3-B782-A6FA818F078D}">
      <dsp:nvSpPr>
        <dsp:cNvPr id="0" name=""/>
        <dsp:cNvSpPr/>
      </dsp:nvSpPr>
      <dsp:spPr>
        <a:xfrm rot="10800000">
          <a:off x="2151776" y="4281363"/>
          <a:ext cx="7452952" cy="1098116"/>
        </a:xfrm>
        <a:prstGeom prst="homePlate">
          <a:avLst/>
        </a:prstGeom>
        <a:gradFill rotWithShape="0">
          <a:gsLst>
            <a:gs pos="0">
              <a:schemeClr val="accent2">
                <a:hueOff val="6366461"/>
                <a:satOff val="10800"/>
                <a:lumOff val="-39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6366461"/>
                <a:satOff val="10800"/>
                <a:lumOff val="-39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6366461"/>
                <a:satOff val="10800"/>
                <a:lumOff val="-39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4239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Организованные экскурсии, мастер-классы, пробы, выставки в рамках проекта Единой модели «Билет в будущее» </a:t>
          </a:r>
        </a:p>
      </dsp:txBody>
      <dsp:txXfrm rot="10800000">
        <a:off x="2426305" y="4281363"/>
        <a:ext cx="7178423" cy="1098116"/>
      </dsp:txXfrm>
    </dsp:sp>
    <dsp:sp modelId="{21AA19CF-CC82-47EC-99CB-19FB1403E2BF}">
      <dsp:nvSpPr>
        <dsp:cNvPr id="0" name=""/>
        <dsp:cNvSpPr/>
      </dsp:nvSpPr>
      <dsp:spPr>
        <a:xfrm>
          <a:off x="1602718" y="4317513"/>
          <a:ext cx="1098116" cy="1025816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-4000" b="-4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9AB721-7D24-4702-A9D2-440754DE279B}">
      <dsp:nvSpPr>
        <dsp:cNvPr id="0" name=""/>
        <dsp:cNvSpPr/>
      </dsp:nvSpPr>
      <dsp:spPr>
        <a:xfrm rot="10800000">
          <a:off x="935419" y="410707"/>
          <a:ext cx="4239371" cy="2339233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0167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последние два года проведено 1142 мероприятия, направленные на популяризацию аграрной среды, посвященные профессиям агронома, ветеринарного врача, мастера сельскохозяйственного производства, тракториста, эколога и овощевода</a:t>
          </a:r>
        </a:p>
      </dsp:txBody>
      <dsp:txXfrm rot="10800000">
        <a:off x="1520227" y="410707"/>
        <a:ext cx="3654563" cy="2339233"/>
      </dsp:txXfrm>
    </dsp:sp>
    <dsp:sp modelId="{0BC7AD67-61E9-430A-843B-36BFF2128693}">
      <dsp:nvSpPr>
        <dsp:cNvPr id="0" name=""/>
        <dsp:cNvSpPr/>
      </dsp:nvSpPr>
      <dsp:spPr>
        <a:xfrm>
          <a:off x="314836" y="634656"/>
          <a:ext cx="1829935" cy="189133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0.91604</cdr:y>
    </cdr:from>
    <cdr:to>
      <cdr:x>1</cdr:x>
      <cdr:y>1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2A5E8FF9-A8FE-4B9C-8153-01F7EBF3C494}"/>
            </a:ext>
          </a:extLst>
        </cdr:cNvPr>
        <cdr:cNvSpPr/>
      </cdr:nvSpPr>
      <cdr:spPr>
        <a:xfrm xmlns:a="http://schemas.openxmlformats.org/drawingml/2006/main">
          <a:off x="5192326" y="6835477"/>
          <a:ext cx="6480720" cy="2862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zh-CN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cs typeface="+mn-cs"/>
            </a:defRPr>
          </a:lvl1pPr>
          <a:lvl2pPr marL="640080" indent="-18288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cs typeface="+mn-cs"/>
            </a:defRPr>
          </a:lvl2pPr>
          <a:lvl3pPr marL="1282700" indent="-3683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cs typeface="+mn-cs"/>
            </a:defRPr>
          </a:lvl3pPr>
          <a:lvl4pPr marL="1925955" indent="-554355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cs typeface="+mn-cs"/>
            </a:defRPr>
          </a:lvl4pPr>
          <a:lvl5pPr marL="2568575" indent="-739775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cs typeface="+mn-cs"/>
            </a:defRPr>
          </a:lvl9pPr>
        </a:lstStyle>
        <a:p xmlns:a="http://schemas.openxmlformats.org/drawingml/2006/main">
          <a:pPr lvl="0" algn="ctr" defTabSz="2489200">
            <a:lnSpc>
              <a:spcPct val="90000"/>
            </a:lnSpc>
            <a:spcAft>
              <a:spcPct val="35000"/>
            </a:spcAft>
          </a:pPr>
          <a:r>
            <a:rPr lang="ru-RU" sz="1400" i="1" dirty="0">
              <a:latin typeface="Times New Roman" panose="02020603050405020304" pitchFamily="18" charset="0"/>
              <a:cs typeface="Times New Roman" panose="02020603050405020304" pitchFamily="18" charset="0"/>
            </a:rPr>
            <a:t>Результаты опроса, 2024 год </a:t>
          </a:r>
          <a:endParaRPr lang="ru-RU" sz="14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8056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6" y="0"/>
            <a:ext cx="2945659" cy="498056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pPr/>
              <a:t>2025/6/2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59" cy="498055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6" y="9428584"/>
            <a:ext cx="2945659" cy="498055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8630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6332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6332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2025/6/2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3" tIns="45706" rIns="91413" bIns="45706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13" tIns="45706" rIns="91413" bIns="45706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586"/>
            <a:ext cx="2945659" cy="496332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6" y="9428586"/>
            <a:ext cx="2945659" cy="496332"/>
          </a:xfrm>
          <a:prstGeom prst="rect">
            <a:avLst/>
          </a:prstGeom>
        </p:spPr>
        <p:txBody>
          <a:bodyPr vert="horz" wrap="square" lIns="91413" tIns="45706" rIns="91413" bIns="45706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7250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268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629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pPr rtl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781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174689-BECC-4390-B3B9-306A17FD432A}" type="slidenum">
              <a:rPr lang="en-US" altLang="ru-RU" smtClean="0"/>
              <a:pPr>
                <a:defRPr/>
              </a:pPr>
              <a:t>30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940956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455289" y="709542"/>
            <a:ext cx="10530592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 userDrawn="1"/>
        </p:nvSpPr>
        <p:spPr>
          <a:xfrm>
            <a:off x="11125200" y="0"/>
            <a:ext cx="1733550" cy="7095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 smtClean="0"/>
              <a:pPr>
                <a:defRPr/>
              </a:pPr>
              <a:t>2025/6/2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pPr/>
              <a:t>2025/6/2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538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pPr/>
              <a:t>2025/6/2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3297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342" y="1803141"/>
            <a:ext cx="11090672" cy="3008581"/>
          </a:xfrm>
        </p:spPr>
        <p:txBody>
          <a:bodyPr anchor="b"/>
          <a:lstStyle>
            <a:lvl1pPr>
              <a:defRPr sz="632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342" y="4840184"/>
            <a:ext cx="11090672" cy="1582142"/>
          </a:xfrm>
        </p:spPr>
        <p:txBody>
          <a:bodyPr/>
          <a:lstStyle>
            <a:lvl1pPr marL="0" indent="0">
              <a:buNone/>
              <a:defRPr sz="2531">
                <a:solidFill>
                  <a:schemeClr val="tx1">
                    <a:tint val="75000"/>
                  </a:schemeClr>
                </a:solidFill>
              </a:defRPr>
            </a:lvl1pPr>
            <a:lvl2pPr marL="482163" indent="0">
              <a:buNone/>
              <a:defRPr sz="2109">
                <a:solidFill>
                  <a:schemeClr val="tx1">
                    <a:tint val="75000"/>
                  </a:schemeClr>
                </a:solidFill>
              </a:defRPr>
            </a:lvl2pPr>
            <a:lvl3pPr marL="964326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3pPr>
            <a:lvl4pPr marL="144648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4pPr>
            <a:lvl5pPr marL="192865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5pPr>
            <a:lvl6pPr marL="2410816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6pPr>
            <a:lvl7pPr marL="2892979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7pPr>
            <a:lvl8pPr marL="3375142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8pPr>
            <a:lvl9pPr marL="3857305" indent="0">
              <a:buNone/>
              <a:defRPr sz="16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pPr/>
              <a:t>2025/6/2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68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4039" y="1925358"/>
            <a:ext cx="5464969" cy="45890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9742" y="1925358"/>
            <a:ext cx="5464969" cy="45890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pPr/>
              <a:t>2025/6/2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050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4" y="385072"/>
            <a:ext cx="11090672" cy="139797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5715" y="1773004"/>
            <a:ext cx="5439853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5715" y="2641926"/>
            <a:ext cx="5439853" cy="38858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9742" y="1773004"/>
            <a:ext cx="5466644" cy="868922"/>
          </a:xfrm>
        </p:spPr>
        <p:txBody>
          <a:bodyPr anchor="b"/>
          <a:lstStyle>
            <a:lvl1pPr marL="0" indent="0">
              <a:buNone/>
              <a:defRPr sz="2531" b="1"/>
            </a:lvl1pPr>
            <a:lvl2pPr marL="482163" indent="0">
              <a:buNone/>
              <a:defRPr sz="2109" b="1"/>
            </a:lvl2pPr>
            <a:lvl3pPr marL="964326" indent="0">
              <a:buNone/>
              <a:defRPr sz="1898" b="1"/>
            </a:lvl3pPr>
            <a:lvl4pPr marL="1446489" indent="0">
              <a:buNone/>
              <a:defRPr sz="1687" b="1"/>
            </a:lvl4pPr>
            <a:lvl5pPr marL="1928652" indent="0">
              <a:buNone/>
              <a:defRPr sz="1687" b="1"/>
            </a:lvl5pPr>
            <a:lvl6pPr marL="2410816" indent="0">
              <a:buNone/>
              <a:defRPr sz="1687" b="1"/>
            </a:lvl6pPr>
            <a:lvl7pPr marL="2892979" indent="0">
              <a:buNone/>
              <a:defRPr sz="1687" b="1"/>
            </a:lvl7pPr>
            <a:lvl8pPr marL="3375142" indent="0">
              <a:buNone/>
              <a:defRPr sz="1687" b="1"/>
            </a:lvl8pPr>
            <a:lvl9pPr marL="3857305" indent="0">
              <a:buNone/>
              <a:defRPr sz="1687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9742" y="2641926"/>
            <a:ext cx="5466644" cy="38858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pPr/>
              <a:t>2025/6/2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218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pPr/>
              <a:t>2025/6/2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484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pPr/>
              <a:t>2025/6/2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438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6644" y="1041368"/>
            <a:ext cx="6509742" cy="5139869"/>
          </a:xfrm>
        </p:spPr>
        <p:txBody>
          <a:bodyPr/>
          <a:lstStyle>
            <a:lvl1pPr>
              <a:defRPr sz="3375"/>
            </a:lvl1pPr>
            <a:lvl2pPr>
              <a:defRPr sz="2953"/>
            </a:lvl2pPr>
            <a:lvl3pPr>
              <a:defRPr sz="2531"/>
            </a:lvl3pPr>
            <a:lvl4pPr>
              <a:defRPr sz="2109"/>
            </a:lvl4pPr>
            <a:lvl5pPr>
              <a:defRPr sz="2109"/>
            </a:lvl5pPr>
            <a:lvl6pPr>
              <a:defRPr sz="2109"/>
            </a:lvl6pPr>
            <a:lvl7pPr>
              <a:defRPr sz="2109"/>
            </a:lvl7pPr>
            <a:lvl8pPr>
              <a:defRPr sz="2109"/>
            </a:lvl8pPr>
            <a:lvl9pPr>
              <a:defRPr sz="210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pPr/>
              <a:t>2025/6/2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953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66644" y="1041368"/>
            <a:ext cx="6509742" cy="5139869"/>
          </a:xfrm>
        </p:spPr>
        <p:txBody>
          <a:bodyPr anchor="t"/>
          <a:lstStyle>
            <a:lvl1pPr marL="0" indent="0">
              <a:buNone/>
              <a:defRPr sz="3375"/>
            </a:lvl1pPr>
            <a:lvl2pPr marL="482163" indent="0">
              <a:buNone/>
              <a:defRPr sz="2953"/>
            </a:lvl2pPr>
            <a:lvl3pPr marL="964326" indent="0">
              <a:buNone/>
              <a:defRPr sz="2531"/>
            </a:lvl3pPr>
            <a:lvl4pPr marL="1446489" indent="0">
              <a:buNone/>
              <a:defRPr sz="2109"/>
            </a:lvl4pPr>
            <a:lvl5pPr marL="1928652" indent="0">
              <a:buNone/>
              <a:defRPr sz="2109"/>
            </a:lvl5pPr>
            <a:lvl6pPr marL="2410816" indent="0">
              <a:buNone/>
              <a:defRPr sz="2109"/>
            </a:lvl6pPr>
            <a:lvl7pPr marL="2892979" indent="0">
              <a:buNone/>
              <a:defRPr sz="2109"/>
            </a:lvl7pPr>
            <a:lvl8pPr marL="3375142" indent="0">
              <a:buNone/>
              <a:defRPr sz="2109"/>
            </a:lvl8pPr>
            <a:lvl9pPr marL="3857305" indent="0">
              <a:buNone/>
              <a:defRPr sz="210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7"/>
            </a:lvl1pPr>
            <a:lvl2pPr marL="482163" indent="0">
              <a:buNone/>
              <a:defRPr sz="1476"/>
            </a:lvl2pPr>
            <a:lvl3pPr marL="964326" indent="0">
              <a:buNone/>
              <a:defRPr sz="1266"/>
            </a:lvl3pPr>
            <a:lvl4pPr marL="1446489" indent="0">
              <a:buNone/>
              <a:defRPr sz="1055"/>
            </a:lvl4pPr>
            <a:lvl5pPr marL="1928652" indent="0">
              <a:buNone/>
              <a:defRPr sz="1055"/>
            </a:lvl5pPr>
            <a:lvl6pPr marL="2410816" indent="0">
              <a:buNone/>
              <a:defRPr sz="1055"/>
            </a:lvl6pPr>
            <a:lvl7pPr marL="2892979" indent="0">
              <a:buNone/>
              <a:defRPr sz="1055"/>
            </a:lvl7pPr>
            <a:lvl8pPr marL="3375142" indent="0">
              <a:buNone/>
              <a:defRPr sz="1055"/>
            </a:lvl8pPr>
            <a:lvl9pPr marL="3857305" indent="0">
              <a:buNone/>
              <a:defRPr sz="105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pPr/>
              <a:t>2025/6/2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7675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pPr/>
              <a:t>2025/6/2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768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2043" y="385071"/>
            <a:ext cx="2772668" cy="612933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4039" y="385071"/>
            <a:ext cx="8157270" cy="61293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pPr/>
              <a:t>2025/6/2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490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Шаблон обычной страницы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82180" y="3"/>
            <a:ext cx="9706315" cy="91970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898" cap="all" baseline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charset="0"/>
              </a:defRPr>
            </a:lvl1pPr>
          </a:lstStyle>
          <a:p>
            <a:r>
              <a:rPr lang="ru-RU" dirty="0"/>
              <a:t>Название слайда</a:t>
            </a:r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8D94A5-DB59-416B-8037-F63C5DFE97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817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88000">
              <a:schemeClr val="accent2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2025/6/2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88000">
              <a:schemeClr val="accent2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2025/6/2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44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chart" Target="../charts/char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1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6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41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78" y="-11052"/>
            <a:ext cx="12858044" cy="723265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23" y="265767"/>
            <a:ext cx="859962" cy="90228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</p:pic>
      <p:sp>
        <p:nvSpPr>
          <p:cNvPr id="7" name="TextBox 6"/>
          <p:cNvSpPr txBox="1"/>
          <p:nvPr/>
        </p:nvSpPr>
        <p:spPr>
          <a:xfrm>
            <a:off x="1429935" y="349624"/>
            <a:ext cx="507116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МИНИСТЕРСТВО СЕЛЬСКОГО ХОЗЯЙСТВА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И ПРОДОВОЛЬСТВИЯ РОСТОВСКОЙ ОБЛАСТИ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24843" y="2875039"/>
            <a:ext cx="107702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ea typeface="Batang" panose="02030600000101010101" pitchFamily="18" charset="-127"/>
              </a:rPr>
              <a:t>«Кадровая обеспеченность сельского хозяйства региона: текущая ситуация, вызовы, перспективы. Опыт Ростовской области»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A378CE-977C-4A63-8CE3-18270EB89442}"/>
              </a:ext>
            </a:extLst>
          </p:cNvPr>
          <p:cNvSpPr txBox="1"/>
          <p:nvPr/>
        </p:nvSpPr>
        <p:spPr>
          <a:xfrm>
            <a:off x="3909095" y="5041675"/>
            <a:ext cx="8280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ea typeface="Batang" panose="02030600000101010101" pitchFamily="18" charset="-127"/>
              </a:rPr>
              <a:t>Докладчики: </a:t>
            </a:r>
            <a:r>
              <a:rPr lang="ru-RU" sz="2000" dirty="0" err="1">
                <a:latin typeface="Times New Roman" panose="02020603050405020304" pitchFamily="18" charset="0"/>
                <a:ea typeface="Batang" panose="02030600000101010101" pitchFamily="18" charset="-127"/>
              </a:rPr>
              <a:t>Попелнуха</a:t>
            </a:r>
            <a:r>
              <a:rPr lang="ru-RU" sz="2000" dirty="0">
                <a:latin typeface="Times New Roman" panose="02020603050405020304" pitchFamily="18" charset="0"/>
                <a:ea typeface="Batang" panose="02030600000101010101" pitchFamily="18" charset="-127"/>
              </a:rPr>
              <a:t> Ольга Викторовна-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Batang" panose="02030600000101010101" pitchFamily="18" charset="-127"/>
              </a:rPr>
              <a:t>заместитель министра сельского хозяйства и продовольствия Ростовской области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ea typeface="Batang" panose="02030600000101010101" pitchFamily="18" charset="-127"/>
              </a:rPr>
              <a:t>Киянова</a:t>
            </a:r>
            <a:r>
              <a:rPr lang="ru-RU" sz="2000" dirty="0">
                <a:latin typeface="Times New Roman" panose="02020603050405020304" pitchFamily="18" charset="0"/>
                <a:ea typeface="Batang" panose="02030600000101010101" pitchFamily="18" charset="-127"/>
              </a:rPr>
              <a:t> Лилия Дмитриевна –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Batang" panose="02030600000101010101" pitchFamily="18" charset="-127"/>
              </a:rPr>
              <a:t>к.э.н., доцент, доцент кафедры управления и экономики таможенного дела Ростовского филиала Российской таможенной академии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FB636F-9ED7-45BC-B554-06B8EC7F800F}"/>
              </a:ext>
            </a:extLst>
          </p:cNvPr>
          <p:cNvSpPr txBox="1"/>
          <p:nvPr/>
        </p:nvSpPr>
        <p:spPr>
          <a:xfrm>
            <a:off x="1276685" y="1077734"/>
            <a:ext cx="9689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VII МОСКОВСКИЙ АКАДЕМИЧЕСКИЙ ЭКОНОМИЧЕСКИЙ ФОРУМ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(МАЭФ 2025)</a:t>
            </a:r>
          </a:p>
          <a:p>
            <a:pPr algn="ctr"/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Пленарная аграрная конференция «Социально-экономическое развитие российского села: вызовы и решения»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9EDB04-69E0-4437-BB66-72A36351A3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94777" y="0"/>
            <a:ext cx="1190476" cy="1400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C30DEE-E03D-4288-8A81-6B36DC3581BD}"/>
              </a:ext>
            </a:extLst>
          </p:cNvPr>
          <p:cNvSpPr txBox="1"/>
          <p:nvPr/>
        </p:nvSpPr>
        <p:spPr>
          <a:xfrm>
            <a:off x="6623878" y="317134"/>
            <a:ext cx="5071169" cy="541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cap="all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Ростовский филиал Российской таможенной академии</a:t>
            </a:r>
          </a:p>
        </p:txBody>
      </p:sp>
    </p:spTree>
    <p:extLst>
      <p:ext uri="{BB962C8B-B14F-4D97-AF65-F5344CB8AC3E}">
        <p14:creationId xmlns:p14="http://schemas.microsoft.com/office/powerpoint/2010/main" val="357584675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Патрушев Дмитрий Николаевич — Министерство сельского хозяйства — Биография">
            <a:extLst>
              <a:ext uri="{FF2B5EF4-FFF2-40B4-BE49-F238E27FC236}">
                <a16:creationId xmlns:a16="http://schemas.microsoft.com/office/drawing/2014/main" id="{29E6B2D1-8AA9-4623-8B1D-6A930062D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97" y="1549314"/>
            <a:ext cx="4169993" cy="234346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F92B42BA-FDF9-44EE-A386-6D4E3595E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525" y="1420080"/>
            <a:ext cx="2808313" cy="280831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>
            <a:bevelT/>
            <a:contourClr>
              <a:schemeClr val="accent2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078CC5-BB77-4729-B4B5-35E18BBC7DB4}"/>
              </a:ext>
            </a:extLst>
          </p:cNvPr>
          <p:cNvSpPr txBox="1"/>
          <p:nvPr/>
        </p:nvSpPr>
        <p:spPr>
          <a:xfrm>
            <a:off x="328396" y="4408413"/>
            <a:ext cx="4644518" cy="23155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i="1" kern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«Безусловно, люди – это опора любой отрасли. Именно наши аграрии своим трудом обеспечивают продовольственную безопасность России….»</a:t>
            </a:r>
          </a:p>
          <a:p>
            <a:pPr algn="just"/>
            <a:r>
              <a:rPr lang="ru-RU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«…</a:t>
            </a:r>
            <a:r>
              <a:rPr lang="ru-RU" sz="1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 2030 году дефицит рабочей силы в агропромышленном комплексе может составить от 30 тыс. до 50 тыс. человек.»</a:t>
            </a:r>
            <a:endParaRPr lang="ru-RU" sz="1400" i="1" kern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i="1" kern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Д. В. </a:t>
            </a:r>
            <a:r>
              <a:rPr lang="ru-RU" sz="1400" i="1" kern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Патрушев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400" i="1" kern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4F5213-A964-44C9-9A12-03CD97ABEDE7}"/>
              </a:ext>
            </a:extLst>
          </p:cNvPr>
          <p:cNvSpPr txBox="1"/>
          <p:nvPr/>
        </p:nvSpPr>
        <p:spPr>
          <a:xfrm>
            <a:off x="6573391" y="4408413"/>
            <a:ext cx="5220582" cy="22474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i="1" kern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«…на сегодняшний день одна из важнейших задач – обеспечение АПК специалистами. В рамках нацпроекта выстраивается система «бесшовной траектории» подготовки кадров от школьной скамьи до предприятий….</a:t>
            </a:r>
          </a:p>
          <a:p>
            <a:pPr algn="just"/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аша главная задача — обеспечить нашу отрасль квалифицированными кадрами во всех областях.»</a:t>
            </a:r>
          </a:p>
          <a:p>
            <a:pPr algn="just"/>
            <a:endParaRPr lang="ru-RU" sz="1400" i="1" kern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i="1" kern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О.Н. Лут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i="1" kern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32325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43876904"/>
              </p:ext>
            </p:extLst>
          </p:nvPr>
        </p:nvGraphicFramePr>
        <p:xfrm>
          <a:off x="1459383" y="1134007"/>
          <a:ext cx="9074448" cy="5866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6431C21-D379-45CD-AD5D-D4562A4286CC}"/>
              </a:ext>
            </a:extLst>
          </p:cNvPr>
          <p:cNvSpPr txBox="1"/>
          <p:nvPr/>
        </p:nvSpPr>
        <p:spPr>
          <a:xfrm>
            <a:off x="125697" y="87933"/>
            <a:ext cx="1260735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проблемы кадровой обеспеченности АПК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08A119-948F-4F4D-ADA2-94EAB7E68880}"/>
              </a:ext>
            </a:extLst>
          </p:cNvPr>
          <p:cNvSpPr/>
          <p:nvPr/>
        </p:nvSpPr>
        <p:spPr>
          <a:xfrm>
            <a:off x="0" y="698260"/>
            <a:ext cx="1285875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009343260"/>
              </p:ext>
            </p:extLst>
          </p:nvPr>
        </p:nvGraphicFramePr>
        <p:xfrm>
          <a:off x="812751" y="1168053"/>
          <a:ext cx="11588534" cy="5328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DEEB586-E1A9-4F45-BD61-5D8886BA3735}"/>
              </a:ext>
            </a:extLst>
          </p:cNvPr>
          <p:cNvSpPr txBox="1"/>
          <p:nvPr/>
        </p:nvSpPr>
        <p:spPr>
          <a:xfrm>
            <a:off x="0" y="231949"/>
            <a:ext cx="1285875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Причины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89EE51F-C503-49F9-94F6-454D9F301505}"/>
              </a:ext>
            </a:extLst>
          </p:cNvPr>
          <p:cNvSpPr/>
          <p:nvPr/>
        </p:nvSpPr>
        <p:spPr>
          <a:xfrm>
            <a:off x="0" y="878280"/>
            <a:ext cx="1285875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895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3DBC1E48-53E1-49C4-95C5-388126A7C5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8021465"/>
              </p:ext>
            </p:extLst>
          </p:nvPr>
        </p:nvGraphicFramePr>
        <p:xfrm>
          <a:off x="380703" y="1744117"/>
          <a:ext cx="6662514" cy="4369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62D249D-FCAB-4CF3-93B3-7575C917189F}"/>
              </a:ext>
            </a:extLst>
          </p:cNvPr>
          <p:cNvSpPr/>
          <p:nvPr/>
        </p:nvSpPr>
        <p:spPr>
          <a:xfrm>
            <a:off x="7852065" y="2464197"/>
            <a:ext cx="4481965" cy="2502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489200">
              <a:lnSpc>
                <a:spcPct val="90000"/>
              </a:lnSpc>
              <a:spcAft>
                <a:spcPts val="0"/>
              </a:spcAft>
            </a:pPr>
            <a:r>
              <a:rPr lang="ru-RU" sz="2000" i="1" kern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РО функционирует около 4,5 тыс. агропромышленных предприятий, из которых более 90% субъекты бизнеса, включенные в перечень сельскохозяйственных товаропроизводителей.</a:t>
            </a:r>
          </a:p>
          <a:p>
            <a:pPr lvl="0" algn="ctr" defTabSz="2489200">
              <a:lnSpc>
                <a:spcPct val="90000"/>
              </a:lnSpc>
              <a:spcAft>
                <a:spcPts val="0"/>
              </a:spcAft>
            </a:pPr>
            <a:r>
              <a:rPr lang="ru-RU" sz="1800" i="1" kern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долю микро и малых предприятий приходится 57% и 33%, средних и крупных – по 5%. </a:t>
            </a:r>
            <a:endParaRPr lang="ru-RU" sz="2000" i="1" kern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ADA375-6BBD-4B72-8334-01F8DFC2C78A}"/>
              </a:ext>
            </a:extLst>
          </p:cNvPr>
          <p:cNvSpPr txBox="1"/>
          <p:nvPr/>
        </p:nvSpPr>
        <p:spPr>
          <a:xfrm>
            <a:off x="0" y="159941"/>
            <a:ext cx="1285875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и структура предприятий АПК 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Ростовской области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DA60FC-AAB4-411A-BC34-6905EE643D84}"/>
              </a:ext>
            </a:extLst>
          </p:cNvPr>
          <p:cNvSpPr/>
          <p:nvPr/>
        </p:nvSpPr>
        <p:spPr>
          <a:xfrm>
            <a:off x="28820" y="1345315"/>
            <a:ext cx="1285875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066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5389" y="48214"/>
            <a:ext cx="1285875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сотрудников агропромышленного комплекса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Ростовской области, чел.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0" y="1269533"/>
            <a:ext cx="1285875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7867" y="3957944"/>
            <a:ext cx="1837062" cy="194830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751" y="4862063"/>
            <a:ext cx="2196244" cy="160294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60" y="4851965"/>
            <a:ext cx="2088232" cy="168112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88" y="2632883"/>
            <a:ext cx="2088233" cy="159003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78" y="2642225"/>
            <a:ext cx="2196244" cy="159003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7509495" y="2163607"/>
            <a:ext cx="3816424" cy="1794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489200">
              <a:lnSpc>
                <a:spcPct val="90000"/>
              </a:lnSpc>
              <a:spcAft>
                <a:spcPct val="35000"/>
              </a:spcAft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Занятых в сельскохозяйственном производстве</a:t>
            </a:r>
          </a:p>
          <a:p>
            <a:pPr lvl="0" algn="ctr" defTabSz="2489200">
              <a:lnSpc>
                <a:spcPct val="90000"/>
              </a:lnSpc>
              <a:spcAft>
                <a:spcPct val="35000"/>
              </a:spcAft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45 549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08695" y="1623486"/>
            <a:ext cx="5302969" cy="10187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 defTabSz="2489200">
              <a:lnSpc>
                <a:spcPct val="90000"/>
              </a:lnSpc>
              <a:spcAft>
                <a:spcPct val="35000"/>
              </a:spcAft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</a:t>
            </a:r>
          </a:p>
          <a:p>
            <a:pPr lvl="0" algn="ctr" defTabSz="2489200">
              <a:lnSpc>
                <a:spcPct val="90000"/>
              </a:lnSpc>
              <a:spcAft>
                <a:spcPct val="35000"/>
              </a:spcAft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278 800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9470" y="6573613"/>
            <a:ext cx="1131176" cy="636649"/>
          </a:xfrm>
          <a:prstGeom prst="rect">
            <a:avLst/>
          </a:prstGeom>
          <a:effectLst/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297" y="6573613"/>
            <a:ext cx="994153" cy="618741"/>
          </a:xfrm>
          <a:prstGeom prst="rect">
            <a:avLst/>
          </a:prstGeom>
          <a:effectLst/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4526" y="6569225"/>
            <a:ext cx="1549264" cy="638834"/>
          </a:xfrm>
          <a:prstGeom prst="rect">
            <a:avLst/>
          </a:prstGeom>
          <a:effectLst/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3791" y="6569226"/>
            <a:ext cx="1303189" cy="602284"/>
          </a:xfrm>
          <a:prstGeom prst="rect">
            <a:avLst/>
          </a:prstGeom>
          <a:effectLst/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73614"/>
            <a:ext cx="1178411" cy="655702"/>
          </a:xfrm>
          <a:prstGeom prst="rect">
            <a:avLst/>
          </a:prstGeom>
          <a:effectLst/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8851" y="6573613"/>
            <a:ext cx="1430593" cy="601569"/>
          </a:xfrm>
          <a:prstGeom prst="rect">
            <a:avLst/>
          </a:prstGeom>
          <a:effectLst/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444" y="6573613"/>
            <a:ext cx="1200026" cy="646932"/>
          </a:xfrm>
          <a:prstGeom prst="rect">
            <a:avLst/>
          </a:prstGeom>
          <a:effectLst/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6005" y="6573613"/>
            <a:ext cx="1322846" cy="615377"/>
          </a:xfrm>
          <a:prstGeom prst="rect">
            <a:avLst/>
          </a:prstGeom>
          <a:effectLst/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4031" y="6569225"/>
            <a:ext cx="1380495" cy="605958"/>
          </a:xfrm>
          <a:prstGeom prst="rect">
            <a:avLst/>
          </a:prstGeom>
          <a:effectLst/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008" y="3710488"/>
            <a:ext cx="2250250" cy="1702101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070" y="6573613"/>
            <a:ext cx="1422986" cy="59789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98845361"/>
      </p:ext>
    </p:extLst>
  </p:cSld>
  <p:clrMapOvr>
    <a:masterClrMapping/>
  </p:clrMapOvr>
  <p:transition spd="slow" advTm="0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2955" y="34732"/>
            <a:ext cx="1285875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работников в сельском хозяйстве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(крупные и средние сельхозпредприятия) 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Ростовской области, чел.</a:t>
            </a:r>
          </a:p>
        </p:txBody>
      </p:sp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458175464"/>
              </p:ext>
            </p:extLst>
          </p:nvPr>
        </p:nvGraphicFramePr>
        <p:xfrm>
          <a:off x="3243908" y="2230493"/>
          <a:ext cx="9614842" cy="4979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862734"/>
            <a:ext cx="3213454" cy="236991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2BC9F06-A792-419B-958B-A0CCCC7CD7B2}"/>
              </a:ext>
            </a:extLst>
          </p:cNvPr>
          <p:cNvSpPr/>
          <p:nvPr/>
        </p:nvSpPr>
        <p:spPr>
          <a:xfrm>
            <a:off x="-25584" y="1912200"/>
            <a:ext cx="1285875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7602077"/>
      </p:ext>
    </p:extLst>
  </p:cSld>
  <p:clrMapOvr>
    <a:masterClrMapping/>
  </p:clrMapOvr>
  <p:transition spd="slow" advTm="0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07100"/>
            <a:ext cx="1285875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Движение руководителей и специалистов АПК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1145376"/>
            <a:ext cx="1285875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887343"/>
              </p:ext>
            </p:extLst>
          </p:nvPr>
        </p:nvGraphicFramePr>
        <p:xfrm>
          <a:off x="884238" y="2300129"/>
          <a:ext cx="11090275" cy="17354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9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7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954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185211"/>
              </p:ext>
            </p:extLst>
          </p:nvPr>
        </p:nvGraphicFramePr>
        <p:xfrm>
          <a:off x="884238" y="1925638"/>
          <a:ext cx="11090275" cy="3413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9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7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954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60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Года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Принято на работу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Уволено с работы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Баланс обновления кадров + 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6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2018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1002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1415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- 413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6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2019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878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1968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2800" dirty="0">
                          <a:effectLst/>
                        </a:rPr>
                        <a:t>1090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33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2020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1335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861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174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6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2021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1016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916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34785"/>
              </p:ext>
            </p:extLst>
          </p:nvPr>
        </p:nvGraphicFramePr>
        <p:xfrm>
          <a:off x="673768" y="1925638"/>
          <a:ext cx="11300745" cy="43336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9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9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81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637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42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Принято на работу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Уволено с работы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Баланс обновления кадров + 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5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1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  <a:p>
                      <a:pPr algn="ctr"/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-314</a:t>
                      </a:r>
                    </a:p>
                    <a:p>
                      <a:pPr algn="ctr"/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68" y="6140609"/>
            <a:ext cx="1360533" cy="1064565"/>
          </a:xfrm>
          <a:prstGeom prst="rect">
            <a:avLst/>
          </a:prstGeom>
        </p:spPr>
      </p:pic>
      <p:sp>
        <p:nvSpPr>
          <p:cNvPr id="12" name="AutoShape 2" descr="https://avatars.mds.yandex.net/i?id=65879f7992f4b932810784258fd0959a3599cbf5-4613298-images-thumbs&amp;ref=rim&amp;n=33&amp;w=205&amp;h=150"/>
          <p:cNvSpPr>
            <a:spLocks noChangeAspect="1" noChangeArrowheads="1"/>
          </p:cNvSpPr>
          <p:nvPr/>
        </p:nvSpPr>
        <p:spPr bwMode="auto">
          <a:xfrm>
            <a:off x="-132457" y="31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435" y="6118601"/>
            <a:ext cx="1104900" cy="106456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8663" y="6165758"/>
            <a:ext cx="1359526" cy="106689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591" y="6130939"/>
            <a:ext cx="1359526" cy="106689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1216" y="6146705"/>
            <a:ext cx="1103472" cy="106079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9348" y="6138282"/>
            <a:ext cx="1103472" cy="106079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1251" y="6110263"/>
            <a:ext cx="1103472" cy="106079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4987" y="6138282"/>
            <a:ext cx="1359526" cy="106689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255" y="6138282"/>
            <a:ext cx="1359526" cy="1066892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88000">
              <a:schemeClr val="accent2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71996"/>
            <a:ext cx="1285875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Возрастная доля руководителей и специалистов АПК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4" name="Прямоугольник 3"/>
          <p:cNvSpPr/>
          <p:nvPr/>
        </p:nvSpPr>
        <p:spPr>
          <a:xfrm flipV="1">
            <a:off x="0" y="1371339"/>
            <a:ext cx="12858750" cy="10359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1"/>
          <p:cNvSpPr txBox="1"/>
          <p:nvPr/>
        </p:nvSpPr>
        <p:spPr>
          <a:xfrm>
            <a:off x="6429375" y="5058949"/>
            <a:ext cx="576064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1"/>
          <p:cNvSpPr txBox="1"/>
          <p:nvPr/>
        </p:nvSpPr>
        <p:spPr>
          <a:xfrm>
            <a:off x="3726409" y="4590897"/>
            <a:ext cx="576064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AutoShape 2" descr="https://avatars.mds.yandex.net/i?id=729fba58c9a00d50e87f39767f7abb49f2c6d89f-9225598-images-thumbs&amp;n=13"/>
          <p:cNvSpPr>
            <a:spLocks noChangeAspect="1" noChangeArrowheads="1"/>
          </p:cNvSpPr>
          <p:nvPr/>
        </p:nvSpPr>
        <p:spPr bwMode="auto">
          <a:xfrm>
            <a:off x="2891879" y="242105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aphicFrame>
        <p:nvGraphicFramePr>
          <p:cNvPr id="34" name="Диаграмма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1575664"/>
              </p:ext>
            </p:extLst>
          </p:nvPr>
        </p:nvGraphicFramePr>
        <p:xfrm>
          <a:off x="1585280" y="1627751"/>
          <a:ext cx="10264254" cy="5544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90"/>
            <a:ext cx="1285875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Квалификация руководителей и специалистов АПК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в 2024 году</a:t>
            </a:r>
          </a:p>
        </p:txBody>
      </p:sp>
      <p:sp>
        <p:nvSpPr>
          <p:cNvPr id="4" name="Прямоугольник 3"/>
          <p:cNvSpPr/>
          <p:nvPr/>
        </p:nvSpPr>
        <p:spPr>
          <a:xfrm flipV="1">
            <a:off x="0" y="1509411"/>
            <a:ext cx="12858750" cy="14401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1"/>
          <p:cNvSpPr txBox="1"/>
          <p:nvPr/>
        </p:nvSpPr>
        <p:spPr>
          <a:xfrm>
            <a:off x="6429375" y="5058949"/>
            <a:ext cx="576064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1"/>
          <p:cNvSpPr txBox="1"/>
          <p:nvPr/>
        </p:nvSpPr>
        <p:spPr>
          <a:xfrm>
            <a:off x="3726409" y="4590897"/>
            <a:ext cx="576064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AutoShape 2" descr="https://avatars.mds.yandex.net/i?id=729fba58c9a00d50e87f39767f7abb49f2c6d89f-9225598-images-thumbs&amp;n=13"/>
          <p:cNvSpPr>
            <a:spLocks noChangeAspect="1" noChangeArrowheads="1"/>
          </p:cNvSpPr>
          <p:nvPr/>
        </p:nvSpPr>
        <p:spPr bwMode="auto">
          <a:xfrm>
            <a:off x="2891879" y="242105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805" y="6280621"/>
            <a:ext cx="1164481" cy="95202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205" y="6280620"/>
            <a:ext cx="1133454" cy="93927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9286" y="6280620"/>
            <a:ext cx="1002892" cy="95202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765" y="6233503"/>
            <a:ext cx="1133954" cy="93886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3004" y="6280214"/>
            <a:ext cx="1133954" cy="93886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037" y="6296557"/>
            <a:ext cx="1133954" cy="93886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7735" y="6267982"/>
            <a:ext cx="1133954" cy="93886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947" y="6280215"/>
            <a:ext cx="1133954" cy="93886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493" y="6280620"/>
            <a:ext cx="1133954" cy="938865"/>
          </a:xfrm>
          <a:prstGeom prst="rect">
            <a:avLst/>
          </a:prstGeom>
        </p:spPr>
      </p:pic>
      <p:graphicFrame>
        <p:nvGraphicFramePr>
          <p:cNvPr id="2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6177385"/>
              </p:ext>
            </p:extLst>
          </p:nvPr>
        </p:nvGraphicFramePr>
        <p:xfrm>
          <a:off x="1164805" y="1788568"/>
          <a:ext cx="10121914" cy="435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5085264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905"/>
            <a:ext cx="12851964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Вакансии на сельскохозяйственных предприятиях Ростовской области на 1 мая, чел. </a:t>
            </a: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022447014"/>
              </p:ext>
            </p:extLst>
          </p:nvPr>
        </p:nvGraphicFramePr>
        <p:xfrm>
          <a:off x="72008" y="1600101"/>
          <a:ext cx="8085559" cy="4801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353501142"/>
              </p:ext>
            </p:extLst>
          </p:nvPr>
        </p:nvGraphicFramePr>
        <p:xfrm>
          <a:off x="8661623" y="1786791"/>
          <a:ext cx="3763874" cy="4208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8820" y="1345315"/>
            <a:ext cx="1285875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09495" y="1550562"/>
            <a:ext cx="3781052" cy="259569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HeroicExtremeLeftFacing"/>
            <a:lightRig rig="threePt" dir="t"/>
          </a:scene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86326" y="2509994"/>
            <a:ext cx="3781052" cy="259569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HeroicExtremeLeftFacing"/>
            <a:lightRig rig="threePt" dir="t"/>
          </a:scene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53768" y="4122965"/>
            <a:ext cx="3781052" cy="259569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HeroicExtremeLeftFacing"/>
            <a:lightRig rig="threePt" dir="t"/>
          </a:scene3d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159011133"/>
              </p:ext>
            </p:extLst>
          </p:nvPr>
        </p:nvGraphicFramePr>
        <p:xfrm>
          <a:off x="452711" y="1548576"/>
          <a:ext cx="7097001" cy="5276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3287979603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87" y="28066"/>
            <a:ext cx="12857526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Характеристика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имеющихся вакансий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сельском хозяйстве Ростовской области 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01.05.2025 г., %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087" y="1722536"/>
            <a:ext cx="1285875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181" y="6301991"/>
            <a:ext cx="4155905" cy="9306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149" y="6280621"/>
            <a:ext cx="4572396" cy="9520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7546" y="6260247"/>
            <a:ext cx="3293906" cy="952029"/>
          </a:xfrm>
          <a:prstGeom prst="rect">
            <a:avLst/>
          </a:prstGeom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5781395"/>
              </p:ext>
            </p:extLst>
          </p:nvPr>
        </p:nvGraphicFramePr>
        <p:xfrm>
          <a:off x="1100783" y="2113986"/>
          <a:ext cx="10441160" cy="4010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CAD11589-2874-488F-B321-D6AE4F31AF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9057972"/>
              </p:ext>
            </p:extLst>
          </p:nvPr>
        </p:nvGraphicFramePr>
        <p:xfrm>
          <a:off x="1172791" y="1888133"/>
          <a:ext cx="1008112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49133BB-772C-428E-B810-7EB1A49DD1F7}"/>
              </a:ext>
            </a:extLst>
          </p:cNvPr>
          <p:cNvSpPr txBox="1"/>
          <p:nvPr/>
        </p:nvSpPr>
        <p:spPr>
          <a:xfrm>
            <a:off x="13087" y="28066"/>
            <a:ext cx="1285752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Сравнительный анализ среднемесячной заработной платы в сельском хозяйстве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5658F86-CA22-45E1-8495-9C3BAB90B7F5}"/>
              </a:ext>
            </a:extLst>
          </p:cNvPr>
          <p:cNvSpPr/>
          <p:nvPr/>
        </p:nvSpPr>
        <p:spPr>
          <a:xfrm>
            <a:off x="0" y="1269533"/>
            <a:ext cx="1285875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548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56" y="72837"/>
            <a:ext cx="12827793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Подготовка кадров для АПК Ростовской области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(высшее образование)</a:t>
            </a:r>
          </a:p>
        </p:txBody>
      </p:sp>
      <p:sp>
        <p:nvSpPr>
          <p:cNvPr id="14" name="Нашивка 4"/>
          <p:cNvSpPr/>
          <p:nvPr/>
        </p:nvSpPr>
        <p:spPr>
          <a:xfrm>
            <a:off x="11597783" y="2578810"/>
            <a:ext cx="1164668" cy="5529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590" tIns="10795" rIns="0" bIns="10795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800" b="1" i="1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458877" y="4010692"/>
            <a:ext cx="10733658" cy="786822"/>
            <a:chOff x="-2738194" y="480125"/>
            <a:chExt cx="7079630" cy="697013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16" name="Нашивка 15"/>
            <p:cNvSpPr/>
            <p:nvPr/>
          </p:nvSpPr>
          <p:spPr>
            <a:xfrm>
              <a:off x="-2738194" y="480125"/>
              <a:ext cx="4995247" cy="697013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ru-RU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Заочное обучение</a:t>
              </a:r>
            </a:p>
          </p:txBody>
        </p:sp>
        <p:sp>
          <p:nvSpPr>
            <p:cNvPr id="17" name="Нашивка 4"/>
            <p:cNvSpPr/>
            <p:nvPr/>
          </p:nvSpPr>
          <p:spPr>
            <a:xfrm>
              <a:off x="2265973" y="537205"/>
              <a:ext cx="2075463" cy="4978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10795" rIns="0" bIns="10795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5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1070 чел.</a:t>
              </a:r>
              <a:endParaRPr lang="ru-RU" sz="5400" b="1" i="1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432604" y="1508867"/>
            <a:ext cx="10749300" cy="2135682"/>
            <a:chOff x="-2631330" y="989196"/>
            <a:chExt cx="5901055" cy="1607254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19" name="Нашивка 18"/>
            <p:cNvSpPr/>
            <p:nvPr/>
          </p:nvSpPr>
          <p:spPr>
            <a:xfrm>
              <a:off x="-2631330" y="989196"/>
              <a:ext cx="4147297" cy="652816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ru-RU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Направлений подготовки</a:t>
              </a:r>
            </a:p>
          </p:txBody>
        </p:sp>
        <p:sp>
          <p:nvSpPr>
            <p:cNvPr id="20" name="Нашивка 4"/>
            <p:cNvSpPr/>
            <p:nvPr/>
          </p:nvSpPr>
          <p:spPr>
            <a:xfrm>
              <a:off x="1630080" y="2186751"/>
              <a:ext cx="1639645" cy="4096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10795" rIns="0" bIns="10795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5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2000 чел.</a:t>
              </a:r>
              <a:endParaRPr lang="ru-RU" sz="5400" b="1" i="1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Нашивка 4"/>
          <p:cNvSpPr/>
          <p:nvPr/>
        </p:nvSpPr>
        <p:spPr>
          <a:xfrm>
            <a:off x="10794795" y="4159140"/>
            <a:ext cx="1724885" cy="69759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590" tIns="10795" rIns="0" bIns="10795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800" b="1" i="1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Нашивка 25"/>
          <p:cNvSpPr/>
          <p:nvPr/>
        </p:nvSpPr>
        <p:spPr>
          <a:xfrm>
            <a:off x="458879" y="2786452"/>
            <a:ext cx="7573457" cy="814102"/>
          </a:xfrm>
          <a:prstGeom prst="chevron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Очное обучение</a:t>
            </a:r>
          </a:p>
        </p:txBody>
      </p:sp>
      <p:sp>
        <p:nvSpPr>
          <p:cNvPr id="27" name="Нашивка 4"/>
          <p:cNvSpPr/>
          <p:nvPr/>
        </p:nvSpPr>
        <p:spPr>
          <a:xfrm>
            <a:off x="8096880" y="1556059"/>
            <a:ext cx="1820799" cy="108409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590" tIns="10795" rIns="0" bIns="10795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5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ru-RU" sz="5400" b="1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Нашивка 4"/>
          <p:cNvSpPr/>
          <p:nvPr/>
        </p:nvSpPr>
        <p:spPr>
          <a:xfrm>
            <a:off x="5359858" y="5912370"/>
            <a:ext cx="1866573" cy="5443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590" tIns="10795" rIns="0" bIns="10795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800" b="1" i="1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Нашивка 4"/>
          <p:cNvSpPr/>
          <p:nvPr/>
        </p:nvSpPr>
        <p:spPr>
          <a:xfrm>
            <a:off x="6281528" y="5164667"/>
            <a:ext cx="651904" cy="5443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590" tIns="10795" rIns="0" bIns="10795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800" b="1" i="1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Нашивка 4"/>
          <p:cNvSpPr/>
          <p:nvPr/>
        </p:nvSpPr>
        <p:spPr>
          <a:xfrm>
            <a:off x="5172651" y="6522955"/>
            <a:ext cx="1866572" cy="5443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590" tIns="10795" rIns="0" bIns="10795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800" b="1" i="1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48" y="5067222"/>
            <a:ext cx="1974087" cy="1903519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5" name="Прямоугольник 34"/>
          <p:cNvSpPr/>
          <p:nvPr/>
        </p:nvSpPr>
        <p:spPr>
          <a:xfrm>
            <a:off x="0" y="1299273"/>
            <a:ext cx="1285875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174" y="5386525"/>
            <a:ext cx="5438103" cy="2523963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2463" y="5386525"/>
            <a:ext cx="3560651" cy="920747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1813" y="6472722"/>
            <a:ext cx="1005226" cy="709695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2767" y="6459769"/>
            <a:ext cx="1005927" cy="707197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6900" y="6503849"/>
            <a:ext cx="1005927" cy="707197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7584" y="6485659"/>
            <a:ext cx="1005927" cy="707197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3122" y="6484955"/>
            <a:ext cx="1005927" cy="707197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1501" y="6472722"/>
            <a:ext cx="1005927" cy="707197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2747" y="6522955"/>
            <a:ext cx="1005927" cy="707197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8733" y="6522953"/>
            <a:ext cx="1005927" cy="707197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7425" y="6522954"/>
            <a:ext cx="1005927" cy="707197"/>
          </a:xfrm>
          <a:prstGeom prst="rect">
            <a:avLst/>
          </a:prstGeom>
        </p:spPr>
      </p:pic>
      <p:sp>
        <p:nvSpPr>
          <p:cNvPr id="49" name="Скругленный прямоугольник 48"/>
          <p:cNvSpPr/>
          <p:nvPr/>
        </p:nvSpPr>
        <p:spPr>
          <a:xfrm>
            <a:off x="4734465" y="5446252"/>
            <a:ext cx="1662404" cy="866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70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6933432" y="5430338"/>
            <a:ext cx="1738009" cy="8038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300</a:t>
            </a:r>
          </a:p>
        </p:txBody>
      </p:sp>
    </p:spTree>
    <p:extLst>
      <p:ext uri="{BB962C8B-B14F-4D97-AF65-F5344CB8AC3E}">
        <p14:creationId xmlns:p14="http://schemas.microsoft.com/office/powerpoint/2010/main" val="3662013411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86" y="159941"/>
            <a:ext cx="12851964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Подготовка кадров для АПК Ростовской области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(среднее профессиональное образование)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1486" y="1588483"/>
            <a:ext cx="12695067" cy="14280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Профессиональные образовательные учреждения                       Ростовской области (техникумы, колледжи, училища)  - </a:t>
            </a:r>
            <a:r>
              <a:rPr lang="ru-RU" sz="32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</a:p>
        </p:txBody>
      </p:sp>
      <p:sp>
        <p:nvSpPr>
          <p:cNvPr id="14" name="Нашивка 4"/>
          <p:cNvSpPr/>
          <p:nvPr/>
        </p:nvSpPr>
        <p:spPr>
          <a:xfrm>
            <a:off x="11309441" y="1823324"/>
            <a:ext cx="1096600" cy="5529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590" tIns="10795" rIns="0" bIns="10795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800" b="1" i="1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Нашивка 4"/>
          <p:cNvSpPr/>
          <p:nvPr/>
        </p:nvSpPr>
        <p:spPr>
          <a:xfrm>
            <a:off x="7278762" y="3407267"/>
            <a:ext cx="1913515" cy="56194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590" tIns="10795" rIns="0" bIns="10795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800" b="1" i="1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2138236" y="4374406"/>
            <a:ext cx="5579302" cy="873683"/>
          </a:xfrm>
          <a:prstGeom prst="chevron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учащихся</a:t>
            </a:r>
          </a:p>
        </p:txBody>
      </p:sp>
      <p:sp>
        <p:nvSpPr>
          <p:cNvPr id="25" name="Нашивка 24"/>
          <p:cNvSpPr/>
          <p:nvPr/>
        </p:nvSpPr>
        <p:spPr>
          <a:xfrm>
            <a:off x="2114370" y="5380911"/>
            <a:ext cx="5367111" cy="1015275"/>
          </a:xfrm>
          <a:prstGeom prst="chevron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Трудоустройство в 2024 году</a:t>
            </a:r>
          </a:p>
        </p:txBody>
      </p:sp>
      <p:sp>
        <p:nvSpPr>
          <p:cNvPr id="27" name="Нашивка 4"/>
          <p:cNvSpPr/>
          <p:nvPr/>
        </p:nvSpPr>
        <p:spPr>
          <a:xfrm>
            <a:off x="3702718" y="2018033"/>
            <a:ext cx="1866573" cy="544399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590" tIns="10795" rIns="0" bIns="10795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800" b="1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2083363" y="3264804"/>
            <a:ext cx="8782801" cy="976780"/>
            <a:chOff x="-4189456" y="889253"/>
            <a:chExt cx="3986471" cy="735097"/>
          </a:xfrm>
        </p:grpSpPr>
        <p:sp>
          <p:nvSpPr>
            <p:cNvPr id="32" name="Нашивка 31"/>
            <p:cNvSpPr/>
            <p:nvPr/>
          </p:nvSpPr>
          <p:spPr>
            <a:xfrm>
              <a:off x="-4189456" y="889253"/>
              <a:ext cx="2941667" cy="735097"/>
            </a:xfrm>
            <a:prstGeom prst="chevron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ru-RU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Направлений подготовки</a:t>
              </a:r>
            </a:p>
          </p:txBody>
        </p:sp>
        <p:sp>
          <p:nvSpPr>
            <p:cNvPr id="33" name="Нашивка 4"/>
            <p:cNvSpPr/>
            <p:nvPr/>
          </p:nvSpPr>
          <p:spPr>
            <a:xfrm>
              <a:off x="-1465088" y="1007420"/>
              <a:ext cx="1262103" cy="4096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590" tIns="10795" rIns="0" bIns="10795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lang="ru-RU" sz="3200" b="1" i="1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Нашивка 4"/>
          <p:cNvSpPr/>
          <p:nvPr/>
        </p:nvSpPr>
        <p:spPr>
          <a:xfrm>
            <a:off x="7481481" y="4360858"/>
            <a:ext cx="2044238" cy="85971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590" tIns="10795" rIns="0" bIns="10795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5088 чел.</a:t>
            </a:r>
            <a:endParaRPr lang="ru-RU" sz="3200" b="1" i="1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Нашивка 4"/>
          <p:cNvSpPr/>
          <p:nvPr/>
        </p:nvSpPr>
        <p:spPr>
          <a:xfrm>
            <a:off x="7444991" y="5612218"/>
            <a:ext cx="1866572" cy="5443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590" tIns="10795" rIns="0" bIns="10795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51,7%</a:t>
            </a:r>
            <a:endParaRPr lang="ru-RU" sz="3200" b="1" i="1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5" y="3245095"/>
            <a:ext cx="1974087" cy="1903519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5" name="Прямоугольник 34"/>
          <p:cNvSpPr/>
          <p:nvPr/>
        </p:nvSpPr>
        <p:spPr>
          <a:xfrm>
            <a:off x="0" y="1360020"/>
            <a:ext cx="12858750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5" y="6397735"/>
            <a:ext cx="1691120" cy="834915"/>
          </a:xfrm>
          <a:prstGeom prst="rect">
            <a:avLst/>
          </a:prstGeom>
          <a:effec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7251" y="6396806"/>
            <a:ext cx="1775622" cy="8352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6789" y="6396497"/>
            <a:ext cx="1818038" cy="83522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6327" y="6396497"/>
            <a:ext cx="1800462" cy="835224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5909" y="6397735"/>
            <a:ext cx="1749480" cy="835224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3438" y="6387924"/>
            <a:ext cx="1935231" cy="834915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510" y="6397735"/>
            <a:ext cx="2160240" cy="8349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9735" y="4083427"/>
            <a:ext cx="3007221" cy="190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23888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74973599-6B99-4B29-A672-284D6AA240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8548245"/>
              </p:ext>
            </p:extLst>
          </p:nvPr>
        </p:nvGraphicFramePr>
        <p:xfrm>
          <a:off x="755157" y="3868351"/>
          <a:ext cx="5616624" cy="3091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119EC0B-B58D-4F04-9A0A-6B9815BDF3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7232206"/>
              </p:ext>
            </p:extLst>
          </p:nvPr>
        </p:nvGraphicFramePr>
        <p:xfrm>
          <a:off x="6911677" y="3616325"/>
          <a:ext cx="5452948" cy="3409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0B398CF-566D-4D4F-A2DD-603B05A78886}"/>
              </a:ext>
            </a:extLst>
          </p:cNvPr>
          <p:cNvSpPr txBox="1"/>
          <p:nvPr/>
        </p:nvSpPr>
        <p:spPr>
          <a:xfrm>
            <a:off x="494125" y="3544317"/>
            <a:ext cx="59184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Структура ответов студентов на вопрос о трудоустройстве по своей специальности на предприятия РО</a:t>
            </a:r>
            <a:endParaRPr lang="ru-RU" sz="1200" dirty="0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736E8BD-1320-41DD-B410-58C83D9E83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740366"/>
              </p:ext>
            </p:extLst>
          </p:nvPr>
        </p:nvGraphicFramePr>
        <p:xfrm>
          <a:off x="3453368" y="0"/>
          <a:ext cx="583682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40156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4949" y="6162142"/>
            <a:ext cx="579458" cy="385072"/>
          </a:xfrm>
        </p:spPr>
        <p:txBody>
          <a:bodyPr rtlCol="0"/>
          <a:lstStyle/>
          <a:p>
            <a:pPr rtl="0"/>
            <a:fld id="{D495E168-DA5E-4888-8D8A-92B118324C14}" type="slidenum">
              <a:rPr lang="ru-RU" smtClean="0"/>
              <a:pPr rtl="0"/>
              <a:t>17</a:t>
            </a:fld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55681" y="424165"/>
            <a:ext cx="52623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Представления об идеальной работе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B1A5F3AC-2FA9-4E9C-A631-65098016EFD1}"/>
              </a:ext>
            </a:extLst>
          </p:cNvPr>
          <p:cNvGraphicFramePr/>
          <p:nvPr/>
        </p:nvGraphicFramePr>
        <p:xfrm>
          <a:off x="6369101" y="3839251"/>
          <a:ext cx="6489649" cy="3256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DFE10B59-57D7-4609-A9AF-CD89F7F2AF6D}"/>
              </a:ext>
            </a:extLst>
          </p:cNvPr>
          <p:cNvGraphicFramePr/>
          <p:nvPr/>
        </p:nvGraphicFramePr>
        <p:xfrm>
          <a:off x="381083" y="846963"/>
          <a:ext cx="5667785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A86D366-82AA-47AD-B52B-4351A895882B}"/>
              </a:ext>
            </a:extLst>
          </p:cNvPr>
          <p:cNvSpPr/>
          <p:nvPr/>
        </p:nvSpPr>
        <p:spPr>
          <a:xfrm>
            <a:off x="956767" y="6784677"/>
            <a:ext cx="10665479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489200">
              <a:lnSpc>
                <a:spcPct val="90000"/>
              </a:lnSpc>
              <a:spcAft>
                <a:spcPct val="35000"/>
              </a:spcAft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опроса, 2024 год 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35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495E168-DA5E-4888-8D8A-92B118324C14}" type="slidenum">
              <a:rPr lang="ru-RU" noProof="0" smtClean="0"/>
              <a:pPr rtl="0"/>
              <a:t>18</a:t>
            </a:fld>
            <a:endParaRPr lang="ru-RU" noProof="0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123896006"/>
              </p:ext>
            </p:extLst>
          </p:nvPr>
        </p:nvGraphicFramePr>
        <p:xfrm>
          <a:off x="6429375" y="3874801"/>
          <a:ext cx="6244942" cy="3071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B5C8916E-F6C4-4F24-B828-2C4F6E4822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808570"/>
              </p:ext>
            </p:extLst>
          </p:nvPr>
        </p:nvGraphicFramePr>
        <p:xfrm>
          <a:off x="164679" y="447973"/>
          <a:ext cx="5476884" cy="2766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C0CA6DE0-DA7D-4DBC-8590-5DE7BA3475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9637776"/>
              </p:ext>
            </p:extLst>
          </p:nvPr>
        </p:nvGraphicFramePr>
        <p:xfrm>
          <a:off x="308695" y="3874801"/>
          <a:ext cx="5764467" cy="3021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E0864B07-6545-427F-9C1E-08ECEF6F71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7735021"/>
              </p:ext>
            </p:extLst>
          </p:nvPr>
        </p:nvGraphicFramePr>
        <p:xfrm>
          <a:off x="6604493" y="1266564"/>
          <a:ext cx="5894705" cy="2603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BC2C5C4-761D-4F8E-9462-5B14220E53A1}"/>
              </a:ext>
            </a:extLst>
          </p:cNvPr>
          <p:cNvSpPr txBox="1"/>
          <p:nvPr/>
        </p:nvSpPr>
        <p:spPr>
          <a:xfrm>
            <a:off x="6536555" y="447973"/>
            <a:ext cx="60305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Структура ответов студентов на вопрос об условиях, обеспечивающих привлекательность при трудоустройстве в сельскую местность</a:t>
            </a:r>
            <a:endParaRPr lang="ru-RU" sz="12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A5E8FF9-A8FE-4B9C-8153-01F7EBF3C494}"/>
              </a:ext>
            </a:extLst>
          </p:cNvPr>
          <p:cNvSpPr/>
          <p:nvPr/>
        </p:nvSpPr>
        <p:spPr>
          <a:xfrm>
            <a:off x="5141526" y="6784677"/>
            <a:ext cx="6480720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489200">
              <a:lnSpc>
                <a:spcPct val="90000"/>
              </a:lnSpc>
              <a:spcAft>
                <a:spcPct val="35000"/>
              </a:spcAft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опроса, 2024 год 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109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C54D01A8-4F4E-4D8C-B929-F2FDE1B61928}"/>
              </a:ext>
            </a:extLst>
          </p:cNvPr>
          <p:cNvGraphicFramePr/>
          <p:nvPr/>
        </p:nvGraphicFramePr>
        <p:xfrm>
          <a:off x="547425" y="375965"/>
          <a:ext cx="6313997" cy="4536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8BD477D-4074-4E63-96B5-4DAD82A94722}"/>
              </a:ext>
            </a:extLst>
          </p:cNvPr>
          <p:cNvSpPr/>
          <p:nvPr/>
        </p:nvSpPr>
        <p:spPr>
          <a:xfrm>
            <a:off x="7293471" y="2537853"/>
            <a:ext cx="4481965" cy="1089529"/>
          </a:xfrm>
          <a:prstGeom prst="rect">
            <a:avLst/>
          </a:prstGeom>
          <a:effectLst>
            <a:outerShdw blurRad="50800" dist="50800" dir="5400000" algn="ctr" rotWithShape="0">
              <a:schemeClr val="accent1"/>
            </a:outerShdw>
            <a:reflection endPos="0" dist="50800" dir="5400000" sy="-100000" algn="bl" rotWithShape="0"/>
          </a:effectLst>
          <a:scene3d>
            <a:camera prst="orthographicFront"/>
            <a:lightRig rig="threePt" dir="t"/>
          </a:scene3d>
          <a:sp3d extrusionH="76200">
            <a:bevelB w="152400" h="50800" prst="softRound"/>
            <a:extrusionClr>
              <a:schemeClr val="accent2">
                <a:lumMod val="20000"/>
                <a:lumOff val="80000"/>
              </a:schemeClr>
            </a:extrusionClr>
          </a:sp3d>
        </p:spPr>
        <p:txBody>
          <a:bodyPr wrap="square">
            <a:spAutoFit/>
          </a:bodyPr>
          <a:lstStyle/>
          <a:p>
            <a:pPr lvl="0" algn="ctr" defTabSz="2489200">
              <a:lnSpc>
                <a:spcPct val="90000"/>
              </a:lnSpc>
              <a:spcAft>
                <a:spcPct val="35000"/>
              </a:spcAft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из 10 россиян мало или совсем не знают, как в стране обстоят дела с сельским хозяйством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F0813FF-79FC-4804-BE01-F180CF9D8D39}"/>
              </a:ext>
            </a:extLst>
          </p:cNvPr>
          <p:cNvSpPr/>
          <p:nvPr/>
        </p:nvSpPr>
        <p:spPr>
          <a:xfrm>
            <a:off x="5205239" y="6064597"/>
            <a:ext cx="648072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489200">
              <a:lnSpc>
                <a:spcPct val="90000"/>
              </a:lnSpc>
              <a:spcAft>
                <a:spcPct val="35000"/>
              </a:spcAft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всероссийского репрезентативного опроса, Российское аналитическое агентство НАФИ, 2023 год 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664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44135D92-AAF0-4389-9D95-D8030C2E2CB5}"/>
              </a:ext>
            </a:extLst>
          </p:cNvPr>
          <p:cNvGraphicFramePr/>
          <p:nvPr/>
        </p:nvGraphicFramePr>
        <p:xfrm>
          <a:off x="380703" y="447973"/>
          <a:ext cx="676875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D2E29108-59B2-4934-A0CB-C12DFF344E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9165314"/>
              </p:ext>
            </p:extLst>
          </p:nvPr>
        </p:nvGraphicFramePr>
        <p:xfrm>
          <a:off x="7413627" y="3040261"/>
          <a:ext cx="5040560" cy="3937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7503357-478A-4081-B12F-722106A503CC}"/>
              </a:ext>
            </a:extLst>
          </p:cNvPr>
          <p:cNvSpPr/>
          <p:nvPr/>
        </p:nvSpPr>
        <p:spPr>
          <a:xfrm>
            <a:off x="164679" y="6544611"/>
            <a:ext cx="648072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489200">
              <a:lnSpc>
                <a:spcPct val="90000"/>
              </a:lnSpc>
              <a:spcAft>
                <a:spcPct val="35000"/>
              </a:spcAft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всероссийского репрезентативного опроса, Российское аналитическое агентство НАФИ, 2023 год 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FC6881-6675-4141-8BC9-44D58B16FF0C}"/>
              </a:ext>
            </a:extLst>
          </p:cNvPr>
          <p:cNvSpPr txBox="1"/>
          <p:nvPr/>
        </p:nvSpPr>
        <p:spPr>
          <a:xfrm>
            <a:off x="7293471" y="1816125"/>
            <a:ext cx="50405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dirty="0"/>
              <a:t>«Как Вам кажется, сейчас люди, работающие в сельском хозяйстве, живут богаче большинства россиян, беднее или примерно так же?», в % от всех опрошенных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831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435CA15-03C3-4680-A8C7-7AA6E5DAFFBB}"/>
              </a:ext>
            </a:extLst>
          </p:cNvPr>
          <p:cNvGraphicFramePr/>
          <p:nvPr/>
        </p:nvGraphicFramePr>
        <p:xfrm>
          <a:off x="236687" y="231949"/>
          <a:ext cx="6192688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B26A445D-FAC5-41BA-9BAD-80F8BB96E344}"/>
              </a:ext>
            </a:extLst>
          </p:cNvPr>
          <p:cNvGraphicFramePr/>
          <p:nvPr/>
        </p:nvGraphicFramePr>
        <p:xfrm>
          <a:off x="5925319" y="3449489"/>
          <a:ext cx="6696744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09F63B6-C47C-4A8D-867F-FA40D26EBB8F}"/>
              </a:ext>
            </a:extLst>
          </p:cNvPr>
          <p:cNvSpPr/>
          <p:nvPr/>
        </p:nvSpPr>
        <p:spPr>
          <a:xfrm>
            <a:off x="1028775" y="6520570"/>
            <a:ext cx="648072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489200">
              <a:lnSpc>
                <a:spcPct val="90000"/>
              </a:lnSpc>
              <a:spcAft>
                <a:spcPct val="35000"/>
              </a:spcAft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всероссийского репрезентативного опроса, Российское аналитическое агентство НАФИ, 2023 год 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221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D92483F-A34A-40D3-8ACC-B3F8F7C402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0315870"/>
              </p:ext>
            </p:extLst>
          </p:nvPr>
        </p:nvGraphicFramePr>
        <p:xfrm>
          <a:off x="380703" y="303957"/>
          <a:ext cx="5544616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EE045C85-2792-46BC-B83D-2BE9231D65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1847337"/>
              </p:ext>
            </p:extLst>
          </p:nvPr>
        </p:nvGraphicFramePr>
        <p:xfrm>
          <a:off x="6573391" y="2032149"/>
          <a:ext cx="5544616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3BE13F5-E378-4B98-AC13-796D7B79204D}"/>
              </a:ext>
            </a:extLst>
          </p:cNvPr>
          <p:cNvSpPr/>
          <p:nvPr/>
        </p:nvSpPr>
        <p:spPr>
          <a:xfrm>
            <a:off x="5133231" y="6424326"/>
            <a:ext cx="648072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489200">
              <a:lnSpc>
                <a:spcPct val="90000"/>
              </a:lnSpc>
              <a:spcAft>
                <a:spcPct val="35000"/>
              </a:spcAft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всероссийского репрезентативного опроса, Российское аналитическое агентство НАФИ, 2023 год 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0865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C54D01A8-4F4E-4D8C-B929-F2FDE1B61928}"/>
              </a:ext>
            </a:extLst>
          </p:cNvPr>
          <p:cNvGraphicFramePr/>
          <p:nvPr/>
        </p:nvGraphicFramePr>
        <p:xfrm>
          <a:off x="524719" y="736005"/>
          <a:ext cx="712879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8BD477D-4074-4E63-96B5-4DAD82A94722}"/>
              </a:ext>
            </a:extLst>
          </p:cNvPr>
          <p:cNvSpPr/>
          <p:nvPr/>
        </p:nvSpPr>
        <p:spPr>
          <a:xfrm>
            <a:off x="7852065" y="2464197"/>
            <a:ext cx="4481965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489200">
              <a:lnSpc>
                <a:spcPct val="90000"/>
              </a:lnSpc>
              <a:spcAft>
                <a:spcPct val="35000"/>
              </a:spcAft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второй россиянин считает, что СМИ плохо освещают тему с/х среди детской аудитории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F0813FF-79FC-4804-BE01-F180CF9D8D39}"/>
              </a:ext>
            </a:extLst>
          </p:cNvPr>
          <p:cNvSpPr/>
          <p:nvPr/>
        </p:nvSpPr>
        <p:spPr>
          <a:xfrm>
            <a:off x="5205239" y="6064597"/>
            <a:ext cx="648072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489200">
              <a:lnSpc>
                <a:spcPct val="90000"/>
              </a:lnSpc>
              <a:spcAft>
                <a:spcPct val="35000"/>
              </a:spcAft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всероссийского репрезентативного опроса, Российское аналитическое агентство НАФИ, 2023 год 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398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3DA5EC4E-2B20-4280-A937-846901A124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5667065"/>
              </p:ext>
            </p:extLst>
          </p:nvPr>
        </p:nvGraphicFramePr>
        <p:xfrm>
          <a:off x="1820863" y="519981"/>
          <a:ext cx="936104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5089C33-FD4B-406B-91BB-41034D6F8BA0}"/>
              </a:ext>
            </a:extLst>
          </p:cNvPr>
          <p:cNvSpPr/>
          <p:nvPr/>
        </p:nvSpPr>
        <p:spPr>
          <a:xfrm>
            <a:off x="5205239" y="6064597"/>
            <a:ext cx="648072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489200">
              <a:lnSpc>
                <a:spcPct val="90000"/>
              </a:lnSpc>
              <a:spcAft>
                <a:spcPct val="35000"/>
              </a:spcAft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всероссийского репрезентативного опроса, Российское аналитическое агентство НАФИ, 2023 год 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400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3" name="Picture 5" descr="https://avatars.mds.yandex.net/get-zen_doc/112656/pub_5ba8cd6d707c9e00aaf8c8a9_5ba901b68f43c900aac86258/scale_1200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197364" y="1591392"/>
            <a:ext cx="3447029" cy="4693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588072338"/>
              </p:ext>
            </p:extLst>
          </p:nvPr>
        </p:nvGraphicFramePr>
        <p:xfrm>
          <a:off x="1172791" y="1816125"/>
          <a:ext cx="7272808" cy="4693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Скругленный прямоугольник 4"/>
          <p:cNvSpPr/>
          <p:nvPr/>
        </p:nvSpPr>
        <p:spPr>
          <a:xfrm>
            <a:off x="3117007" y="290542"/>
            <a:ext cx="3661821" cy="13008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0" vert="horz" wrap="square" lIns="64290" tIns="64290" rIns="64290" bIns="64290" numCol="1" spcCol="1270" anchor="ctr" anchorCtr="0">
            <a:noAutofit/>
          </a:bodyPr>
          <a:lstStyle/>
          <a:p>
            <a:pPr algn="ctr" defTabSz="750032">
              <a:lnSpc>
                <a:spcPct val="90000"/>
              </a:lnSpc>
              <a:spcAft>
                <a:spcPct val="35000"/>
              </a:spcAft>
            </a:pPr>
            <a:r>
              <a:rPr lang="ru-RU" sz="2000" b="1" i="1" dirty="0">
                <a:solidFill>
                  <a:srgbClr val="4A4A4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«Технологическое обеспечение продовольственной безопасности»</a:t>
            </a:r>
            <a:endParaRPr lang="ru-RU" sz="20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4">
            <a:extLst>
              <a:ext uri="{FF2B5EF4-FFF2-40B4-BE49-F238E27FC236}">
                <a16:creationId xmlns:a16="http://schemas.microsoft.com/office/drawing/2014/main" id="{D2A18020-2C6E-4692-8849-B4778EE35190}"/>
              </a:ext>
            </a:extLst>
          </p:cNvPr>
          <p:cNvSpPr/>
          <p:nvPr/>
        </p:nvSpPr>
        <p:spPr>
          <a:xfrm>
            <a:off x="8143424" y="2752229"/>
            <a:ext cx="3216862" cy="17281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0" vert="horz" wrap="square" lIns="64290" tIns="64290" rIns="64290" bIns="64290" numCol="1" spcCol="1270" anchor="ctr" anchorCtr="0">
            <a:noAutofit/>
          </a:bodyPr>
          <a:lstStyle/>
          <a:p>
            <a:pPr algn="ctr" defTabSz="750032">
              <a:lnSpc>
                <a:spcPct val="90000"/>
              </a:lnSpc>
              <a:spcAft>
                <a:spcPct val="35000"/>
              </a:spcAft>
            </a:pPr>
            <a:r>
              <a:rPr lang="ru-RU" sz="1600" b="1" i="1" dirty="0">
                <a:solidFill>
                  <a:srgbClr val="4A4A4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«Кадры в АПК»- </a:t>
            </a:r>
            <a:r>
              <a:rPr lang="ru-RU" sz="1600" b="1" i="1" dirty="0">
                <a:solidFill>
                  <a:srgbClr val="3A3C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 2030 году повысить уровень укомплектованности кадрами предприятий агропромышленного комплекса до 95%</a:t>
            </a:r>
            <a:endParaRPr lang="ru-RU" sz="1476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86" y="159941"/>
            <a:ext cx="12851964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ФЕДЕРАЛЬНЫЙ ПРОЕКТ «КАДРЫ В АПК»</a:t>
            </a:r>
          </a:p>
        </p:txBody>
      </p:sp>
      <p:sp>
        <p:nvSpPr>
          <p:cNvPr id="37" name="Прямоугольник с двумя скругленными противолежащими углами 36"/>
          <p:cNvSpPr/>
          <p:nvPr/>
        </p:nvSpPr>
        <p:spPr>
          <a:xfrm>
            <a:off x="4340439" y="1312264"/>
            <a:ext cx="4537207" cy="1957864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мероприятия с участием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сельхозтоваропроизводителей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(возмещение до 90% затрат)</a:t>
            </a:r>
            <a:endParaRPr lang="ru-RU" sz="2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Нашивка 4"/>
          <p:cNvSpPr/>
          <p:nvPr/>
        </p:nvSpPr>
        <p:spPr>
          <a:xfrm>
            <a:off x="10802403" y="5273559"/>
            <a:ext cx="1224136" cy="534389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marL="0" marR="0" lvl="0" indent="0" algn="ctr" defTabSz="24892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ru-RU" sz="5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3" name="Нашивка 4"/>
          <p:cNvSpPr/>
          <p:nvPr/>
        </p:nvSpPr>
        <p:spPr>
          <a:xfrm>
            <a:off x="5492608" y="5934705"/>
            <a:ext cx="1440159" cy="4008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54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6336"/>
            <a:ext cx="12858750" cy="85278"/>
          </a:xfrm>
          <a:prstGeom prst="rect">
            <a:avLst/>
          </a:prstGeom>
        </p:spPr>
      </p:pic>
      <p:sp>
        <p:nvSpPr>
          <p:cNvPr id="30" name="Нашивка 4"/>
          <p:cNvSpPr/>
          <p:nvPr/>
        </p:nvSpPr>
        <p:spPr>
          <a:xfrm>
            <a:off x="4341143" y="2582354"/>
            <a:ext cx="1212444" cy="4008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44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Нашивка 4"/>
          <p:cNvSpPr/>
          <p:nvPr/>
        </p:nvSpPr>
        <p:spPr>
          <a:xfrm>
            <a:off x="8784926" y="298037"/>
            <a:ext cx="1212444" cy="4008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44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2" descr="https://avatars.mds.yandex.net/i?id=be7d179cef06db7e3197b9874d3c93e969933cb5-4238070-images-thumbs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" name="Прямоугольник с двумя скругленными противолежащими углами 44"/>
          <p:cNvSpPr/>
          <p:nvPr/>
        </p:nvSpPr>
        <p:spPr>
          <a:xfrm>
            <a:off x="694049" y="3474599"/>
            <a:ext cx="3575086" cy="1653894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объектов среднего профессионального образования</a:t>
            </a:r>
            <a:endParaRPr lang="ru-RU" sz="2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с двумя скругленными противолежащими углами 50"/>
          <p:cNvSpPr/>
          <p:nvPr/>
        </p:nvSpPr>
        <p:spPr>
          <a:xfrm>
            <a:off x="8784926" y="3507242"/>
            <a:ext cx="3507220" cy="1653894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агротехнологических классов</a:t>
            </a:r>
            <a:endParaRPr lang="ru-RU" sz="2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3302" y="3270128"/>
            <a:ext cx="638898" cy="79968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37" y="3270007"/>
            <a:ext cx="638898" cy="799686"/>
          </a:xfrm>
          <a:prstGeom prst="rect">
            <a:avLst/>
          </a:prstGeom>
        </p:spPr>
      </p:pic>
      <p:sp>
        <p:nvSpPr>
          <p:cNvPr id="28" name="Прямоугольник с двумя скругленными противолежащими углами 27"/>
          <p:cNvSpPr/>
          <p:nvPr/>
        </p:nvSpPr>
        <p:spPr>
          <a:xfrm>
            <a:off x="4703604" y="5306954"/>
            <a:ext cx="3507220" cy="1653894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специалистов к реализации ключевых проектов</a:t>
            </a:r>
            <a:endParaRPr lang="ru-RU" sz="2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0439" y="5334215"/>
            <a:ext cx="638898" cy="799686"/>
          </a:xfrm>
          <a:prstGeom prst="rect">
            <a:avLst/>
          </a:prstGeom>
        </p:spPr>
      </p:pic>
      <p:sp>
        <p:nvSpPr>
          <p:cNvPr id="4" name="Стрелка вниз 3"/>
          <p:cNvSpPr/>
          <p:nvPr/>
        </p:nvSpPr>
        <p:spPr>
          <a:xfrm>
            <a:off x="5996974" y="3488855"/>
            <a:ext cx="1224136" cy="16266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 rot="8910219">
            <a:off x="3840605" y="3393994"/>
            <a:ext cx="1872208" cy="11482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1883095">
            <a:off x="7507579" y="3387376"/>
            <a:ext cx="1872208" cy="11393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882892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86" y="159941"/>
            <a:ext cx="12851964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Региональный план мероприятий («дорожной карты») по повышению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престижа профессий, необходимых для агропромышленного комплекса, на период до 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2027 года (Ростовская область)</a:t>
            </a:r>
          </a:p>
        </p:txBody>
      </p:sp>
      <p:sp>
        <p:nvSpPr>
          <p:cNvPr id="50" name="Нашивка 4"/>
          <p:cNvSpPr/>
          <p:nvPr/>
        </p:nvSpPr>
        <p:spPr>
          <a:xfrm>
            <a:off x="10802403" y="5273559"/>
            <a:ext cx="1224136" cy="534389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marL="0" marR="0" lvl="0" indent="0" algn="ctr" defTabSz="24892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ru-RU" sz="5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3" name="Нашивка 4"/>
          <p:cNvSpPr/>
          <p:nvPr/>
        </p:nvSpPr>
        <p:spPr>
          <a:xfrm>
            <a:off x="5492608" y="5934705"/>
            <a:ext cx="1440159" cy="4008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54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" y="1339783"/>
            <a:ext cx="12858750" cy="85278"/>
          </a:xfrm>
          <a:prstGeom prst="rect">
            <a:avLst/>
          </a:prstGeom>
        </p:spPr>
      </p:pic>
      <p:sp>
        <p:nvSpPr>
          <p:cNvPr id="30" name="Нашивка 4"/>
          <p:cNvSpPr/>
          <p:nvPr/>
        </p:nvSpPr>
        <p:spPr>
          <a:xfrm>
            <a:off x="4341143" y="2582354"/>
            <a:ext cx="1212444" cy="4008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44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Нашивка 4"/>
          <p:cNvSpPr/>
          <p:nvPr/>
        </p:nvSpPr>
        <p:spPr>
          <a:xfrm>
            <a:off x="8784926" y="298037"/>
            <a:ext cx="1212444" cy="4008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44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2" descr="https://avatars.mds.yandex.net/i?id=be7d179cef06db7e3197b9874d3c93e969933cb5-4238070-images-thumbs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" name="Прямоугольник с двумя скругленными противолежащими углами 44"/>
          <p:cNvSpPr/>
          <p:nvPr/>
        </p:nvSpPr>
        <p:spPr>
          <a:xfrm>
            <a:off x="297613" y="1664673"/>
            <a:ext cx="3847547" cy="2030996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Мероприятия с участием высшего должностного лица субъекта Российской Федерации (Губернатора Ростовской области)</a:t>
            </a:r>
            <a:endParaRPr lang="ru-RU" sz="20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с двумя скругленными противолежащими углами 50"/>
          <p:cNvSpPr/>
          <p:nvPr/>
        </p:nvSpPr>
        <p:spPr>
          <a:xfrm>
            <a:off x="8787248" y="4035512"/>
            <a:ext cx="3954017" cy="2157102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История успеха</a:t>
            </a:r>
            <a:endParaRPr lang="ru-RU" sz="2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1381" y="3921362"/>
            <a:ext cx="638898" cy="79968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9" y="1531879"/>
            <a:ext cx="638898" cy="799686"/>
          </a:xfrm>
          <a:prstGeom prst="rect">
            <a:avLst/>
          </a:prstGeom>
        </p:spPr>
      </p:pic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4488034" y="1723273"/>
            <a:ext cx="3954017" cy="3117187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</a:rPr>
              <a:t>2</a:t>
            </a:r>
            <a:r>
              <a:rPr lang="ru-RU" sz="2000" dirty="0">
                <a:latin typeface="Times New Roman" panose="02020603050405020304" pitchFamily="18" charset="0"/>
              </a:rPr>
              <a:t>. </a:t>
            </a:r>
            <a:r>
              <a:rPr lang="ru-RU" sz="2000" b="1" dirty="0">
                <a:latin typeface="Times New Roman" panose="02020603050405020304" pitchFamily="18" charset="0"/>
              </a:rPr>
              <a:t>Молодежная политика</a:t>
            </a:r>
            <a:endParaRPr lang="ru-RU" sz="2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990" y="1525483"/>
            <a:ext cx="638898" cy="799686"/>
          </a:xfrm>
          <a:prstGeom prst="rect">
            <a:avLst/>
          </a:prstGeom>
        </p:spPr>
      </p:pic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191143" y="3889089"/>
            <a:ext cx="3954017" cy="2303525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Привлечение кадров на предприятия АПК</a:t>
            </a:r>
            <a:endParaRPr lang="ru-RU" sz="2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8899454" y="1669583"/>
            <a:ext cx="3954017" cy="2026086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Развитие образования и науки</a:t>
            </a:r>
            <a:endParaRPr lang="ru-RU" sz="2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4925" y="1531879"/>
            <a:ext cx="638898" cy="79968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48" y="3921914"/>
            <a:ext cx="638898" cy="79968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7020" y="5177593"/>
            <a:ext cx="89400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6" y="6397734"/>
            <a:ext cx="1691120" cy="786940"/>
          </a:xfrm>
          <a:prstGeom prst="rect">
            <a:avLst/>
          </a:prstGeom>
          <a:effectLst/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7906" y="6397734"/>
            <a:ext cx="1727570" cy="794932"/>
          </a:xfrm>
          <a:prstGeom prst="rect">
            <a:avLst/>
          </a:prstGeom>
          <a:effectLst/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2351" y="6412944"/>
            <a:ext cx="1691120" cy="768948"/>
          </a:xfrm>
          <a:prstGeom prst="rect">
            <a:avLst/>
          </a:prstGeom>
          <a:effectLst/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76" y="6397734"/>
            <a:ext cx="1852621" cy="834915"/>
          </a:xfrm>
          <a:prstGeom prst="rect">
            <a:avLst/>
          </a:prstGeom>
          <a:effectLst/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7185" y="6412944"/>
            <a:ext cx="1837482" cy="761114"/>
          </a:xfrm>
          <a:prstGeom prst="rect">
            <a:avLst/>
          </a:prstGeom>
          <a:effectLst/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674" y="6397735"/>
            <a:ext cx="2015664" cy="834915"/>
          </a:xfrm>
          <a:prstGeom prst="rect">
            <a:avLst/>
          </a:prstGeom>
          <a:effectLst/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3858" y="6397917"/>
            <a:ext cx="2033994" cy="83491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62835971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86" y="159941"/>
            <a:ext cx="12851964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cap="all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Студенческие отряды Ростовской области</a:t>
            </a:r>
          </a:p>
        </p:txBody>
      </p:sp>
      <p:sp>
        <p:nvSpPr>
          <p:cNvPr id="37" name="Прямоугольник с двумя скругленными противолежащими углами 36"/>
          <p:cNvSpPr/>
          <p:nvPr/>
        </p:nvSpPr>
        <p:spPr>
          <a:xfrm>
            <a:off x="910607" y="2114562"/>
            <a:ext cx="1944216" cy="1801501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Нашивка 4"/>
          <p:cNvSpPr/>
          <p:nvPr/>
        </p:nvSpPr>
        <p:spPr>
          <a:xfrm>
            <a:off x="10841321" y="5357491"/>
            <a:ext cx="1224136" cy="534389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marL="0" marR="0" lvl="0" indent="0" algn="ctr" defTabSz="24892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ru-RU" sz="5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3" name="Нашивка 4"/>
          <p:cNvSpPr/>
          <p:nvPr/>
        </p:nvSpPr>
        <p:spPr>
          <a:xfrm>
            <a:off x="5470951" y="5987614"/>
            <a:ext cx="1440159" cy="4008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54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155575" y="4382953"/>
            <a:ext cx="6345808" cy="748043"/>
          </a:xfrm>
          <a:prstGeom prst="chevron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отрядов по уборке урожая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9814"/>
            <a:ext cx="12858750" cy="85278"/>
          </a:xfrm>
          <a:prstGeom prst="rect">
            <a:avLst/>
          </a:prstGeom>
        </p:spPr>
      </p:pic>
      <p:sp>
        <p:nvSpPr>
          <p:cNvPr id="30" name="Нашивка 4"/>
          <p:cNvSpPr/>
          <p:nvPr/>
        </p:nvSpPr>
        <p:spPr>
          <a:xfrm>
            <a:off x="4991177" y="1239738"/>
            <a:ext cx="1212444" cy="4008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44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Нашивка 4"/>
          <p:cNvSpPr/>
          <p:nvPr/>
        </p:nvSpPr>
        <p:spPr>
          <a:xfrm>
            <a:off x="8784926" y="298037"/>
            <a:ext cx="1212444" cy="4008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44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2" descr="https://avatars.mds.yandex.net/i?id=be7d179cef06db7e3197b9874d3c93e969933cb5-4238070-images-thumbs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3" name="Нашивка 4"/>
          <p:cNvSpPr/>
          <p:nvPr/>
        </p:nvSpPr>
        <p:spPr>
          <a:xfrm>
            <a:off x="9163636" y="1032525"/>
            <a:ext cx="3096344" cy="4008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402 чел.</a:t>
            </a:r>
            <a:endParaRPr lang="ru-RU" sz="54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Нашивка 4"/>
          <p:cNvSpPr/>
          <p:nvPr/>
        </p:nvSpPr>
        <p:spPr>
          <a:xfrm>
            <a:off x="875254" y="3949076"/>
            <a:ext cx="2088232" cy="4008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600" b="1" kern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г.</a:t>
            </a:r>
          </a:p>
        </p:txBody>
      </p:sp>
      <p:sp>
        <p:nvSpPr>
          <p:cNvPr id="45" name="Прямоугольник с двумя скругленными противолежащими углами 44"/>
          <p:cNvSpPr/>
          <p:nvPr/>
        </p:nvSpPr>
        <p:spPr>
          <a:xfrm>
            <a:off x="5046433" y="1952472"/>
            <a:ext cx="1944216" cy="1963591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Нашивка 4"/>
          <p:cNvSpPr/>
          <p:nvPr/>
        </p:nvSpPr>
        <p:spPr>
          <a:xfrm>
            <a:off x="805669" y="1210345"/>
            <a:ext cx="2924714" cy="5889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267 чел.</a:t>
            </a:r>
            <a:endParaRPr lang="ru-RU" sz="54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с двумя скругленными противолежащими углами 50"/>
          <p:cNvSpPr/>
          <p:nvPr/>
        </p:nvSpPr>
        <p:spPr>
          <a:xfrm>
            <a:off x="9129305" y="1543250"/>
            <a:ext cx="2341118" cy="2372813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Нашивка 4"/>
          <p:cNvSpPr/>
          <p:nvPr/>
        </p:nvSpPr>
        <p:spPr>
          <a:xfrm>
            <a:off x="4729702" y="1167191"/>
            <a:ext cx="4080032" cy="4008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5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318 чел.</a:t>
            </a:r>
            <a:endParaRPr lang="ru-RU" sz="54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Нашивка 4"/>
          <p:cNvSpPr/>
          <p:nvPr/>
        </p:nvSpPr>
        <p:spPr>
          <a:xfrm>
            <a:off x="4729702" y="3921201"/>
            <a:ext cx="3096344" cy="4008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г.</a:t>
            </a:r>
            <a:endParaRPr lang="ru-RU" sz="36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Нашивка 4"/>
          <p:cNvSpPr/>
          <p:nvPr/>
        </p:nvSpPr>
        <p:spPr>
          <a:xfrm>
            <a:off x="8809734" y="3934471"/>
            <a:ext cx="3011826" cy="4008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5560" tIns="35560" rIns="35560" bIns="35560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</a:t>
            </a:r>
            <a:endParaRPr lang="ru-RU" sz="36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767" y="2353214"/>
            <a:ext cx="1930056" cy="1263111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6434" y="2293507"/>
            <a:ext cx="1944216" cy="1322819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652" y="1868367"/>
            <a:ext cx="2326423" cy="1693918"/>
          </a:xfrm>
          <a:prstGeom prst="rect">
            <a:avLst/>
          </a:prstGeom>
        </p:spPr>
      </p:pic>
      <p:sp>
        <p:nvSpPr>
          <p:cNvPr id="25" name="Нашивка 24"/>
          <p:cNvSpPr/>
          <p:nvPr/>
        </p:nvSpPr>
        <p:spPr>
          <a:xfrm>
            <a:off x="185302" y="5281874"/>
            <a:ext cx="6345808" cy="695912"/>
          </a:xfrm>
          <a:prstGeom prst="chevron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уборочно-механизированных отрядов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Нашивка 25"/>
          <p:cNvSpPr/>
          <p:nvPr/>
        </p:nvSpPr>
        <p:spPr>
          <a:xfrm>
            <a:off x="185302" y="6123875"/>
            <a:ext cx="6345808" cy="695912"/>
          </a:xfrm>
          <a:prstGeom prst="chevron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путинных отрядов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647585" y="4448199"/>
            <a:ext cx="1291769" cy="7480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ед.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651623" y="5308463"/>
            <a:ext cx="1283694" cy="6551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ед.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647038" y="6188046"/>
            <a:ext cx="1280043" cy="628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ед.</a:t>
            </a:r>
          </a:p>
        </p:txBody>
      </p:sp>
      <p:sp>
        <p:nvSpPr>
          <p:cNvPr id="33" name="Овал 32"/>
          <p:cNvSpPr/>
          <p:nvPr/>
        </p:nvSpPr>
        <p:spPr>
          <a:xfrm>
            <a:off x="8271333" y="4607435"/>
            <a:ext cx="1512168" cy="70840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80000"/>
              </a:lnSpc>
              <a:spcBef>
                <a:spcPts val="675"/>
              </a:spcBef>
              <a:defRPr/>
            </a:pPr>
            <a:r>
              <a:rPr lang="ru-RU" alt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ДОНГАУ</a:t>
            </a:r>
          </a:p>
        </p:txBody>
      </p:sp>
      <p:sp>
        <p:nvSpPr>
          <p:cNvPr id="34" name="Овал 33"/>
          <p:cNvSpPr/>
          <p:nvPr/>
        </p:nvSpPr>
        <p:spPr>
          <a:xfrm>
            <a:off x="8338053" y="5882062"/>
            <a:ext cx="1659317" cy="71703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80000"/>
              </a:lnSpc>
              <a:spcBef>
                <a:spcPts val="675"/>
              </a:spcBef>
              <a:defRPr/>
            </a:pPr>
            <a:r>
              <a:rPr lang="ru-RU" alt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РГУПС</a:t>
            </a:r>
            <a:endParaRPr lang="ru-RU" alt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10543810" y="4584441"/>
            <a:ext cx="1582503" cy="66106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80000"/>
              </a:lnSpc>
              <a:spcBef>
                <a:spcPts val="675"/>
              </a:spcBef>
              <a:defRPr/>
            </a:pP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ДГТУ</a:t>
            </a:r>
          </a:p>
        </p:txBody>
      </p:sp>
      <p:sp>
        <p:nvSpPr>
          <p:cNvPr id="36" name="Овал 35"/>
          <p:cNvSpPr/>
          <p:nvPr/>
        </p:nvSpPr>
        <p:spPr>
          <a:xfrm>
            <a:off x="10804067" y="5882062"/>
            <a:ext cx="1582503" cy="68153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80000"/>
              </a:lnSpc>
              <a:spcBef>
                <a:spcPts val="675"/>
              </a:spcBef>
              <a:defRPr/>
            </a:pPr>
            <a:r>
              <a:rPr lang="ru-RU" alt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РГЭУ</a:t>
            </a: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0308" y="4696446"/>
            <a:ext cx="749850" cy="533644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95318" y="4682732"/>
            <a:ext cx="924123" cy="5783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30308" y="5963605"/>
            <a:ext cx="749850" cy="5388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04114" y="5963605"/>
            <a:ext cx="585289" cy="53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158256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6542A-CDDE-0A4D-9BEA-1CDB85DF59E6}" type="slidenum">
              <a:rPr lang="en-US" smtClean="0"/>
              <a:pPr/>
              <a:t>29</a:t>
            </a:fld>
            <a:endParaRPr lang="en-US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961798612"/>
              </p:ext>
            </p:extLst>
          </p:nvPr>
        </p:nvGraphicFramePr>
        <p:xfrm>
          <a:off x="668735" y="1528093"/>
          <a:ext cx="11207448" cy="5383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0FA0F4A-FE72-4579-9159-EA39D933169B}"/>
              </a:ext>
            </a:extLst>
          </p:cNvPr>
          <p:cNvSpPr txBox="1"/>
          <p:nvPr/>
        </p:nvSpPr>
        <p:spPr>
          <a:xfrm>
            <a:off x="6786" y="159941"/>
            <a:ext cx="12851964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МЕРОПРИЯТИЯ  ПО ПОВЫШЕНИЮ ПРЕСТИЖА ПРОФЕССИЙ В СФЕРЕ АПК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6542A-CDDE-0A4D-9BEA-1CDB85DF59E6}" type="slidenum">
              <a:rPr lang="en-US" b="1" smtClean="0"/>
              <a:pPr/>
              <a:t>30</a:t>
            </a:fld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9413757" y="14845033"/>
            <a:ext cx="812485" cy="33050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898" dirty="0"/>
              <a:t>Отечественные АРМ «</a:t>
            </a:r>
            <a:r>
              <a:rPr lang="ru-RU" sz="1898" dirty="0" err="1"/>
              <a:t>Aquarius</a:t>
            </a:r>
            <a:r>
              <a:rPr lang="ru-RU" sz="1898" dirty="0"/>
              <a:t>», «DEPO», «</a:t>
            </a:r>
            <a:r>
              <a:rPr lang="ru-RU" sz="1898" dirty="0" err="1"/>
              <a:t>Kraftway</a:t>
            </a:r>
            <a:r>
              <a:rPr lang="ru-RU" sz="1898" dirty="0"/>
              <a:t>»</a:t>
            </a:r>
          </a:p>
        </p:txBody>
      </p:sp>
      <p:pic>
        <p:nvPicPr>
          <p:cNvPr id="1064" name="Picture 40" descr="https://www.iconshock.com/image/Brilliant/Computer_gadgets/desktop_computer/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276" y="14873165"/>
            <a:ext cx="1139000" cy="1139000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1607609" y="484411"/>
            <a:ext cx="740134" cy="26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435" tIns="48218" rIns="96435" bIns="48218" numCol="1" anchor="ctr" anchorCtr="0" compatLnSpc="1">
            <a:prstTxWarp prst="textNoShape">
              <a:avLst/>
            </a:prstTxWarp>
            <a:spAutoFit/>
          </a:bodyPr>
          <a:lstStyle/>
          <a:p>
            <a:pPr indent="475466" defTabSz="964326"/>
            <a:r>
              <a:rPr lang="ru-RU" sz="1055" dirty="0">
                <a:latin typeface="Arial" pitchFamily="34" charset="0"/>
                <a:ea typeface="Malgun Gothic" pitchFamily="34" charset="-127"/>
                <a:cs typeface="Times New Roman" pitchFamily="18" charset="0"/>
              </a:rPr>
              <a:t>.</a:t>
            </a:r>
            <a:endParaRPr lang="ru-RU" sz="1898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трелка: изогнутая вправо 5">
            <a:extLst>
              <a:ext uri="{FF2B5EF4-FFF2-40B4-BE49-F238E27FC236}">
                <a16:creationId xmlns:a16="http://schemas.microsoft.com/office/drawing/2014/main" id="{985194CF-362A-47B9-BFC1-981CED6EE4CA}"/>
              </a:ext>
            </a:extLst>
          </p:cNvPr>
          <p:cNvSpPr/>
          <p:nvPr/>
        </p:nvSpPr>
        <p:spPr>
          <a:xfrm rot="16200000">
            <a:off x="4451320" y="2454561"/>
            <a:ext cx="3164022" cy="439248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EF1317CE-AD3A-4AA1-8F0E-9CA0D7112A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3630737"/>
              </p:ext>
            </p:extLst>
          </p:nvPr>
        </p:nvGraphicFramePr>
        <p:xfrm>
          <a:off x="380703" y="1103748"/>
          <a:ext cx="5489627" cy="3160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684EBC22-82EE-448A-90CF-F98F8314B4E4}"/>
              </a:ext>
            </a:extLst>
          </p:cNvPr>
          <p:cNvSpPr txBox="1"/>
          <p:nvPr/>
        </p:nvSpPr>
        <p:spPr>
          <a:xfrm>
            <a:off x="7361763" y="1798325"/>
            <a:ext cx="4757957" cy="120032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Повысилась степень осведомленности школьников и студентов о привлекательности получения профессий в сфере АПК</a:t>
            </a:r>
            <a:endParaRPr lang="ru-RU" sz="1476" b="1" i="1" dirty="0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5A111B6E-390C-4EAD-8E7A-214FE25534D3}"/>
              </a:ext>
            </a:extLst>
          </p:cNvPr>
          <p:cNvSpPr/>
          <p:nvPr/>
        </p:nvSpPr>
        <p:spPr>
          <a:xfrm rot="5400000">
            <a:off x="8606940" y="3815027"/>
            <a:ext cx="2322055" cy="9165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22592F-97A2-469E-9889-07A010EEF4F3}"/>
              </a:ext>
            </a:extLst>
          </p:cNvPr>
          <p:cNvSpPr txBox="1"/>
          <p:nvPr/>
        </p:nvSpPr>
        <p:spPr>
          <a:xfrm>
            <a:off x="7797527" y="5523011"/>
            <a:ext cx="4757957" cy="1477328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NSimSun" panose="02010609030101010101" pitchFamily="49" charset="-122"/>
                <a:cs typeface="Arial" panose="020B0604020202020204" pitchFamily="34" charset="0"/>
              </a:rPr>
              <a:t>Результаты профориентационных диагностик демонстрируют положительную динамику: в 2022 году показатель заинтересованности составлял 14%, к 2025 году он увеличился до 28%</a:t>
            </a:r>
            <a:endParaRPr lang="ru-RU" sz="1476" b="1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46F056-77FC-4EC0-A2C8-5280533399F9}"/>
              </a:ext>
            </a:extLst>
          </p:cNvPr>
          <p:cNvSpPr txBox="1"/>
          <p:nvPr/>
        </p:nvSpPr>
        <p:spPr>
          <a:xfrm>
            <a:off x="6786" y="159941"/>
            <a:ext cx="12851964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ПРОМЕЖУТОЧНЫЕ ИТОГИ</a:t>
            </a:r>
          </a:p>
        </p:txBody>
      </p:sp>
    </p:spTree>
    <p:extLst>
      <p:ext uri="{BB962C8B-B14F-4D97-AF65-F5344CB8AC3E}">
        <p14:creationId xmlns:p14="http://schemas.microsoft.com/office/powerpoint/2010/main" val="2802738794"/>
      </p:ext>
    </p:extLst>
  </p:cSld>
  <p:clrMapOvr>
    <a:masterClrMapping/>
  </p:clrMapOvr>
</p:sld>
</file>

<file path=ppt/theme/theme1.xml><?xml version="1.0" encoding="utf-8"?>
<a:theme xmlns:a="http://schemas.openxmlformats.org/drawingml/2006/main" name="HOMEPPT，www.homeppt.com">
  <a:themeElements>
    <a:clrScheme name="自定义 20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202"/>
      </a:accent1>
      <a:accent2>
        <a:srgbClr val="D9D9D9"/>
      </a:accent2>
      <a:accent3>
        <a:srgbClr val="C00202"/>
      </a:accent3>
      <a:accent4>
        <a:srgbClr val="D9D9D9"/>
      </a:accent4>
      <a:accent5>
        <a:srgbClr val="C00202"/>
      </a:accent5>
      <a:accent6>
        <a:srgbClr val="D9D9D9"/>
      </a:accent6>
      <a:hlink>
        <a:srgbClr val="C00202"/>
      </a:hlink>
      <a:folHlink>
        <a:srgbClr val="D9D9D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1441</Words>
  <Application>Microsoft Office PowerPoint</Application>
  <PresentationFormat>Произвольный</PresentationFormat>
  <Paragraphs>264</Paragraphs>
  <Slides>30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HOMEPPT，www.homeppt.com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农业丰收</dc:title>
  <dc:creator/>
  <cp:keywords>第一PPT模板网-WWW.1PPT.COM</cp:keywords>
  <cp:lastModifiedBy/>
  <cp:revision>2</cp:revision>
  <dcterms:created xsi:type="dcterms:W3CDTF">2016-10-17T14:00:00Z</dcterms:created>
  <dcterms:modified xsi:type="dcterms:W3CDTF">2025-06-02T07:14:30Z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2052-11.1.0.7881</vt:lpwstr>
  </property>
</Properties>
</file>