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17" r:id="rId2"/>
    <p:sldId id="318" r:id="rId3"/>
    <p:sldId id="339" r:id="rId4"/>
    <p:sldId id="331" r:id="rId5"/>
    <p:sldId id="337" r:id="rId6"/>
    <p:sldId id="338" r:id="rId7"/>
    <p:sldId id="341" r:id="rId8"/>
    <p:sldId id="345" r:id="rId9"/>
    <p:sldId id="342" r:id="rId10"/>
    <p:sldId id="343" r:id="rId11"/>
    <p:sldId id="344" r:id="rId12"/>
    <p:sldId id="346" r:id="rId13"/>
    <p:sldId id="32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5D60"/>
    <a:srgbClr val="0F3A3D"/>
    <a:srgbClr val="2A7478"/>
    <a:srgbClr val="256569"/>
    <a:srgbClr val="595959"/>
    <a:srgbClr val="595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89" autoAdjust="0"/>
    <p:restoredTop sz="93557" autoAdjust="0"/>
  </p:normalViewPr>
  <p:slideViewPr>
    <p:cSldViewPr snapToGrid="0">
      <p:cViewPr>
        <p:scale>
          <a:sx n="60" d="100"/>
          <a:sy n="60" d="100"/>
        </p:scale>
        <p:origin x="109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249D6-592F-43B0-89EE-BD04FB9CDCDD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B3647E-C858-4D5B-864A-7AD231A7C4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836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B3647E-C858-4D5B-864A-7AD231A7C4E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458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gradFill flip="none" rotWithShape="1">
          <a:gsLst>
            <a:gs pos="1000">
              <a:srgbClr val="0F3A3D"/>
            </a:gs>
            <a:gs pos="50000">
              <a:srgbClr val="256569"/>
            </a:gs>
            <a:gs pos="98000">
              <a:srgbClr val="2A7478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Работа\100 лет\100лет копияd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50" y="512190"/>
            <a:ext cx="4491398" cy="166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595" y="0"/>
            <a:ext cx="6539405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31850" y="2398955"/>
            <a:ext cx="10515600" cy="2636032"/>
          </a:xfrm>
          <a:prstGeom prst="rect">
            <a:avLst/>
          </a:prstGeom>
        </p:spPr>
        <p:txBody>
          <a:bodyPr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46755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ятиугольник 11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269505" y="565413"/>
            <a:ext cx="10391775" cy="37740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2050" name="Picture 2" descr="D:\Работа\100 лет\100лет копияhhhh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67" y="368339"/>
            <a:ext cx="2170158" cy="80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319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gradFill flip="none" rotWithShape="1">
          <a:gsLst>
            <a:gs pos="1000">
              <a:schemeClr val="bg1">
                <a:lumMod val="95000"/>
              </a:schemeClr>
            </a:gs>
            <a:gs pos="26000">
              <a:schemeClr val="bg1">
                <a:lumMod val="65000"/>
              </a:schemeClr>
            </a:gs>
            <a:gs pos="9000">
              <a:schemeClr val="bg1">
                <a:lumMod val="85000"/>
              </a:schemeClr>
            </a:gs>
            <a:gs pos="94000">
              <a:srgbClr val="25656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Работа\100 лет\100лет копияd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485" y="349490"/>
            <a:ext cx="2221635" cy="82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ятиугольник 11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851" y="572013"/>
            <a:ext cx="10515600" cy="404133"/>
          </a:xfrm>
          <a:prstGeom prst="rect">
            <a:avLst/>
          </a:prstGeom>
        </p:spPr>
        <p:txBody>
          <a:bodyPr anchor="b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032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ятиугольник 7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269505" y="565413"/>
            <a:ext cx="10391775" cy="37740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2" name="Picture 2" descr="D:\Работа\100 лет\100лет копияhhhh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67" y="368339"/>
            <a:ext cx="2170158" cy="80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885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ятиугольник 11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269505" y="565413"/>
            <a:ext cx="10391775" cy="37740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3" name="Picture 2" descr="D:\Работа\100 лет\100лет копияhhhh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67" y="368339"/>
            <a:ext cx="2170158" cy="80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671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ятиугольник 7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505" y="565413"/>
            <a:ext cx="10391775" cy="37740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9" name="Picture 2" descr="D:\Работа\100 лет\100лет копияhhhh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67" y="368339"/>
            <a:ext cx="2170158" cy="80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088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ятиугольник 6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69505" y="565413"/>
            <a:ext cx="10391775" cy="37740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9" name="Picture 2" descr="D:\Работа\100 лет\100лет копияhhhh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67" y="368339"/>
            <a:ext cx="2170158" cy="80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05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ятиугольник 13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9" y="642938"/>
            <a:ext cx="5729286" cy="344486"/>
          </a:xfrm>
          <a:prstGeom prst="rect">
            <a:avLst/>
          </a:prstGeom>
        </p:spPr>
        <p:txBody>
          <a:bodyPr anchor="b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 descr="D:\Работа\100 лет\100лет копияhhhh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67" y="368339"/>
            <a:ext cx="2170158" cy="80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715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ятиугольник 9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654" y="509428"/>
            <a:ext cx="8514860" cy="501651"/>
          </a:xfrm>
          <a:prstGeom prst="rect">
            <a:avLst/>
          </a:prstGeom>
        </p:spPr>
        <p:txBody>
          <a:bodyPr anchor="b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61417" y="1246902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52413" y="244713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2" descr="D:\Работа\100 лет\100лет копияhhhh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67" y="368339"/>
            <a:ext cx="2170158" cy="80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963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ятиугольник 8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69505" y="565413"/>
            <a:ext cx="10391775" cy="37740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1" name="Picture 2" descr="D:\Работа\100 лет\100лет копияhhhh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67" y="368339"/>
            <a:ext cx="2170158" cy="80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569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1246903"/>
            <a:ext cx="7734300" cy="493005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ятиугольник 8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269505" y="565413"/>
            <a:ext cx="10391775" cy="37740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0" name="Picture 2" descr="D:\Работа\100 лет\100лет копияhhhh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367" y="368339"/>
            <a:ext cx="2170158" cy="80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024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445353-8F89-4F6F-943E-FC8D836A103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4227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bg1">
                <a:lumMod val="95000"/>
              </a:schemeClr>
            </a:gs>
            <a:gs pos="86000">
              <a:schemeClr val="bg1">
                <a:lumMod val="85000"/>
              </a:schemeClr>
            </a:gs>
            <a:gs pos="29000">
              <a:schemeClr val="bg1">
                <a:lumMod val="95000"/>
              </a:schemeClr>
            </a:gs>
            <a:gs pos="98000">
              <a:srgbClr val="256569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530AB-7E7F-42A0-9819-35D12B816B3C}" type="datetimeFigureOut">
              <a:rPr lang="ru-RU" smtClean="0"/>
              <a:t>05.06.2025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912B7-E224-4081-8122-29E446CEC7A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8804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ook Antiqua" panose="0204060205030503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Font typeface="Wingdings" panose="05000000000000000000" pitchFamily="2" charset="2"/>
        <a:buChar char="ü"/>
        <a:defRPr sz="2800" kern="1200">
          <a:solidFill>
            <a:srgbClr val="595959"/>
          </a:solidFill>
          <a:latin typeface="Book Antiqua" panose="020406020503050303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Wingdings" panose="05000000000000000000" pitchFamily="2" charset="2"/>
        <a:buChar char="ü"/>
        <a:defRPr sz="2400" kern="1200">
          <a:solidFill>
            <a:srgbClr val="595959"/>
          </a:solidFill>
          <a:latin typeface="Book Antiqua" panose="0204060205030503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Wingdings" panose="05000000000000000000" pitchFamily="2" charset="2"/>
        <a:buChar char="ü"/>
        <a:defRPr sz="2000" kern="1200">
          <a:solidFill>
            <a:srgbClr val="595959"/>
          </a:solidFill>
          <a:latin typeface="Book Antiqua" panose="0204060205030503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Wingdings" panose="05000000000000000000" pitchFamily="2" charset="2"/>
        <a:buChar char="ü"/>
        <a:defRPr sz="1800" kern="1200">
          <a:solidFill>
            <a:srgbClr val="595959"/>
          </a:solidFill>
          <a:latin typeface="Book Antiqua" panose="0204060205030503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Wingdings" panose="05000000000000000000" pitchFamily="2" charset="2"/>
        <a:buChar char="ü"/>
        <a:defRPr sz="1800" kern="1200">
          <a:solidFill>
            <a:srgbClr val="595959"/>
          </a:solidFill>
          <a:latin typeface="Book Antiqua" panose="0204060205030503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7000875"/>
          </a:xfrm>
          <a:prstGeom prst="rect">
            <a:avLst/>
          </a:prstGeom>
          <a:solidFill>
            <a:srgbClr val="2565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 dirty="0"/>
          </a:p>
        </p:txBody>
      </p:sp>
      <p:pic>
        <p:nvPicPr>
          <p:cNvPr id="4099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0"/>
          <a:stretch>
            <a:fillRect/>
          </a:stretch>
        </p:blipFill>
        <p:spPr bwMode="auto">
          <a:xfrm>
            <a:off x="753681" y="14925"/>
            <a:ext cx="3645378" cy="1332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374008" y="1476947"/>
            <a:ext cx="6921315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3800" b="1" i="1" u="sng" dirty="0">
                <a:solidFill>
                  <a:srgbClr val="FFC000"/>
                </a:solidFill>
              </a:rPr>
              <a:t>Аграрный туризм как элемент обеспечения экономической безопасности и развития сельских территорий </a:t>
            </a:r>
            <a:endParaRPr lang="ru-RU" altLang="ru-RU" sz="3800" b="1" u="sng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4101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3706019"/>
            <a:ext cx="5799667" cy="328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99109" y="4374987"/>
            <a:ext cx="5513917" cy="333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4103" name="TextBox 7"/>
          <p:cNvSpPr txBox="1">
            <a:spLocks noChangeArrowheads="1"/>
          </p:cNvSpPr>
          <p:nvPr/>
        </p:nvSpPr>
        <p:spPr bwMode="auto">
          <a:xfrm>
            <a:off x="592668" y="4739226"/>
            <a:ext cx="8496300" cy="19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Капустина Надежда Валерьевна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100" dirty="0">
                <a:solidFill>
                  <a:schemeClr val="bg1"/>
                </a:solidFill>
                <a:latin typeface="Book Antiqua" pitchFamily="18" charset="0"/>
              </a:rPr>
              <a:t>д.э.н., профессор кафедры экономической безопасности и управления рисками Финансового университета при Правительстве РФ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0B623D-35CF-1D73-60FA-9995408D16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016" y="53595"/>
            <a:ext cx="4184967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0991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2749" y="23413"/>
            <a:ext cx="77419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pitchFamily="34" charset="0"/>
              </a:rPr>
              <a:t>Актуальность исследования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59029" y="2459504"/>
            <a:ext cx="9716875" cy="19389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7200"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Агротуризм предлагает уникальную возможность познакомиться с сельской жизнью, участвовать в эко-мастер-классах и наслаждаться свежими продуктами. Кроме того, такой вид отдыха способствует развитию сельских территорий, созданию новых рабочих мест и сохранению традиций сельской культуры.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D40DC4F-0324-3553-891E-55DF45917A9F}"/>
              </a:ext>
            </a:extLst>
          </p:cNvPr>
          <p:cNvSpPr/>
          <p:nvPr/>
        </p:nvSpPr>
        <p:spPr>
          <a:xfrm>
            <a:off x="207978" y="646213"/>
            <a:ext cx="11668204" cy="162735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buSzPts val="1100"/>
            </a:pP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современных</a:t>
            </a:r>
            <a:r>
              <a:rPr lang="ru-RU" sz="2800" b="1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условиях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повышается</a:t>
            </a:r>
            <a:r>
              <a:rPr lang="ru-RU" sz="2800" b="1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социально-</a:t>
            </a:r>
            <a:r>
              <a:rPr lang="ru-RU" sz="2800" b="1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экономическая</a:t>
            </a:r>
            <a:r>
              <a:rPr lang="ru-RU" sz="2800" b="1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значимость</a:t>
            </a:r>
            <a:r>
              <a:rPr lang="ru-RU" sz="2800" b="1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туризма</a:t>
            </a:r>
            <a:r>
              <a:rPr lang="ru-RU" sz="2800" b="1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sz="2800" b="1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одной</a:t>
            </a:r>
            <a:r>
              <a:rPr lang="ru-RU" sz="2800" b="1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ru-RU" sz="2800" b="1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важных</a:t>
            </a:r>
            <a:r>
              <a:rPr lang="ru-RU" sz="2800" b="1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b="1" i="1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динамически отраслей деятельности национальной экономики России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5957E8C-1DF8-D5EB-6180-011CC9EF55A7}"/>
              </a:ext>
            </a:extLst>
          </p:cNvPr>
          <p:cNvSpPr/>
          <p:nvPr/>
        </p:nvSpPr>
        <p:spPr>
          <a:xfrm>
            <a:off x="141876" y="4577770"/>
            <a:ext cx="10247030" cy="20323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Следовательно, агротуризм является </a:t>
            </a:r>
            <a:r>
              <a:rPr lang="ru-RU" sz="2400" b="1" i="1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экономическим сегментом, развитие которого не только способствует устойчивому экономическому росту, но и обеспечивает социально-экономическую безопасность отдельных регионов и, в конечном итоге, государства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: изогнутая вправо 3">
            <a:extLst>
              <a:ext uri="{FF2B5EF4-FFF2-40B4-BE49-F238E27FC236}">
                <a16:creationId xmlns:a16="http://schemas.microsoft.com/office/drawing/2014/main" id="{85189134-C841-1874-152F-5B8748533CF9}"/>
              </a:ext>
            </a:extLst>
          </p:cNvPr>
          <p:cNvSpPr/>
          <p:nvPr/>
        </p:nvSpPr>
        <p:spPr>
          <a:xfrm>
            <a:off x="492089" y="2094067"/>
            <a:ext cx="1266940" cy="818319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Стрелка: изогнутая влево 6">
            <a:extLst>
              <a:ext uri="{FF2B5EF4-FFF2-40B4-BE49-F238E27FC236}">
                <a16:creationId xmlns:a16="http://schemas.microsoft.com/office/drawing/2014/main" id="{4FF2D9FA-7B55-A290-9D5D-A970BFD5090F}"/>
              </a:ext>
            </a:extLst>
          </p:cNvPr>
          <p:cNvSpPr/>
          <p:nvPr/>
        </p:nvSpPr>
        <p:spPr>
          <a:xfrm>
            <a:off x="10388906" y="4198296"/>
            <a:ext cx="1344058" cy="772265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825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F62636C0-EBC1-9438-468E-022029D994C8}"/>
              </a:ext>
            </a:extLst>
          </p:cNvPr>
          <p:cNvSpPr/>
          <p:nvPr/>
        </p:nvSpPr>
        <p:spPr>
          <a:xfrm>
            <a:off x="77118" y="2134518"/>
            <a:ext cx="2478795" cy="258896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Аграрный туризм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2FD26BD-E302-ED96-3546-262B526906D9}"/>
              </a:ext>
            </a:extLst>
          </p:cNvPr>
          <p:cNvSpPr/>
          <p:nvPr/>
        </p:nvSpPr>
        <p:spPr>
          <a:xfrm>
            <a:off x="3332599" y="493919"/>
            <a:ext cx="4781321" cy="103690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рабочих мест в сельской местности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DC6B0DA-0DD6-E59C-869D-5825E6570E51}"/>
              </a:ext>
            </a:extLst>
          </p:cNvPr>
          <p:cNvSpPr/>
          <p:nvPr/>
        </p:nvSpPr>
        <p:spPr>
          <a:xfrm>
            <a:off x="3332600" y="1867355"/>
            <a:ext cx="4781321" cy="88134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культурных традиций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A6A069B-4A4F-30C8-83E3-C4E53CC4CDFD}"/>
              </a:ext>
            </a:extLst>
          </p:cNvPr>
          <p:cNvSpPr/>
          <p:nvPr/>
        </p:nvSpPr>
        <p:spPr>
          <a:xfrm>
            <a:off x="3360144" y="3085236"/>
            <a:ext cx="4781321" cy="88134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сельской инфраструктуры 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92768B2-B865-8E7B-5C72-D18A9D02B406}"/>
              </a:ext>
            </a:extLst>
          </p:cNvPr>
          <p:cNvSpPr/>
          <p:nvPr/>
        </p:nvSpPr>
        <p:spPr>
          <a:xfrm>
            <a:off x="3464804" y="4131326"/>
            <a:ext cx="4781321" cy="88134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Прирост населения в сельской местности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73B99BE-64A0-EE08-4F15-6BD3AA0D916B}"/>
              </a:ext>
            </a:extLst>
          </p:cNvPr>
          <p:cNvSpPr/>
          <p:nvPr/>
        </p:nvSpPr>
        <p:spPr>
          <a:xfrm>
            <a:off x="9320268" y="676842"/>
            <a:ext cx="2677098" cy="12951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СЕЛЬСКИХ ТЕРРИТОРИЙ</a:t>
            </a:r>
          </a:p>
          <a:p>
            <a:pPr algn="ctr"/>
            <a:endParaRPr lang="ru-RU" dirty="0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C17AF11A-2472-BC0F-9667-D1C805102E3D}"/>
              </a:ext>
            </a:extLst>
          </p:cNvPr>
          <p:cNvSpPr/>
          <p:nvPr/>
        </p:nvSpPr>
        <p:spPr>
          <a:xfrm>
            <a:off x="2710149" y="738126"/>
            <a:ext cx="495759" cy="5387251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2AC0F6F-FA83-2A28-740C-7EBA84428E58}"/>
              </a:ext>
            </a:extLst>
          </p:cNvPr>
          <p:cNvSpPr/>
          <p:nvPr/>
        </p:nvSpPr>
        <p:spPr>
          <a:xfrm>
            <a:off x="9320271" y="2463300"/>
            <a:ext cx="2677098" cy="14256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ЭКОНОМИЧЕСКОЙ БЕЗОПАСНОСТИ</a:t>
            </a:r>
          </a:p>
          <a:p>
            <a:pPr algn="ctr"/>
            <a:endParaRPr lang="ru-RU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04D7066-9F8F-B3EF-C45F-21887C4D8022}"/>
              </a:ext>
            </a:extLst>
          </p:cNvPr>
          <p:cNvSpPr/>
          <p:nvPr/>
        </p:nvSpPr>
        <p:spPr>
          <a:xfrm>
            <a:off x="9320270" y="4355108"/>
            <a:ext cx="2577947" cy="142565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НАЦИОНАЛЬНОЙ БЕЗОПАСНОСТИ</a:t>
            </a:r>
          </a:p>
          <a:p>
            <a:pPr algn="ctr"/>
            <a:endParaRPr lang="ru-RU" dirty="0"/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F063B803-D164-01E5-3E04-0612735FCF92}"/>
              </a:ext>
            </a:extLst>
          </p:cNvPr>
          <p:cNvSpPr/>
          <p:nvPr/>
        </p:nvSpPr>
        <p:spPr>
          <a:xfrm>
            <a:off x="8616108" y="493919"/>
            <a:ext cx="495759" cy="5387251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D2F51CA1-982D-8EA6-2827-1C8D7C7D6122}"/>
              </a:ext>
            </a:extLst>
          </p:cNvPr>
          <p:cNvSpPr/>
          <p:nvPr/>
        </p:nvSpPr>
        <p:spPr>
          <a:xfrm>
            <a:off x="9913343" y="2097851"/>
            <a:ext cx="1322025" cy="201058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53947009-6F77-BAFE-42DD-74CDEF6301A5}"/>
              </a:ext>
            </a:extLst>
          </p:cNvPr>
          <p:cNvSpPr/>
          <p:nvPr/>
        </p:nvSpPr>
        <p:spPr>
          <a:xfrm>
            <a:off x="9997807" y="4053345"/>
            <a:ext cx="1322025" cy="201058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F97EC4B5-C01E-9BF9-C951-9C4D8BEB188D}"/>
              </a:ext>
            </a:extLst>
          </p:cNvPr>
          <p:cNvSpPr/>
          <p:nvPr/>
        </p:nvSpPr>
        <p:spPr>
          <a:xfrm>
            <a:off x="3464803" y="5177416"/>
            <a:ext cx="4781321" cy="132253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сельскохозяйственного производства</a:t>
            </a:r>
          </a:p>
        </p:txBody>
      </p:sp>
    </p:spTree>
    <p:extLst>
      <p:ext uri="{BB962C8B-B14F-4D97-AF65-F5344CB8AC3E}">
        <p14:creationId xmlns:p14="http://schemas.microsoft.com/office/powerpoint/2010/main" val="179877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A518BF0-E9BD-3480-C999-81E213A27C2B}"/>
              </a:ext>
            </a:extLst>
          </p:cNvPr>
          <p:cNvSpPr/>
          <p:nvPr/>
        </p:nvSpPr>
        <p:spPr>
          <a:xfrm>
            <a:off x="335618" y="73552"/>
            <a:ext cx="11342261" cy="64633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агротуризма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570C1A4-8EA9-562F-633D-5B99ABC29324}"/>
              </a:ext>
            </a:extLst>
          </p:cNvPr>
          <p:cNvSpPr/>
          <p:nvPr/>
        </p:nvSpPr>
        <p:spPr>
          <a:xfrm>
            <a:off x="84462" y="792956"/>
            <a:ext cx="4190081" cy="136755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Царская Россия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210EAFD-71F2-5F25-3DFE-DBBF63CE799D}"/>
              </a:ext>
            </a:extLst>
          </p:cNvPr>
          <p:cNvSpPr/>
          <p:nvPr/>
        </p:nvSpPr>
        <p:spPr>
          <a:xfrm>
            <a:off x="4274544" y="930123"/>
            <a:ext cx="7832993" cy="146954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аграрный туризм отчасти известен давно: ещё во времена царской России средний класс и представители высшего общества любили отдыхать в деревне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DD5138A5-EAD7-3019-E9B5-436D353CA558}"/>
              </a:ext>
            </a:extLst>
          </p:cNvPr>
          <p:cNvSpPr/>
          <p:nvPr/>
        </p:nvSpPr>
        <p:spPr>
          <a:xfrm>
            <a:off x="84462" y="2197175"/>
            <a:ext cx="4190081" cy="128215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СССР</a:t>
            </a:r>
            <a:endParaRPr lang="ru-RU" sz="36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09DD7D58-B9B0-E3B8-FAEC-0304C0EBBF66}"/>
              </a:ext>
            </a:extLst>
          </p:cNvPr>
          <p:cNvSpPr/>
          <p:nvPr/>
        </p:nvSpPr>
        <p:spPr>
          <a:xfrm>
            <a:off x="77114" y="3556985"/>
            <a:ext cx="4274545" cy="13502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1990-е гг.</a:t>
            </a:r>
            <a:endParaRPr lang="ru-RU" sz="36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9B59A3B-C1D7-E4DA-2471-DD1780A43C7F}"/>
              </a:ext>
            </a:extLst>
          </p:cNvPr>
          <p:cNvSpPr/>
          <p:nvPr/>
        </p:nvSpPr>
        <p:spPr>
          <a:xfrm>
            <a:off x="4351659" y="2562957"/>
            <a:ext cx="7755877" cy="75308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Позднее, при советской власти, увлечение переродилось в институт дачного отдыха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8A8ADAE-9388-A780-C3BB-FB6E51EAEFED}"/>
              </a:ext>
            </a:extLst>
          </p:cNvPr>
          <p:cNvSpPr/>
          <p:nvPr/>
        </p:nvSpPr>
        <p:spPr>
          <a:xfrm>
            <a:off x="176269" y="5271015"/>
            <a:ext cx="4175391" cy="140520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 января 2022 г.</a:t>
            </a:r>
            <a:endParaRPr lang="ru-RU" sz="30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9ADE55AA-E60B-7499-A991-EEA4EFE60257}"/>
              </a:ext>
            </a:extLst>
          </p:cNvPr>
          <p:cNvSpPr/>
          <p:nvPr/>
        </p:nvSpPr>
        <p:spPr>
          <a:xfrm>
            <a:off x="4351660" y="3483913"/>
            <a:ext cx="7755876" cy="14964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Настоящий расцвет агротуризма в его строгом понимании начался только в 1990-е годы, когда с появлением частных хозяйств фермеры стали использовать агротуризм как дополнительный источник дохода 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69E4673-E618-7CFC-9A64-78690FD1A37C}"/>
              </a:ext>
            </a:extLst>
          </p:cNvPr>
          <p:cNvSpPr/>
          <p:nvPr/>
        </p:nvSpPr>
        <p:spPr>
          <a:xfrm>
            <a:off x="4450813" y="5262406"/>
            <a:ext cx="7564918" cy="140520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spcBef>
                <a:spcPts val="900"/>
              </a:spcBef>
              <a:spcAft>
                <a:spcPts val="900"/>
              </a:spcAft>
            </a:pPr>
            <a:endParaRPr lang="ru-RU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ФЗ-132 «О туристской деятельности» с 1 января 2022 года сельский туризм закреплен как отдельное понятие в отраслевом законодательстве</a:t>
            </a:r>
          </a:p>
          <a:p>
            <a:pPr algn="just">
              <a:spcBef>
                <a:spcPts val="900"/>
              </a:spcBef>
              <a:spcAft>
                <a:spcPts val="900"/>
              </a:spcAft>
              <a:buNone/>
            </a:pPr>
            <a:endParaRPr lang="ru-RU" sz="1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428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B1C41-4ABE-9968-0C81-ED7B85E96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8FBA95-FEA1-F6A0-9928-E211A262B440}"/>
              </a:ext>
            </a:extLst>
          </p:cNvPr>
          <p:cNvSpPr/>
          <p:nvPr/>
        </p:nvSpPr>
        <p:spPr>
          <a:xfrm>
            <a:off x="424869" y="69415"/>
            <a:ext cx="11342261" cy="64633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Аграрного туризма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95E55830-A606-3700-BEA6-3BF2E75C6E55}"/>
              </a:ext>
            </a:extLst>
          </p:cNvPr>
          <p:cNvSpPr/>
          <p:nvPr/>
        </p:nvSpPr>
        <p:spPr>
          <a:xfrm>
            <a:off x="61709" y="744213"/>
            <a:ext cx="4323003" cy="132842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Гастрономический</a:t>
            </a:r>
            <a:endParaRPr lang="ru-RU" sz="260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1BF5ECB-645E-DB86-3248-73721CBEEFA5}"/>
              </a:ext>
            </a:extLst>
          </p:cNvPr>
          <p:cNvSpPr/>
          <p:nvPr/>
        </p:nvSpPr>
        <p:spPr>
          <a:xfrm>
            <a:off x="4605051" y="838378"/>
            <a:ext cx="7525240" cy="10148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900"/>
              </a:spcBef>
              <a:spcAft>
                <a:spcPts val="900"/>
              </a:spcAft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отдых на ферме с дегустацией экологически чистых продуктов</a:t>
            </a:r>
            <a:endParaRPr lang="ru-RU" sz="32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E2BC46A4-B067-345C-391A-C51BBEE719DA}"/>
              </a:ext>
            </a:extLst>
          </p:cNvPr>
          <p:cNvSpPr/>
          <p:nvPr/>
        </p:nvSpPr>
        <p:spPr>
          <a:xfrm>
            <a:off x="68591" y="2240188"/>
            <a:ext cx="4316122" cy="1371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900"/>
              </a:spcBef>
              <a:spcAft>
                <a:spcPts val="90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Событийный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0B5185E-785D-0FE4-3725-2455DAB76F99}"/>
              </a:ext>
            </a:extLst>
          </p:cNvPr>
          <p:cNvSpPr/>
          <p:nvPr/>
        </p:nvSpPr>
        <p:spPr>
          <a:xfrm>
            <a:off x="68589" y="3861691"/>
            <a:ext cx="4316124" cy="136856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900"/>
              </a:spcBef>
              <a:spcAft>
                <a:spcPts val="900"/>
              </a:spcAft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Культурно-этнографический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21662C3-F8EE-CFE2-A807-1129AE0B6947}"/>
              </a:ext>
            </a:extLst>
          </p:cNvPr>
          <p:cNvSpPr/>
          <p:nvPr/>
        </p:nvSpPr>
        <p:spPr>
          <a:xfrm>
            <a:off x="4598169" y="2131720"/>
            <a:ext cx="7525240" cy="118494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фестивалях, ярмарках, концертах в сельской местности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9FA8351B-ED7E-D5B1-9CC2-B355C4DC1570}"/>
              </a:ext>
            </a:extLst>
          </p:cNvPr>
          <p:cNvSpPr/>
          <p:nvPr/>
        </p:nvSpPr>
        <p:spPr>
          <a:xfrm>
            <a:off x="4653613" y="3621276"/>
            <a:ext cx="7414351" cy="128318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отдых в деревнях или сёлах,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этнотуристических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комплексах с погружением в историю и культуру местности</a:t>
            </a:r>
          </a:p>
          <a:p>
            <a:pPr algn="ctr"/>
            <a:endParaRPr lang="ru-RU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1EC11F82-1C8A-FE7C-97F3-376B412F4C57}"/>
              </a:ext>
            </a:extLst>
          </p:cNvPr>
          <p:cNvSpPr/>
          <p:nvPr/>
        </p:nvSpPr>
        <p:spPr>
          <a:xfrm>
            <a:off x="-19802" y="5246121"/>
            <a:ext cx="4404514" cy="132842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900"/>
              </a:spcBef>
              <a:spcAft>
                <a:spcPts val="900"/>
              </a:spcAft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Классический</a:t>
            </a:r>
            <a:endParaRPr lang="ru-RU" sz="2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9B7970AC-6BE4-058C-2F53-152E48743AC9}"/>
              </a:ext>
            </a:extLst>
          </p:cNvPr>
          <p:cNvSpPr/>
          <p:nvPr/>
        </p:nvSpPr>
        <p:spPr>
          <a:xfrm>
            <a:off x="4599936" y="5400365"/>
            <a:ext cx="7525241" cy="107965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spcBef>
                <a:spcPts val="900"/>
              </a:spcBef>
              <a:spcAft>
                <a:spcPts val="900"/>
              </a:spcAft>
            </a:pPr>
            <a:endParaRPr lang="ru-RU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900"/>
              </a:spcBef>
              <a:spcAft>
                <a:spcPts val="900"/>
              </a:spcAft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жизнь в домике или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экоферме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помощь хозяевам в работе</a:t>
            </a:r>
          </a:p>
          <a:p>
            <a:pPr algn="just">
              <a:spcBef>
                <a:spcPts val="900"/>
              </a:spcBef>
              <a:spcAft>
                <a:spcPts val="900"/>
              </a:spcAft>
              <a:buNone/>
            </a:pPr>
            <a:endParaRPr lang="ru-RU" sz="1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975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FF67FAF-EA5E-6608-5E45-920B71920AA0}"/>
              </a:ext>
            </a:extLst>
          </p:cNvPr>
          <p:cNvSpPr/>
          <p:nvPr/>
        </p:nvSpPr>
        <p:spPr>
          <a:xfrm>
            <a:off x="189122" y="4762012"/>
            <a:ext cx="3457462" cy="194726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Подмосковье, Ленинградской и Нижегородской  областях</a:t>
            </a:r>
            <a:r>
              <a:rPr lang="ru-RU" sz="3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0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78EDEA2-69AB-C241-985C-BA691DD21D1E}"/>
              </a:ext>
            </a:extLst>
          </p:cNvPr>
          <p:cNvSpPr/>
          <p:nvPr/>
        </p:nvSpPr>
        <p:spPr>
          <a:xfrm>
            <a:off x="4725675" y="3054227"/>
            <a:ext cx="7222676" cy="153420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популярны фермерские хозяйства, где туристы участвуют в сборе урожая и узнают о традициях местных жителей</a:t>
            </a:r>
          </a:p>
        </p:txBody>
      </p:sp>
      <p:sp>
        <p:nvSpPr>
          <p:cNvPr id="5" name="Стрелка: штриховая вправо 4">
            <a:extLst>
              <a:ext uri="{FF2B5EF4-FFF2-40B4-BE49-F238E27FC236}">
                <a16:creationId xmlns:a16="http://schemas.microsoft.com/office/drawing/2014/main" id="{91394AC4-576E-FD88-A860-B799E4D07F39}"/>
              </a:ext>
            </a:extLst>
          </p:cNvPr>
          <p:cNvSpPr/>
          <p:nvPr/>
        </p:nvSpPr>
        <p:spPr>
          <a:xfrm>
            <a:off x="3777668" y="3060044"/>
            <a:ext cx="683045" cy="1266940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4E6D5D4-5BFE-2E66-B1B6-CA264A736F98}"/>
              </a:ext>
            </a:extLst>
          </p:cNvPr>
          <p:cNvSpPr/>
          <p:nvPr/>
        </p:nvSpPr>
        <p:spPr>
          <a:xfrm>
            <a:off x="189121" y="1057578"/>
            <a:ext cx="3588547" cy="16304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Краснодарском крае</a:t>
            </a:r>
            <a:r>
              <a:rPr lang="ru-RU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D3D3A61-5F2A-EC9B-FF9E-E5B7ED9DA28D}"/>
              </a:ext>
            </a:extLst>
          </p:cNvPr>
          <p:cNvSpPr/>
          <p:nvPr/>
        </p:nvSpPr>
        <p:spPr>
          <a:xfrm>
            <a:off x="189121" y="2957939"/>
            <a:ext cx="3457463" cy="15342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Алтайском крае</a:t>
            </a:r>
            <a:r>
              <a:rPr lang="ru-RU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2A9E525-37DD-31E4-1A47-85BCF5987935}"/>
              </a:ext>
            </a:extLst>
          </p:cNvPr>
          <p:cNvSpPr/>
          <p:nvPr/>
        </p:nvSpPr>
        <p:spPr>
          <a:xfrm>
            <a:off x="424869" y="69415"/>
            <a:ext cx="11342261" cy="64633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Аграрного туризма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3D43AE9-D1D9-3535-D782-0086E36E0207}"/>
              </a:ext>
            </a:extLst>
          </p:cNvPr>
          <p:cNvSpPr/>
          <p:nvPr/>
        </p:nvSpPr>
        <p:spPr>
          <a:xfrm>
            <a:off x="4659017" y="1013331"/>
            <a:ext cx="7222676" cy="172964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туристы посещают виноградники, где участвуют в процессе виноделия и дегустируют местные вина и сыры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F6BB17C-E311-3E96-5C39-6FA7DC25D836}"/>
              </a:ext>
            </a:extLst>
          </p:cNvPr>
          <p:cNvSpPr/>
          <p:nvPr/>
        </p:nvSpPr>
        <p:spPr>
          <a:xfrm>
            <a:off x="4659018" y="4784183"/>
            <a:ext cx="7355990" cy="192509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туристы посещают фермы, где выращиваются экологически чистые овощи и фрукты, а также участвуют в мастер-классах по приготовлению традиционных блюд</a:t>
            </a:r>
            <a:endParaRPr lang="ru-RU" sz="2800" dirty="0"/>
          </a:p>
        </p:txBody>
      </p:sp>
      <p:sp>
        <p:nvSpPr>
          <p:cNvPr id="14" name="Стрелка: штриховая вправо 13">
            <a:extLst>
              <a:ext uri="{FF2B5EF4-FFF2-40B4-BE49-F238E27FC236}">
                <a16:creationId xmlns:a16="http://schemas.microsoft.com/office/drawing/2014/main" id="{62304162-3DD4-9745-4DE7-537D555B85BC}"/>
              </a:ext>
            </a:extLst>
          </p:cNvPr>
          <p:cNvSpPr/>
          <p:nvPr/>
        </p:nvSpPr>
        <p:spPr>
          <a:xfrm>
            <a:off x="3843769" y="5112046"/>
            <a:ext cx="683045" cy="1266940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штриховая вправо 14">
            <a:extLst>
              <a:ext uri="{FF2B5EF4-FFF2-40B4-BE49-F238E27FC236}">
                <a16:creationId xmlns:a16="http://schemas.microsoft.com/office/drawing/2014/main" id="{39A4C2BF-56AE-F839-EE09-7AE7BAECD0C1}"/>
              </a:ext>
            </a:extLst>
          </p:cNvPr>
          <p:cNvSpPr/>
          <p:nvPr/>
        </p:nvSpPr>
        <p:spPr>
          <a:xfrm>
            <a:off x="3811278" y="1294262"/>
            <a:ext cx="683045" cy="1266940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253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8D042-1A6C-BF43-E274-37C99002D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B4D73F1-FE7B-79C8-0CDB-1F3BED674BD8}"/>
              </a:ext>
            </a:extLst>
          </p:cNvPr>
          <p:cNvSpPr/>
          <p:nvPr/>
        </p:nvSpPr>
        <p:spPr>
          <a:xfrm>
            <a:off x="312749" y="23413"/>
            <a:ext cx="774191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32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Государтсвенная</a:t>
            </a:r>
            <a:r>
              <a:rPr lang="ru-RU" sz="32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поддержка в РФ (1/2)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2C549F3-926F-FE73-0136-107FDC0F997C}"/>
              </a:ext>
            </a:extLst>
          </p:cNvPr>
          <p:cNvSpPr/>
          <p:nvPr/>
        </p:nvSpPr>
        <p:spPr>
          <a:xfrm>
            <a:off x="1266940" y="1919242"/>
            <a:ext cx="9716875" cy="19389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720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впервые гранты на развитие сельского туризма получили около 50 проектов. От 3 до 10 млн рублей. Совокупный объем поддержки из федерального бюджета составит 300 млн рублей. Гранты выдаются на условиях софинансирования, таким образом в проект необходимо привлечь и частные инвестиции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EF16800-664B-A75F-03A3-738BB8FD562B}"/>
              </a:ext>
            </a:extLst>
          </p:cNvPr>
          <p:cNvSpPr/>
          <p:nvPr/>
        </p:nvSpPr>
        <p:spPr>
          <a:xfrm>
            <a:off x="207978" y="646214"/>
            <a:ext cx="11668204" cy="9622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buSzPts val="1100"/>
            </a:pPr>
            <a:r>
              <a:rPr kumimoji="0" lang="ru-RU" sz="2400" b="1" i="0" u="none" strike="noStrike" kern="1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ФЗ-132 «О туристской деятельности» с 1 января 2022 года сельский туризм закреплен как отдельное понятие в отраслевом законодательстве</a:t>
            </a:r>
            <a:endParaRPr lang="ru-RU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BFF0E64-DFD3-B4E7-5199-0445EC23EB5D}"/>
              </a:ext>
            </a:extLst>
          </p:cNvPr>
          <p:cNvSpPr/>
          <p:nvPr/>
        </p:nvSpPr>
        <p:spPr>
          <a:xfrm>
            <a:off x="207978" y="4102831"/>
            <a:ext cx="10489400" cy="26174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году размер гранта варьируется от 3 до 10 млн рублей, в зависимости от суммы собственных средств, которые претендент готов вложить в проект.</a:t>
            </a:r>
            <a:r>
              <a:rPr lang="ru-RU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Отбор проектов на получение гранта проводится в два этапа: сначала проекты отбирают местные власти, затем — Минсельхоз России. Получателями гранта могут быть компании, индивидуальные предприниматели и крестьянские (фермерские) хозяйства (КФХ), но личные подсобные хозяйства (ЛПХ) не могут претендовать на поддержку.</a:t>
            </a:r>
          </a:p>
        </p:txBody>
      </p:sp>
      <p:sp>
        <p:nvSpPr>
          <p:cNvPr id="4" name="Стрелка: изогнутая вправо 3">
            <a:extLst>
              <a:ext uri="{FF2B5EF4-FFF2-40B4-BE49-F238E27FC236}">
                <a16:creationId xmlns:a16="http://schemas.microsoft.com/office/drawing/2014/main" id="{A71C811E-A7CD-CA47-A01E-6A00DC7D8609}"/>
              </a:ext>
            </a:extLst>
          </p:cNvPr>
          <p:cNvSpPr/>
          <p:nvPr/>
        </p:nvSpPr>
        <p:spPr>
          <a:xfrm>
            <a:off x="0" y="1510083"/>
            <a:ext cx="1266940" cy="1543228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Стрелка: изогнутая влево 6">
            <a:extLst>
              <a:ext uri="{FF2B5EF4-FFF2-40B4-BE49-F238E27FC236}">
                <a16:creationId xmlns:a16="http://schemas.microsoft.com/office/drawing/2014/main" id="{294CCA18-5754-73B4-5FB2-C714C3FC82B8}"/>
              </a:ext>
            </a:extLst>
          </p:cNvPr>
          <p:cNvSpPr/>
          <p:nvPr/>
        </p:nvSpPr>
        <p:spPr>
          <a:xfrm>
            <a:off x="10562848" y="3432332"/>
            <a:ext cx="1344058" cy="1473359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818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4332BF-1651-CF9A-2D6E-4E9ABF0465A2}"/>
              </a:ext>
            </a:extLst>
          </p:cNvPr>
          <p:cNvSpPr txBox="1"/>
          <p:nvPr/>
        </p:nvSpPr>
        <p:spPr>
          <a:xfrm>
            <a:off x="478465" y="2050131"/>
            <a:ext cx="108983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ru-RU" sz="32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цели программы:</a:t>
            </a:r>
            <a:endParaRPr lang="ru-RU" sz="24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4F4CFBA-4CE3-220F-275B-70548330AE33}"/>
              </a:ext>
            </a:extLst>
          </p:cNvPr>
          <p:cNvSpPr/>
          <p:nvPr/>
        </p:nvSpPr>
        <p:spPr>
          <a:xfrm>
            <a:off x="312749" y="23413"/>
            <a:ext cx="774191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32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Государтсвенная</a:t>
            </a:r>
            <a:r>
              <a:rPr lang="ru-RU" sz="32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поддержка в РФ (2/2)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4607AA4-5FCD-9B6F-BCA8-16BB296AEEAB}"/>
              </a:ext>
            </a:extLst>
          </p:cNvPr>
          <p:cNvSpPr/>
          <p:nvPr/>
        </p:nvSpPr>
        <p:spPr>
          <a:xfrm>
            <a:off x="40386" y="642052"/>
            <a:ext cx="11668204" cy="132497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buSzPts val="1100"/>
            </a:pPr>
            <a:r>
              <a:rPr lang="ru-RU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развития сельского туризма в России до 2030 года</a:t>
            </a: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утверждённая в 2021 году, предусматривает признание сельского туризма приоритетным направлением государственной политики</a:t>
            </a:r>
            <a:endParaRPr lang="ru-RU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19FB38A5-72A7-A86C-FB4D-4BD24E5685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124696"/>
              </p:ext>
            </p:extLst>
          </p:nvPr>
        </p:nvGraphicFramePr>
        <p:xfrm>
          <a:off x="312749" y="2622895"/>
          <a:ext cx="11670144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8525">
                  <a:extLst>
                    <a:ext uri="{9D8B030D-6E8A-4147-A177-3AD203B41FA5}">
                      <a16:colId xmlns:a16="http://schemas.microsoft.com/office/drawing/2014/main" val="3638291978"/>
                    </a:ext>
                  </a:extLst>
                </a:gridCol>
                <a:gridCol w="8431619">
                  <a:extLst>
                    <a:ext uri="{9D8B030D-6E8A-4147-A177-3AD203B41FA5}">
                      <a16:colId xmlns:a16="http://schemas.microsoft.com/office/drawing/2014/main" val="2885497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i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доходов от сельского туризма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i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2030 году доходы от этого направления должны вырасти до 50 млрд рублей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80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i="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смежных отраслей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i="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Программой предусмотрено развитие примерно 50 отраслей, связанных с сельскохозяйственным производством в России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661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400" b="1" i="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инфраструктуры и качества жизни жителей села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i="0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Планируется обеспечить работой около 50 тысяч человек, улучшить местную инфраструктуру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936058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D9493659-B23F-DC0C-A9BC-2460FF4221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608636"/>
              </p:ext>
            </p:extLst>
          </p:nvPr>
        </p:nvGraphicFramePr>
        <p:xfrm>
          <a:off x="312749" y="5758748"/>
          <a:ext cx="1167014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7893">
                  <a:extLst>
                    <a:ext uri="{9D8B030D-6E8A-4147-A177-3AD203B41FA5}">
                      <a16:colId xmlns:a16="http://schemas.microsoft.com/office/drawing/2014/main" val="4245542196"/>
                    </a:ext>
                  </a:extLst>
                </a:gridCol>
                <a:gridCol w="8442251">
                  <a:extLst>
                    <a:ext uri="{9D8B030D-6E8A-4147-A177-3AD203B41FA5}">
                      <a16:colId xmlns:a16="http://schemas.microsoft.com/office/drawing/2014/main" val="239756468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ru-RU" sz="2000" b="1" i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Популяризация сельского туризма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i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Продвижение национального сельского туристского продукта на внутреннем и международном рынках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2264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2903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6;g2999a253600_2_39">
            <a:extLst>
              <a:ext uri="{FF2B5EF4-FFF2-40B4-BE49-F238E27FC236}">
                <a16:creationId xmlns:a16="http://schemas.microsoft.com/office/drawing/2014/main" id="{31277B73-07D6-4F66-5D7D-1D1802FD0AC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7513" y="234108"/>
            <a:ext cx="5115499" cy="3084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8;g2999a253600_2_39">
            <a:extLst>
              <a:ext uri="{FF2B5EF4-FFF2-40B4-BE49-F238E27FC236}">
                <a16:creationId xmlns:a16="http://schemas.microsoft.com/office/drawing/2014/main" id="{C63B3131-4FB8-8F79-D94E-332BB949A14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5552" y="1238556"/>
            <a:ext cx="6411817" cy="5275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07;g2999a253600_2_50">
            <a:extLst>
              <a:ext uri="{FF2B5EF4-FFF2-40B4-BE49-F238E27FC236}">
                <a16:creationId xmlns:a16="http://schemas.microsoft.com/office/drawing/2014/main" id="{E7523BD1-ECC8-EBB0-3FD7-45BEB51204B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513" y="3428999"/>
            <a:ext cx="5203634" cy="30847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B4FF974-783F-3236-81D6-2AA4DE7B5861}"/>
              </a:ext>
            </a:extLst>
          </p:cNvPr>
          <p:cNvSpPr/>
          <p:nvPr/>
        </p:nvSpPr>
        <p:spPr>
          <a:xfrm>
            <a:off x="5233012" y="69415"/>
            <a:ext cx="6534118" cy="1255728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Опрос заинтересованности граждан в продуктах экотуризма  в Нижегородская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4149306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07;g2999a253600_2_50">
            <a:extLst>
              <a:ext uri="{FF2B5EF4-FFF2-40B4-BE49-F238E27FC236}">
                <a16:creationId xmlns:a16="http://schemas.microsoft.com/office/drawing/2014/main" id="{55BE03FD-3C39-4E1C-44B3-7493C5CB208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135" y="69415"/>
            <a:ext cx="5401062" cy="29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3BD6061-B974-E539-786E-DEE684FEFBB9}"/>
              </a:ext>
            </a:extLst>
          </p:cNvPr>
          <p:cNvSpPr/>
          <p:nvPr/>
        </p:nvSpPr>
        <p:spPr>
          <a:xfrm>
            <a:off x="5651652" y="69415"/>
            <a:ext cx="6115477" cy="1255728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Опрос заинтересованности граждан в продуктах экотуризма  в Нижегородская область (2/2)</a:t>
            </a:r>
          </a:p>
        </p:txBody>
      </p:sp>
      <p:pic>
        <p:nvPicPr>
          <p:cNvPr id="4" name="Google Shape;108;g2999a253600_2_50">
            <a:extLst>
              <a:ext uri="{FF2B5EF4-FFF2-40B4-BE49-F238E27FC236}">
                <a16:creationId xmlns:a16="http://schemas.microsoft.com/office/drawing/2014/main" id="{4333A2B1-E20D-AA70-0722-695E9D9818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8560"/>
          <a:stretch/>
        </p:blipFill>
        <p:spPr>
          <a:xfrm>
            <a:off x="235026" y="3272010"/>
            <a:ext cx="5254171" cy="3262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09;g2999a253600_2_50">
            <a:extLst>
              <a:ext uri="{FF2B5EF4-FFF2-40B4-BE49-F238E27FC236}">
                <a16:creationId xmlns:a16="http://schemas.microsoft.com/office/drawing/2014/main" id="{8B5A6691-96E8-3E28-1635-7105F2DB5F7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1653" y="1499191"/>
            <a:ext cx="6305322" cy="5114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6930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2AB913B-BEB8-6800-E408-087EE2943814}"/>
              </a:ext>
            </a:extLst>
          </p:cNvPr>
          <p:cNvSpPr/>
          <p:nvPr/>
        </p:nvSpPr>
        <p:spPr>
          <a:xfrm>
            <a:off x="765544" y="69415"/>
            <a:ext cx="11001585" cy="48013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агротурищма</a:t>
            </a:r>
            <a:r>
              <a:rPr lang="ru-RU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Нижегородской области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8D5C78-864D-0560-CD2A-4D0CBFCA15CB}"/>
              </a:ext>
            </a:extLst>
          </p:cNvPr>
          <p:cNvSpPr txBox="1"/>
          <p:nvPr/>
        </p:nvSpPr>
        <p:spPr>
          <a:xfrm>
            <a:off x="276447" y="754741"/>
            <a:ext cx="11791507" cy="6258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2022 году </a:t>
            </a: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был получен первый грант фермером Нижегородской области для привлечения туристов в сельскую местность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декабре 2022 года депутаты регионального Законодательного собрания приняли закон «Об особенностях развития туризма в сельской местности в Нижегородской области». Документ подразумевает два направления сельского туризма —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аграрно-познавательный и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экорекреационный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туризм </a:t>
            </a:r>
            <a:endParaRPr lang="ru-RU" sz="2400" b="1" kern="1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январь 2025 года, в Нижегородской области в рамках федеральной государственной программы 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развитие агротуризма выделено 30 млн рублей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для поддержки трёх предприятий:</a:t>
            </a:r>
          </a:p>
          <a:p>
            <a:pPr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Шарангский округ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проект «Ретромобиль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РоботоФерме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предусматривающий создание выставочного комплекса сельскохозяйственной техники с интерактивной фотозоной и зоной для «дикого кемпинга».</a:t>
            </a:r>
          </a:p>
          <a:p>
            <a:pPr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 Бор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проект «Природно-туристический комплекс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Юхро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в рамках которого планируется приобретение снегоходов, квадроциклов, мотовездеходов и катамаранов для расширения спектра туристических услуг.</a:t>
            </a:r>
          </a:p>
          <a:p>
            <a:pPr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Павловский округ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проект «Усадьба „Речная“», предусматривающий строительство коттеджа для круглогодичного проживания туристов, а также обустройство пляжной и кемпинговой зоны.</a:t>
            </a:r>
          </a:p>
        </p:txBody>
      </p:sp>
    </p:spTree>
    <p:extLst>
      <p:ext uri="{BB962C8B-B14F-4D97-AF65-F5344CB8AC3E}">
        <p14:creationId xmlns:p14="http://schemas.microsoft.com/office/powerpoint/2010/main" val="1254789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0489870-F403-08F2-1C53-239F51675106}"/>
              </a:ext>
            </a:extLst>
          </p:cNvPr>
          <p:cNvSpPr/>
          <p:nvPr/>
        </p:nvSpPr>
        <p:spPr>
          <a:xfrm>
            <a:off x="595207" y="94058"/>
            <a:ext cx="11001585" cy="1200329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развитие </a:t>
            </a:r>
            <a:r>
              <a:rPr lang="ru-RU" sz="40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агротурищма</a:t>
            </a:r>
            <a:r>
              <a:rPr lang="ru-RU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Нижегородской области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711D92-20DA-C0E6-F415-BDA0C6EE8CC6}"/>
              </a:ext>
            </a:extLst>
          </p:cNvPr>
          <p:cNvSpPr txBox="1"/>
          <p:nvPr/>
        </p:nvSpPr>
        <p:spPr>
          <a:xfrm>
            <a:off x="304799" y="1924353"/>
            <a:ext cx="10923182" cy="4355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 льготы по налогообложению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регуляторные риски и отсутствие возможностей их минимизации (например, требования Роспотребнадзора и т.п.)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транспортной, социальной, коммуникационной инфраструктуры и т.п.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инвестиций для развития 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необходимых знаний и навыков у фермеров для развития агротуризма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в продвижении своего продукта на рынок</a:t>
            </a:r>
          </a:p>
        </p:txBody>
      </p:sp>
    </p:spTree>
    <p:extLst>
      <p:ext uri="{BB962C8B-B14F-4D97-AF65-F5344CB8AC3E}">
        <p14:creationId xmlns:p14="http://schemas.microsoft.com/office/powerpoint/2010/main" val="4154266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013" y="0"/>
            <a:ext cx="12192000" cy="7000875"/>
          </a:xfrm>
          <a:prstGeom prst="rect">
            <a:avLst/>
          </a:prstGeom>
          <a:solidFill>
            <a:srgbClr val="2565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 dirty="0"/>
          </a:p>
        </p:txBody>
      </p:sp>
      <p:pic>
        <p:nvPicPr>
          <p:cNvPr id="4099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0"/>
          <a:stretch>
            <a:fillRect/>
          </a:stretch>
        </p:blipFill>
        <p:spPr bwMode="auto">
          <a:xfrm>
            <a:off x="8058942" y="-92461"/>
            <a:ext cx="3645378" cy="1332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-386906" y="-9733"/>
            <a:ext cx="89167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 ОКОНЧЕН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БЛАГОДАРЮ ЗА ВНИМАНИЕ</a:t>
            </a:r>
          </a:p>
        </p:txBody>
      </p:sp>
      <p:pic>
        <p:nvPicPr>
          <p:cNvPr id="4101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715" y="3340259"/>
            <a:ext cx="5799667" cy="328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43200" y="3689350"/>
            <a:ext cx="5513917" cy="333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4103" name="TextBox 7"/>
          <p:cNvSpPr txBox="1">
            <a:spLocks noChangeArrowheads="1"/>
          </p:cNvSpPr>
          <p:nvPr/>
        </p:nvSpPr>
        <p:spPr bwMode="auto">
          <a:xfrm>
            <a:off x="243729" y="1183279"/>
            <a:ext cx="10804503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Капустина Надежда Валерьевна</a:t>
            </a:r>
          </a:p>
          <a:p>
            <a:pPr>
              <a:spcBef>
                <a:spcPct val="0"/>
              </a:spcBef>
              <a:buNone/>
            </a:pPr>
            <a:r>
              <a:rPr lang="ru-RU" altLang="ru-RU" sz="2100" dirty="0">
                <a:solidFill>
                  <a:schemeClr val="bg1"/>
                </a:solidFill>
                <a:latin typeface="Book Antiqua" pitchFamily="18" charset="0"/>
              </a:rPr>
              <a:t>д.э.н., профессор кафедры экономической безопасности и управления рисками Финансового университета при Правительстве РФ</a:t>
            </a:r>
          </a:p>
        </p:txBody>
      </p:sp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F3613464-BD73-4E08-D5D6-1C80F5727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29" y="2423682"/>
            <a:ext cx="11948271" cy="443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644369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 Финансовый Университет">
  <a:themeElements>
    <a:clrScheme name="Финансовый Университет">
      <a:dk1>
        <a:sysClr val="windowText" lastClr="000000"/>
      </a:dk1>
      <a:lt1>
        <a:sysClr val="window" lastClr="FFFFFF"/>
      </a:lt1>
      <a:dk2>
        <a:srgbClr val="373545"/>
      </a:dk2>
      <a:lt2>
        <a:srgbClr val="A5A5A5"/>
      </a:lt2>
      <a:accent1>
        <a:srgbClr val="256569"/>
      </a:accent1>
      <a:accent2>
        <a:srgbClr val="AFAFAF"/>
      </a:accent2>
      <a:accent3>
        <a:srgbClr val="5BBFC5"/>
      </a:accent3>
      <a:accent4>
        <a:srgbClr val="7B7B7B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 Финансовый Университет" id="{B61C6C59-7E8E-44EC-9D0A-175FD0FD7AA0}" vid="{4B9A828B-7C95-4D9C-8B7B-426AD85F479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Финансовый Университет</Template>
  <TotalTime>1755</TotalTime>
  <Words>884</Words>
  <Application>Microsoft Office PowerPoint</Application>
  <PresentationFormat>Широкоэкранный</PresentationFormat>
  <Paragraphs>81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Book Antiqua</vt:lpstr>
      <vt:lpstr>Calibri</vt:lpstr>
      <vt:lpstr>Times New Roman</vt:lpstr>
      <vt:lpstr>Wingdings</vt:lpstr>
      <vt:lpstr>Шаблон Финансовый Университет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GUMF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AYVoronina</dc:creator>
  <cp:lastModifiedBy>Надя</cp:lastModifiedBy>
  <cp:revision>155</cp:revision>
  <dcterms:created xsi:type="dcterms:W3CDTF">2018-04-06T11:52:35Z</dcterms:created>
  <dcterms:modified xsi:type="dcterms:W3CDTF">2025-06-05T10:23:21Z</dcterms:modified>
</cp:coreProperties>
</file>