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356" r:id="rId3"/>
    <p:sldId id="357" r:id="rId4"/>
    <p:sldId id="354" r:id="rId5"/>
    <p:sldId id="361" r:id="rId6"/>
    <p:sldId id="385" r:id="rId7"/>
    <p:sldId id="377" r:id="rId8"/>
    <p:sldId id="375" r:id="rId9"/>
    <p:sldId id="392" r:id="rId10"/>
    <p:sldId id="359" r:id="rId11"/>
    <p:sldId id="369" r:id="rId12"/>
    <p:sldId id="389" r:id="rId13"/>
    <p:sldId id="378" r:id="rId14"/>
    <p:sldId id="390" r:id="rId15"/>
    <p:sldId id="379" r:id="rId16"/>
    <p:sldId id="380" r:id="rId17"/>
    <p:sldId id="391" r:id="rId18"/>
    <p:sldId id="372" r:id="rId19"/>
    <p:sldId id="38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23" d="100"/>
          <a:sy n="123" d="100"/>
        </p:scale>
        <p:origin x="-96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45831-56F2-46B0-9187-296BF28D71B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39B43F-6A2F-49BC-96A5-93B38A227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66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4D2FEF-5DB5-E53C-188B-4E6FA19395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0878AF8-20EC-0CFB-BBCE-F084A5E8A8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A9F5721-9F34-7FCF-531B-4AB090937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94CB5-EACA-4BE8-8F21-36C4D1E1DC1E}" type="datetime1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4288BA2-BC7C-396F-7012-B8C5599D2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C37BEBB-104D-5F6B-1D9D-19EDBAB12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49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2A3F96-ED87-77D9-6DCF-B1BEDD24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91318C0-EDAE-1238-C8DE-355C19D64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F9DCB0A-1FB4-BDF3-DE3A-E67279ED2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D4768-F5BD-44BB-BF01-AF1EF46BE67A}" type="datetime1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BF81FC7-A9CA-07A8-FBC6-3CC4C43CC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1001CB3-2EB9-035C-6942-E10F0EDEA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0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6CF23D-D173-38E4-EE18-DA6C3B791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97EEBFA-05B5-7E97-1F8D-1E7F73C5D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5040C30-EADB-E4B5-D946-50116E98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1034-76B9-4926-A1B6-404E6D327E9F}" type="datetime1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F4785EC-91FE-2B2F-E78A-349CB9E97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EA900C-DEAB-B0C4-7A88-245D1B488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347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E94930-D364-21CE-25B8-4699B09F1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26071D3-D4CB-5223-1308-C1B299036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2D6CE26-0D10-AC5B-24FE-F9469FD3A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86094ED-5553-507B-EBB8-A366DB5A2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D1E4A-2A17-4A53-B99E-D0B97AA5130E}" type="datetime1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2F0E0FB-D857-4C34-C181-A4F4BAFA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B655B32-31B9-F5D7-3CA9-5BD1DC0D6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31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F6CCDE-A5BF-B8FC-FEDC-25B96FEDE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3CDAD3F-67B5-04DB-CEEA-E253DF7F5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190B40B-A761-50BF-A152-682DD75E6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C82DA7B-2507-A0E9-3C47-71EB3461AD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AB549B4-A88A-BE44-9099-C88F9CD994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672C6804-9582-D6C7-2623-3C1C15A0B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6CDCE-735F-4B1E-83CE-0E09B2DF0933}" type="datetime1">
              <a:rPr lang="ru-RU" smtClean="0"/>
              <a:t>18.11.2024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C6FC32E-CFDC-13B0-0E62-296AB0C57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2762DCE-8CF6-F169-9CFC-DDF631201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97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EC1C002-7B24-6091-D8C7-6F2E71B8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A3B6533-2F00-301B-4F48-EDC429599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F4DA-2C96-4A10-A7F3-B8E8A01D1596}" type="datetime1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151EC3E-0AE5-EFA8-8C11-03430D108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DE11C1D-E7A8-A182-9F0E-6A2029B8C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6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D59FE7B-7114-98C7-D44A-CAD2E2F80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C593-B948-4661-9EE3-CE5D257A2CB3}" type="datetime1">
              <a:rPr lang="ru-RU" smtClean="0"/>
              <a:t>18.11.2024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9A25A91-0EA9-DF86-9C21-4644DE9B1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6803219-2CCA-C28A-CBBA-B53044166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565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DF6390-DD56-73B8-3509-57711538B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209017E-13D1-F1FB-F55B-9973C2522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30FEBBC-E25C-E589-849A-360EE4158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F304865-6C60-CB74-BE51-D04B84538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8246E-51F5-44B7-8C10-3C2E89FF8014}" type="datetime1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48BCB39-8D62-9E93-438E-A37AEA312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62EE044-FD26-A4BB-9A37-B5F474AC9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403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8A399A-6E0E-F0CC-4EBA-26C654850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C749DDB5-0D2A-63F9-C87B-756F30FF2C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0888A14-98DA-1B38-42D0-2E1348F54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01369C3-B42D-42EF-C46F-553C72CBA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9D5C-EF89-478D-8B0F-000C8577AB7E}" type="datetime1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4B10196-851C-475C-77C6-C412BD0CA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DB16070-B6AF-ED2B-A069-4725D94B1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49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52848C-BBC2-2448-B320-2A03F1D65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FB4C548-8E69-5C10-241A-A992E4FAF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D50238B-DE9A-3198-06DA-05ABE9DF2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C329C-3205-496F-85EE-B0757ED3A5C8}" type="datetime1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7335E9A-EA92-5437-5EDB-B4BEE37B3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356A71F-8506-03F5-88BE-9F64D28BC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253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9CE005B-381E-CE16-F380-CCE5F51BE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EAC677A-C5E7-8B05-A857-778817F4B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6347AD8-F5DE-4CC5-6A57-ED7623300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2503-1380-4654-922F-FB2E27F735FD}" type="datetime1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BAB40AC-16E7-B8E7-A4BE-CA6000EC2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4C2FDA2-4FC5-93F8-0A88-8BD471BA7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65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5095AF-C832-8481-9662-A7B161855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DFCFAFD-63C0-3F56-33C5-EFA6EDDA0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18FD986-95E7-9B16-D3CB-491F8487E9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1379F-DE4A-4645-BDC7-23A344F2BCE4}" type="datetime1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78AF2CF-C325-0973-E74C-0228D8BFE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D0AC4DC-CB99-6527-0652-5112AC778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CB428-200C-4DE4-A16E-9D82B25F8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86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Word_Document1.docx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D881414-F887-AEA5-20F6-869AB9B37B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340" y="2386068"/>
            <a:ext cx="11192933" cy="1548895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+mn-lt"/>
                <a:cs typeface="Times New Roman" panose="02020603050405020304" pitchFamily="18" charset="0"/>
              </a:rPr>
            </a:br>
            <a:endParaRPr lang="ru-RU" sz="28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D8F0137-5037-218D-7B65-979F06EC0B28}"/>
              </a:ext>
            </a:extLst>
          </p:cNvPr>
          <p:cNvSpPr txBox="1"/>
          <p:nvPr/>
        </p:nvSpPr>
        <p:spPr>
          <a:xfrm>
            <a:off x="653340" y="1274902"/>
            <a:ext cx="94963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ea typeface="+mj-ea"/>
                <a:cs typeface="Times New Roman" panose="02020603050405020304" pitchFamily="18" charset="0"/>
              </a:rPr>
              <a:t>Основные направления развития крестьянских (фермерских) хозяйств: тенденции, проблемы, </a:t>
            </a:r>
            <a:r>
              <a:rPr lang="ru-RU" sz="3200" b="1" dirty="0" smtClean="0">
                <a:solidFill>
                  <a:srgbClr val="FF0000"/>
                </a:solidFill>
                <a:ea typeface="+mj-ea"/>
                <a:cs typeface="Times New Roman" panose="02020603050405020304" pitchFamily="18" charset="0"/>
              </a:rPr>
              <a:t>прогнозы </a:t>
            </a:r>
            <a:endParaRPr lang="ru-RU" sz="3200" b="1" dirty="0">
              <a:solidFill>
                <a:srgbClr val="FF0000"/>
              </a:solidFill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1C5EB37D-42D7-3B48-238C-AFEF8BD27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355" y="228430"/>
            <a:ext cx="1107000" cy="73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3">
            <a:extLst>
              <a:ext uri="{FF2B5EF4-FFF2-40B4-BE49-F238E27FC236}">
                <a16:creationId xmlns="" xmlns:a16="http://schemas.microsoft.com/office/drawing/2014/main" id="{9281387E-B68C-4605-630C-D17C48887CE9}"/>
              </a:ext>
            </a:extLst>
          </p:cNvPr>
          <p:cNvSpPr txBox="1">
            <a:spLocks/>
          </p:cNvSpPr>
          <p:nvPr/>
        </p:nvSpPr>
        <p:spPr>
          <a:xfrm>
            <a:off x="4024222" y="4231943"/>
            <a:ext cx="7551174" cy="1477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cs typeface="Times New Roman" panose="02020603050405020304" pitchFamily="18" charset="0"/>
              </a:rPr>
              <a:t>Бородин </a:t>
            </a:r>
            <a:r>
              <a:rPr lang="ru-RU" sz="1600" dirty="0">
                <a:cs typeface="Times New Roman" panose="02020603050405020304" pitchFamily="18" charset="0"/>
              </a:rPr>
              <a:t>К. Г.,  д.э.н., доцент, зав. отделом регулирования аграрных рынков;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cs typeface="Times New Roman" panose="02020603050405020304" pitchFamily="18" charset="0"/>
              </a:rPr>
              <a:t>Фролова Е.Ю. – к.э.н., вед. научн. сотр.; 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cs typeface="Times New Roman" panose="02020603050405020304" pitchFamily="18" charset="0"/>
              </a:rPr>
              <a:t>Задорожная Е.А. – науч. сотр.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cs typeface="Times New Roman" panose="02020603050405020304" pitchFamily="18" charset="0"/>
              </a:rPr>
              <a:t>ВИАПИ имени А. А. Никонова – филиал ФГБНУ ФНЦ ВНИИЭСХ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cs typeface="Times New Roman" panose="02020603050405020304" pitchFamily="18" charset="0"/>
              </a:rPr>
              <a:t>Москва, 2024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1600" dirty="0">
              <a:solidFill>
                <a:srgbClr val="22222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1600" dirty="0">
              <a:solidFill>
                <a:srgbClr val="2222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83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CA0578-22DC-7BEC-D78A-0D68C6F8B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98" y="-24722"/>
            <a:ext cx="11343199" cy="1026507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+mn-lt"/>
              </a:rPr>
              <a:t>Тенденция 1: долгосрочная </a:t>
            </a:r>
            <a:r>
              <a:rPr lang="ru-RU" sz="2000" b="1" dirty="0">
                <a:solidFill>
                  <a:srgbClr val="FF0000"/>
                </a:solidFill>
                <a:latin typeface="+mn-lt"/>
              </a:rPr>
              <a:t>тенденция снижения числа фермерских хозяйств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F55F08-93B9-F0FF-DF09-1CF0A5082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98" y="555172"/>
            <a:ext cx="10667147" cy="5747656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dirty="0"/>
              <a:t>Крестьянские (фермерские) хозяйства соединяют в себе черты как товарных сельхозпроизводителей, так и представителей социальной группы, заинтересованной в сохранении природной среды и  развитии сельских территории.</a:t>
            </a:r>
            <a:endParaRPr lang="en-US" sz="1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5E14688-2467-0135-D768-560C5B79A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2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FACBC19-4E15-78A5-57B5-4BBB83F1D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619" y="1581679"/>
            <a:ext cx="8630412" cy="51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7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CA0578-22DC-7BEC-D78A-0D68C6F8B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243" y="65314"/>
            <a:ext cx="10937422" cy="5715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Основные причины сокращения числа </a:t>
            </a:r>
            <a:r>
              <a:rPr lang="ru-RU" sz="2000" b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фермерских хозяйств </a:t>
            </a:r>
            <a:endParaRPr lang="ru-RU" sz="2000" b="1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A6F2B6D-D4E3-8A70-4FCD-58D83FC55676}"/>
              </a:ext>
            </a:extLst>
          </p:cNvPr>
          <p:cNvSpPr txBox="1"/>
          <p:nvPr/>
        </p:nvSpPr>
        <p:spPr>
          <a:xfrm>
            <a:off x="175986" y="636814"/>
            <a:ext cx="1077879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/>
              <a:t>Общее снижение численности сельского населения и на этом фоне сокращение численности мужчин и женщин в работоспособном возрасте в сельской местности. Согласно данным Росстата («Демографический ежегодник России», 2021 г.) в 2002 г. составляла </a:t>
            </a:r>
            <a:r>
              <a:rPr lang="ru-RU" sz="2000" b="1" dirty="0">
                <a:solidFill>
                  <a:srgbClr val="FF0000"/>
                </a:solidFill>
              </a:rPr>
              <a:t>22,2 млн чел., в 2019 г. – 8,3 млн человек</a:t>
            </a:r>
            <a:r>
              <a:rPr lang="ru-RU" sz="2000" dirty="0">
                <a:solidFill>
                  <a:srgbClr val="FF0000"/>
                </a:solidFill>
              </a:rPr>
              <a:t>; </a:t>
            </a:r>
          </a:p>
          <a:p>
            <a:pPr marL="342900" indent="-342900">
              <a:buAutoNum type="arabicPeriod"/>
            </a:pPr>
            <a:r>
              <a:rPr lang="ru-RU" sz="2000" dirty="0"/>
              <a:t>Невыгодные условия конкуренции с крупными сельхозпроизводителями, в том числе – сложности с получением льготных финансовых ресурсов (субсидий, дотаций, льгот, лизинга техники;</a:t>
            </a:r>
          </a:p>
          <a:p>
            <a:pPr marL="342900" indent="-342900">
              <a:buAutoNum type="arabicPeriod"/>
            </a:pPr>
            <a:r>
              <a:rPr lang="ru-RU" sz="2000" dirty="0"/>
              <a:t>Сокращаются каналы сбыта продукции (ранее действовавшие колхозные и кооперативные рынки) на фоне роста числа сетевых торговых точек.  В настоящее время проблема сбыта фермерской продукции остаётся наиболее острой. </a:t>
            </a:r>
          </a:p>
          <a:p>
            <a:endParaRPr lang="ru-RU" dirty="0"/>
          </a:p>
          <a:p>
            <a:r>
              <a:rPr lang="ru-RU" dirty="0">
                <a:solidFill>
                  <a:srgbClr val="333333"/>
                </a:solidFill>
                <a:latin typeface="Kazimir"/>
              </a:rPr>
              <a:t>. 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F722FB7-5EF5-E213-A400-424DDF833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3</a:t>
            </a:fld>
            <a:endParaRPr lang="ru-RU"/>
          </a:p>
        </p:txBody>
      </p:sp>
      <p:pic>
        <p:nvPicPr>
          <p:cNvPr id="3" name="Picture 2" descr="Picture background">
            <a:extLst>
              <a:ext uri="{FF2B5EF4-FFF2-40B4-BE49-F238E27FC236}">
                <a16:creationId xmlns="" xmlns:a16="http://schemas.microsoft.com/office/drawing/2014/main" id="{80F73913-4062-C5D6-F045-4A74D0E15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10" y="3971334"/>
            <a:ext cx="4174990" cy="274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icture background">
            <a:extLst>
              <a:ext uri="{FF2B5EF4-FFF2-40B4-BE49-F238E27FC236}">
                <a16:creationId xmlns="" xmlns:a16="http://schemas.microsoft.com/office/drawing/2014/main" id="{7064B281-CAF0-9E5B-8712-4EA7CCBB5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49" y="3971334"/>
            <a:ext cx="4051302" cy="271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78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CA0578-22DC-7BEC-D78A-0D68C6F8B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71" y="-2020"/>
            <a:ext cx="10937422" cy="57150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</a:rPr>
              <a:t>Тенденция 2:  укрупнение фермерских хозяйств</a:t>
            </a:r>
            <a:r>
              <a:rPr lang="ru-RU" sz="2000" b="1" dirty="0">
                <a:latin typeface="+mn-lt"/>
                <a:ea typeface="Calibri" panose="020F0502020204030204" pitchFamily="34" charset="0"/>
              </a:rPr>
              <a:t> </a:t>
            </a:r>
            <a:endParaRPr lang="ru-RU" sz="2000" dirty="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A6F2B6D-D4E3-8A70-4FCD-58D83FC55676}"/>
              </a:ext>
            </a:extLst>
          </p:cNvPr>
          <p:cNvSpPr txBox="1"/>
          <p:nvPr/>
        </p:nvSpPr>
        <p:spPr>
          <a:xfrm>
            <a:off x="210984" y="463965"/>
            <a:ext cx="11572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00"/>
                </a:solidFill>
              </a:rPr>
              <a:t> </a:t>
            </a:r>
          </a:p>
          <a:p>
            <a:r>
              <a:rPr lang="ru-RU" dirty="0">
                <a:solidFill>
                  <a:srgbClr val="000000"/>
                </a:solidFill>
              </a:rPr>
              <a:t>В противовес тенденции снижения числа фермерских хозяйств набирает силу процесс их укрупнения. </a:t>
            </a:r>
          </a:p>
          <a:p>
            <a:endParaRPr lang="ru-RU" dirty="0">
              <a:solidFill>
                <a:srgbClr val="000000"/>
              </a:solidFill>
            </a:endParaRPr>
          </a:p>
          <a:p>
            <a:r>
              <a:rPr lang="ru-RU" dirty="0">
                <a:solidFill>
                  <a:srgbClr val="000000"/>
                </a:solidFill>
              </a:rPr>
              <a:t> </a:t>
            </a:r>
            <a:endParaRPr lang="ru-RU" sz="1750" dirty="0">
              <a:solidFill>
                <a:srgbClr val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45F86D3-67CD-2ACB-6D07-56E623CEA48D}"/>
              </a:ext>
            </a:extLst>
          </p:cNvPr>
          <p:cNvSpPr txBox="1"/>
          <p:nvPr/>
        </p:nvSpPr>
        <p:spPr>
          <a:xfrm>
            <a:off x="130892" y="5015717"/>
            <a:ext cx="118448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</a:rPr>
              <a:t>По ряду культур и видам сельскохозяйственных животных имеется преимущество у СХО, но в целом сектор КФХ за последнее время значительно укрепил свои позиции. Таким образом, на протяжении последних 10-12 лет тенденция снижения численности К(Ф)Х была обусловлена, с одной стороны, потерей части мелких фермеров статуса КФХ, с другой стороны, – тенденцией укрупнения фермерских хозяйств, которые за счет увеличения масштабов своей деятельности стремятся улучшить собственные позиции в конкуренции с СХО. </a:t>
            </a:r>
          </a:p>
          <a:p>
            <a:endParaRPr lang="ru-RU" dirty="0"/>
          </a:p>
        </p:txBody>
      </p:sp>
      <p:pic>
        <p:nvPicPr>
          <p:cNvPr id="7" name="Рисунок 6" descr="Dairy Farm Aland Islands Finland Cows Stock Photo 216200296 | Shutterstock">
            <a:extLst>
              <a:ext uri="{FF2B5EF4-FFF2-40B4-BE49-F238E27FC236}">
                <a16:creationId xmlns="" xmlns:a16="http://schemas.microsoft.com/office/drawing/2014/main" id="{EC728E7F-D93F-4F09-7238-D7F0C2E2D1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" r="5893" b="19747"/>
          <a:stretch/>
        </p:blipFill>
        <p:spPr bwMode="auto">
          <a:xfrm>
            <a:off x="9113891" y="3400363"/>
            <a:ext cx="2340000" cy="14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How Finnish farmers have doubled grass growth in a short season - Farmers  Weekly">
            <a:extLst>
              <a:ext uri="{FF2B5EF4-FFF2-40B4-BE49-F238E27FC236}">
                <a16:creationId xmlns="" xmlns:a16="http://schemas.microsoft.com/office/drawing/2014/main" id="{B061F13F-D343-4317-3FC0-96737C56FC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891" y="1122283"/>
            <a:ext cx="2413244" cy="14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1E5AF7EB-D7D0-DF6F-839A-3CC84DED9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22" name="Объект 21">
            <a:extLst>
              <a:ext uri="{FF2B5EF4-FFF2-40B4-BE49-F238E27FC236}">
                <a16:creationId xmlns="" xmlns:a16="http://schemas.microsoft.com/office/drawing/2014/main" id="{2DDE6455-6941-C041-6359-C06C2039D2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963362"/>
              </p:ext>
            </p:extLst>
          </p:nvPr>
        </p:nvGraphicFramePr>
        <p:xfrm>
          <a:off x="257892" y="1064130"/>
          <a:ext cx="9335729" cy="3698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Document" r:id="rId5" imgW="9252332" imgH="3666153" progId="Word.Document.12">
                  <p:embed/>
                </p:oleObj>
              </mc:Choice>
              <mc:Fallback>
                <p:oleObj name="Document" r:id="rId5" imgW="9252332" imgH="36661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7892" y="1064130"/>
                        <a:ext cx="9335729" cy="3698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111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D27FEE-425D-6F2A-6311-8667091F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34" y="-194873"/>
            <a:ext cx="5300134" cy="1049311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</a:rPr>
              <a:t>Тенденция 3: </a:t>
            </a:r>
            <a:r>
              <a:rPr lang="ru-RU" sz="2000" b="1" dirty="0">
                <a:solidFill>
                  <a:srgbClr val="FF0000"/>
                </a:solidFill>
                <a:latin typeface="+mn-lt"/>
              </a:rPr>
              <a:t>рост средних доходов К(Ф)Х и ИП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47B1B2B-D775-BD3F-5497-F5E1BFA08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745067"/>
            <a:ext cx="4540864" cy="5611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cs typeface="Times New Roman" panose="02020603050405020304" pitchFamily="18" charset="0"/>
              </a:rPr>
              <a:t>Для расчета средних доходов К(Ф)Х ИП использовалось соотношение объема производства с/х продукции в К(Ф)Х и ИП в фактически действующих ценах к числу фермерских хозяйств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C06833D-BA8E-F329-B984-F67B2A34F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5</a:t>
            </a:fld>
            <a:endParaRPr lang="ru-RU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="" xmlns:a16="http://schemas.microsoft.com/office/drawing/2014/main" id="{53D04717-D221-7BBB-F81E-D0A2F697F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929800"/>
            <a:ext cx="4244177" cy="318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6465C86-B266-F042-CE17-775CCFD37E23}"/>
              </a:ext>
            </a:extLst>
          </p:cNvPr>
          <p:cNvSpPr txBox="1"/>
          <p:nvPr/>
        </p:nvSpPr>
        <p:spPr>
          <a:xfrm>
            <a:off x="5077363" y="160505"/>
            <a:ext cx="6758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Средний доход К(Ф)Х и ИП по России в период 2006-2023 гг.</a:t>
            </a:r>
            <a:endParaRPr lang="ru-RU" sz="16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073F8BC-7542-85C5-4FCD-A1BFB8239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666" y="577850"/>
            <a:ext cx="7010400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70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F2EB31B-2171-CE6C-4608-C219E4832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AD6C9B-6A97-6712-61AE-A465B8199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34" y="-26035"/>
            <a:ext cx="10515600" cy="544512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+mn-lt"/>
                <a:ea typeface="Calibri" panose="020F0502020204030204" pitchFamily="34" charset="0"/>
              </a:rPr>
              <a:t>Тенденции в развитии производства продукции в </a:t>
            </a:r>
            <a:r>
              <a:rPr lang="ru-RU" sz="2000" b="1" dirty="0">
                <a:latin typeface="+mn-lt"/>
              </a:rPr>
              <a:t>К(Ф)Х и ИП  </a:t>
            </a:r>
            <a:endParaRPr lang="ru-RU" sz="20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4031A09-783E-490E-BC6D-BBF25A758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6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B444A16-4F82-2BAE-9661-CF764A82C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3" y="389266"/>
            <a:ext cx="5985934" cy="41749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0BD8D83-F428-6B09-B867-D7423718D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8467" y="110754"/>
            <a:ext cx="3987800" cy="36121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0C70D22-1E08-95DC-643A-2649290F7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87" y="4792133"/>
            <a:ext cx="4871247" cy="19293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1AC87F1-1DBB-9274-3797-E9AF073C5F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8467" y="3815300"/>
            <a:ext cx="4154259" cy="2942016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="" xmlns:a16="http://schemas.microsoft.com/office/drawing/2014/main" id="{422813B2-84F4-1D75-9625-310EA580E82C}"/>
              </a:ext>
            </a:extLst>
          </p:cNvPr>
          <p:cNvSpPr/>
          <p:nvPr/>
        </p:nvSpPr>
        <p:spPr>
          <a:xfrm>
            <a:off x="5966884" y="1348583"/>
            <a:ext cx="389466" cy="21992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7302565E-7EE2-A4DE-4999-B9E9BBA3B8C1}"/>
              </a:ext>
            </a:extLst>
          </p:cNvPr>
          <p:cNvSpPr/>
          <p:nvPr/>
        </p:nvSpPr>
        <p:spPr>
          <a:xfrm>
            <a:off x="5966884" y="1568613"/>
            <a:ext cx="389466" cy="21992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B375450F-C516-DA45-DD20-873342202557}"/>
              </a:ext>
            </a:extLst>
          </p:cNvPr>
          <p:cNvSpPr/>
          <p:nvPr/>
        </p:nvSpPr>
        <p:spPr>
          <a:xfrm>
            <a:off x="5966884" y="1040050"/>
            <a:ext cx="389466" cy="21992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BCB014FB-2C04-EBD6-1AB6-04087B5FF6B3}"/>
              </a:ext>
            </a:extLst>
          </p:cNvPr>
          <p:cNvSpPr/>
          <p:nvPr/>
        </p:nvSpPr>
        <p:spPr>
          <a:xfrm>
            <a:off x="5973234" y="2066081"/>
            <a:ext cx="389466" cy="21992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="" xmlns:a16="http://schemas.microsoft.com/office/drawing/2014/main" id="{6C451DBD-4F2A-C9D0-7673-023A7161069C}"/>
              </a:ext>
            </a:extLst>
          </p:cNvPr>
          <p:cNvSpPr/>
          <p:nvPr/>
        </p:nvSpPr>
        <p:spPr>
          <a:xfrm>
            <a:off x="5973234" y="669299"/>
            <a:ext cx="389466" cy="21992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="" xmlns:a16="http://schemas.microsoft.com/office/drawing/2014/main" id="{E86AAC00-B040-F5DF-A636-A44E4AD460A3}"/>
              </a:ext>
            </a:extLst>
          </p:cNvPr>
          <p:cNvSpPr/>
          <p:nvPr/>
        </p:nvSpPr>
        <p:spPr>
          <a:xfrm>
            <a:off x="5966884" y="3315167"/>
            <a:ext cx="389466" cy="21992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="" xmlns:a16="http://schemas.microsoft.com/office/drawing/2014/main" id="{A6646E8E-6C67-9EEA-8368-D023211CE1AC}"/>
              </a:ext>
            </a:extLst>
          </p:cNvPr>
          <p:cNvSpPr/>
          <p:nvPr/>
        </p:nvSpPr>
        <p:spPr>
          <a:xfrm>
            <a:off x="5973234" y="3730468"/>
            <a:ext cx="389466" cy="21992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8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CBEE973-081F-7B8F-9446-FEA4E4DFF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00" y="0"/>
            <a:ext cx="10698872" cy="67577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Проблемы развития </a:t>
            </a:r>
            <a:r>
              <a:rPr lang="ru-RU" sz="22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фермерских хозяйств </a:t>
            </a:r>
            <a:endParaRPr lang="ru-RU" sz="2200" b="1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4268AE9-5060-0CDD-A763-6EA81CA29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866" y="551948"/>
            <a:ext cx="11319934" cy="5620251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b="1" i="1" kern="100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Диспаритет</a:t>
            </a:r>
            <a:r>
              <a:rPr lang="ru-RU" sz="2000" b="1" i="1" kern="100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закупочных цен и цен </a:t>
            </a:r>
            <a:r>
              <a:rPr lang="ru-RU" sz="2000" b="1" i="1" kern="100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реализации</a:t>
            </a:r>
            <a:r>
              <a:rPr lang="ru-RU" sz="2000" b="1" i="1" kern="1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kern="1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 </a:t>
            </a:r>
            <a:r>
              <a:rPr lang="ru-RU" sz="2000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2023-2024 гг</a:t>
            </a:r>
            <a:r>
              <a:rPr lang="ru-RU" sz="2000" kern="1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ru-RU" sz="2000" kern="1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ru-RU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15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b="1" i="1" kern="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Недостаточная </a:t>
            </a:r>
            <a:r>
              <a:rPr lang="ru-RU" sz="2000" b="1" i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компетенция </a:t>
            </a:r>
            <a:r>
              <a:rPr lang="ru-RU" sz="20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000" kern="100" dirty="0">
                <a:latin typeface="Calibri" panose="020F0502020204030204" pitchFamily="34" charset="0"/>
                <a:cs typeface="Calibri" panose="020F0502020204030204" pitchFamily="34" charset="0"/>
              </a:rPr>
              <a:t>части оформления заявок и другой необходимой документации, </a:t>
            </a:r>
            <a:r>
              <a:rPr lang="ru-RU" sz="2000" kern="100" dirty="0" smtClean="0">
                <a:latin typeface="Calibri" panose="020F0502020204030204" pitchFamily="34" charset="0"/>
                <a:cs typeface="Calibri" panose="020F0502020204030204" pitchFamily="34" charset="0"/>
              </a:rPr>
              <a:t>в работе </a:t>
            </a:r>
            <a:r>
              <a:rPr lang="ru-RU" sz="2000" kern="100" dirty="0">
                <a:latin typeface="Calibri" panose="020F0502020204030204" pitchFamily="34" charset="0"/>
                <a:cs typeface="Calibri" panose="020F0502020204030204" pitchFamily="34" charset="0"/>
              </a:rPr>
              <a:t>с различными федеральными государственными информационными системами (ФГИС) в целом;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000" b="1" i="1" kern="100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Дефицит </a:t>
            </a:r>
            <a:r>
              <a:rPr lang="ru-RU" sz="2000" b="1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кадров</a:t>
            </a:r>
            <a:r>
              <a:rPr lang="ru-RU" sz="20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ru-RU" sz="2000" kern="1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отток населения, </a:t>
            </a:r>
            <a:r>
              <a:rPr lang="ru-RU" sz="20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 </a:t>
            </a:r>
            <a:r>
              <a:rPr lang="ru-RU" sz="2000" kern="1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целом, и, </a:t>
            </a:r>
            <a:r>
              <a:rPr lang="ru-RU" sz="20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 </a:t>
            </a:r>
            <a:r>
              <a:rPr lang="ru-RU" sz="2000" kern="1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особенности, - </a:t>
            </a:r>
            <a:r>
              <a:rPr lang="ru-RU" sz="20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молодёжи</a:t>
            </a:r>
            <a:r>
              <a:rPr lang="ru-RU" sz="2000" kern="1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200" b="1" dirty="0">
                <a:solidFill>
                  <a:srgbClr val="FF0000"/>
                </a:solidFill>
                <a:cs typeface="Times New Roman" panose="02020603050405020304" pitchFamily="18" charset="0"/>
              </a:rPr>
              <a:t>Проблемы К(Ф)Х и ИП на российских рынках с/х продукции: растениеводство </a:t>
            </a:r>
            <a:endParaRPr lang="ru-RU" sz="2200" b="1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проблемы со сбытом продукции; </a:t>
            </a:r>
          </a:p>
          <a:p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низкие закупочные цены вследствие введения экспортной пошлины (на рынках зерна и подсолнечника); </a:t>
            </a:r>
          </a:p>
          <a:p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рост цен на импортные ресурсы (семена, средства защиты растений);</a:t>
            </a:r>
          </a:p>
          <a:p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недостаток помещений для хранения картофеля и овощей.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BFD0270-A71F-632B-3A4B-0F71A0C9D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86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D772B33-7646-3508-1C62-34B2E5640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D52622-A002-465B-CB18-9F561B7E9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66" y="-85724"/>
            <a:ext cx="10515600" cy="681037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Проблемы </a:t>
            </a:r>
            <a:r>
              <a:rPr lang="ru-RU" sz="2200" b="1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К(Ф)Х и ИП на российских рынках </a:t>
            </a:r>
            <a:r>
              <a:rPr lang="ru-RU" sz="22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с/х продукции: животноводство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0ECFCDD-E354-08A0-0B0E-8325BD6B4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981" y="510353"/>
            <a:ext cx="11324169" cy="6720683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Рынок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мяса КРС</a:t>
            </a:r>
            <a:r>
              <a:rPr lang="ru-RU" sz="1800" dirty="0">
                <a:effectLst/>
                <a:ea typeface="Calibri" panose="020F0502020204030204" pitchFamily="34" charset="0"/>
              </a:rPr>
              <a:t>: проблемы с развитием информационной инфраструктуры рынка; необходимость специализации фермеров (на откорме телят); доступ к дешевым инвестициям; конкуренция с импортом;</a:t>
            </a:r>
          </a:p>
          <a:p>
            <a:pPr algn="just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Рынок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свинины</a:t>
            </a:r>
            <a:r>
              <a:rPr lang="ru-RU" sz="1800" b="1" dirty="0"/>
              <a:t>: </a:t>
            </a:r>
            <a:r>
              <a:rPr lang="ru-RU" sz="1800" dirty="0"/>
              <a:t>заболевания оказывают наиболее негативный эффект на развитие свиноводства в К(Ф)Х, поскольку требуют больших затрат на ветеринарную помощь, при этом слабо поддаются контролю. Инфекционные болезни (африканская чума свиней и свиной грипп) быстро распространяются в секторе производства и приводят к значительным убыткам; несбалансированность рациона – попытка хозяйств экономить на кормах; слабое развитие селекционно-племенной работы в стране; рост себестоимости продукции в связи с нарушенной логистикой импорта кормовых добавок и ветпрепаратов, а также – падением обменного курса;</a:t>
            </a:r>
          </a:p>
          <a:p>
            <a:pPr algn="just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Рынок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мяса птицы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зависимость от импортного генетического материала (доля импортных кроссов в отечественном производстве мяса бройлеров составляет порядка 95 %); усложнение товарных потоков и резкий рост стоимости транспортных услуг; рост цен на корма, на которые в птицеводстве приходится около 70% себестоимости;  </a:t>
            </a:r>
          </a:p>
          <a:p>
            <a:pPr algn="just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Рынок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баранины и козлятины</a:t>
            </a:r>
            <a:r>
              <a:rPr lang="ru-RU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регионах России, традиционно ориентированных на выращивание мясных пород овец, нет достаточного количества крупных перерабатывающих комплексов; требуется расширение ассортиментной линейки, видов упаковки и повышения качества продукции; </a:t>
            </a:r>
          </a:p>
          <a:p>
            <a:pPr algn="just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Рынок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молока и молочной продукции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низкий уровень комплексной механизации производственных процессов при производстве молока-сырья,  недостаток квалификации работников; рост цен на кормовые добавки и концентраты; </a:t>
            </a:r>
            <a:r>
              <a:rPr lang="ru-RU" sz="18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запчасти, аренду земли, горюче-смазочные материалы,  низкая закупочная цена в молокозаводах; конкуренция со стороны белорусских производителей;</a:t>
            </a:r>
          </a:p>
          <a:p>
            <a:pPr algn="just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Рынок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яйца куриного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ru-RU" sz="1800" dirty="0">
                <a:effectLst/>
                <a:ea typeface="Calibri" panose="020F0502020204030204" pitchFamily="34" charset="0"/>
              </a:rPr>
              <a:t>– низкая рентабельность отрасли; недостаток льготных кредитов.</a:t>
            </a: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5D0F87F-200C-31C2-9AF0-060B5B168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11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D772B33-7646-3508-1C62-34B2E5640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D52622-A002-465B-CB18-9F561B7E9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66" y="-85724"/>
            <a:ext cx="10515600" cy="68103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Неопределенности</a:t>
            </a:r>
            <a:r>
              <a:rPr lang="ru-RU" sz="24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связанные </a:t>
            </a:r>
            <a:r>
              <a:rPr lang="ru-RU" sz="24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с 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прогнозами</a:t>
            </a:r>
            <a:endParaRPr lang="ru-RU" sz="2400" b="1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0ECFCDD-E354-08A0-0B0E-8325BD6B4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152" y="998551"/>
            <a:ext cx="10573503" cy="357345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200" b="1" i="1" dirty="0" smtClean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Геополитическая </a:t>
            </a:r>
            <a:r>
              <a:rPr lang="ru-RU" sz="2200" b="1" i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напряженность</a:t>
            </a:r>
            <a:r>
              <a:rPr lang="ru-RU" sz="2200" dirty="0">
                <a:ea typeface="Calibri" panose="020F0502020204030204" pitchFamily="34" charset="0"/>
              </a:rPr>
              <a:t>, которая может повлиять на перспективы производства и вызвать волатильность рынка</a:t>
            </a:r>
            <a:r>
              <a:rPr lang="ru-RU" sz="2200" dirty="0" smtClean="0">
                <a:ea typeface="Calibri" panose="020F0502020204030204" pitchFamily="34" charset="0"/>
              </a:rPr>
              <a:t>.</a:t>
            </a:r>
          </a:p>
          <a:p>
            <a:pPr algn="just"/>
            <a:endParaRPr lang="ru-RU" sz="2200" dirty="0">
              <a:ea typeface="Calibri" panose="020F0502020204030204" pitchFamily="34" charset="0"/>
            </a:endParaRPr>
          </a:p>
          <a:p>
            <a:pPr algn="just"/>
            <a:r>
              <a:rPr lang="ru-RU" sz="2200" b="1" i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Экстремальные погодные явления</a:t>
            </a:r>
            <a:r>
              <a:rPr lang="ru-RU" sz="2200" dirty="0">
                <a:ea typeface="Calibri" panose="020F0502020204030204" pitchFamily="34" charset="0"/>
              </a:rPr>
              <a:t>, усугубленные изменением климата, могут вызвать более высокую волатильность урожайности зерновых, тем самым влияя на мировой экспорт и цены</a:t>
            </a:r>
            <a:r>
              <a:rPr lang="ru-RU" sz="2200" dirty="0" smtClean="0">
                <a:ea typeface="Calibri" panose="020F0502020204030204" pitchFamily="34" charset="0"/>
              </a:rPr>
              <a:t>.</a:t>
            </a:r>
          </a:p>
          <a:p>
            <a:pPr algn="just"/>
            <a:endParaRPr lang="ru-RU" sz="2200" dirty="0">
              <a:ea typeface="Calibri" panose="020F0502020204030204" pitchFamily="34" charset="0"/>
            </a:endParaRPr>
          </a:p>
          <a:p>
            <a:pPr algn="just"/>
            <a:r>
              <a:rPr lang="ru-RU" sz="2200" b="1" i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Экспортные пошлины </a:t>
            </a:r>
            <a:r>
              <a:rPr lang="ru-RU" sz="2200" dirty="0">
                <a:ea typeface="Calibri" panose="020F0502020204030204" pitchFamily="34" charset="0"/>
              </a:rPr>
              <a:t>вносят большую неопределенность в ближайшие годы</a:t>
            </a:r>
            <a:r>
              <a:rPr lang="ru-RU" sz="2200" dirty="0" smtClean="0">
                <a:ea typeface="Calibri" panose="020F0502020204030204" pitchFamily="34" charset="0"/>
              </a:rPr>
              <a:t>.</a:t>
            </a:r>
          </a:p>
          <a:p>
            <a:pPr algn="just"/>
            <a:endParaRPr lang="ru-RU" sz="2200" dirty="0">
              <a:ea typeface="Calibri" panose="020F0502020204030204" pitchFamily="34" charset="0"/>
            </a:endParaRPr>
          </a:p>
          <a:p>
            <a:pPr algn="just"/>
            <a:r>
              <a:rPr lang="ru-RU" sz="2200" b="1" i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Вспышки болезней животных</a:t>
            </a:r>
            <a:r>
              <a:rPr lang="ru-RU" sz="2200" b="1" i="1" dirty="0">
                <a:ea typeface="Calibri" panose="020F0502020204030204" pitchFamily="34" charset="0"/>
              </a:rPr>
              <a:t> </a:t>
            </a:r>
            <a:r>
              <a:rPr lang="ru-RU" sz="2200" dirty="0">
                <a:ea typeface="Calibri" panose="020F0502020204030204" pitchFamily="34" charset="0"/>
              </a:rPr>
              <a:t>также создают значительную неопределенность для развития мясной отрасли.</a:t>
            </a:r>
          </a:p>
          <a:p>
            <a:pPr marL="0" indent="0" algn="just">
              <a:spcAft>
                <a:spcPts val="600"/>
              </a:spcAft>
              <a:buNone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5D0F87F-200C-31C2-9AF0-060B5B168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76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CEC847-F3D6-E5AB-97EC-CBBB79849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144251"/>
            <a:ext cx="10515600" cy="185949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+mn-lt"/>
              </a:rPr>
              <a:t>Прогноз численности К(Ф)Х и ИП на период до 2030 года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9BB5FEF-E5C2-DFD2-464F-13E293AC5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733" y="457201"/>
            <a:ext cx="10515600" cy="2515420"/>
          </a:xfrm>
        </p:spPr>
        <p:txBody>
          <a:bodyPr>
            <a:normAutofit lnSpcReduction="10000"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С учетом отсутствия отдельных статистических данных по категориям хозяйств для оценки </a:t>
            </a:r>
            <a:r>
              <a:rPr lang="ru-RU" sz="1800" dirty="0" smtClean="0"/>
              <a:t>прогнозов </a:t>
            </a:r>
            <a:r>
              <a:rPr lang="ru-RU" sz="1800" dirty="0"/>
              <a:t>развития </a:t>
            </a:r>
            <a:r>
              <a:rPr lang="ru-RU" sz="1800" dirty="0" smtClean="0"/>
              <a:t>фермерских </a:t>
            </a:r>
            <a:r>
              <a:rPr lang="ru-RU" sz="1800" dirty="0"/>
              <a:t>хозяйств в РФ, в исследовании использовались два метода количественной оценки прогноза: 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1) линейная аппроксимация; 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2) авторегрессия (</a:t>
            </a:r>
            <a:r>
              <a:rPr lang="en-US" sz="1800" dirty="0"/>
              <a:t>AR</a:t>
            </a:r>
            <a:r>
              <a:rPr lang="ru-RU" sz="1800" dirty="0"/>
              <a:t>) – модель регрессии, в которой текущее значение </a:t>
            </a:r>
            <a:r>
              <a:rPr lang="ru-RU" sz="1800" dirty="0" err="1"/>
              <a:t>регрессируется</a:t>
            </a:r>
            <a:r>
              <a:rPr lang="ru-RU" sz="1800" dirty="0"/>
              <a:t> по собственным запаздывающим значениям (с предварительной проверкой данных на стационарность).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/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В соответствии с полученными оценками формируется прогноз численности К(Ф)Х и ИП России на период до 2030 года.</a:t>
            </a:r>
          </a:p>
          <a:p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E3F5E704-140D-929C-DA11-D8C2186EF1CE}"/>
              </a:ext>
            </a:extLst>
          </p:cNvPr>
          <p:cNvSpPr txBox="1">
            <a:spLocks/>
          </p:cNvSpPr>
          <p:nvPr/>
        </p:nvSpPr>
        <p:spPr>
          <a:xfrm>
            <a:off x="380999" y="2972621"/>
            <a:ext cx="11184467" cy="3428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038298-1668-9C84-C174-A6BEC85319C5}"/>
              </a:ext>
            </a:extLst>
          </p:cNvPr>
          <p:cNvSpPr txBox="1"/>
          <p:nvPr/>
        </p:nvSpPr>
        <p:spPr>
          <a:xfrm>
            <a:off x="632340" y="3022160"/>
            <a:ext cx="10998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Прогноз численности К(Ф)Х и ИП в России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2024–2030  гг., тыс. единиц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3B3243C-EECF-E6A0-DDEC-7417FFE77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60" y="3734210"/>
            <a:ext cx="11308357" cy="232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Номер слайда 15">
            <a:extLst>
              <a:ext uri="{FF2B5EF4-FFF2-40B4-BE49-F238E27FC236}">
                <a16:creationId xmlns="" xmlns:a16="http://schemas.microsoft.com/office/drawing/2014/main" id="{DDD02EEB-5610-9709-CCB3-D63CF58E5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74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CEC847-F3D6-E5AB-97EC-CBBB79849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-103238"/>
            <a:ext cx="10515600" cy="975044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+mn-lt"/>
              </a:rPr>
              <a:t>Прогноз доходов К(Ф)Х и ИП </a:t>
            </a:r>
            <a:r>
              <a:rPr lang="ru-RU" sz="2200" b="1" dirty="0" smtClean="0">
                <a:solidFill>
                  <a:srgbClr val="FF0000"/>
                </a:solidFill>
                <a:latin typeface="+mn-lt"/>
              </a:rPr>
              <a:t>на </a:t>
            </a:r>
            <a:r>
              <a:rPr lang="ru-RU" sz="2200" b="1" dirty="0">
                <a:solidFill>
                  <a:srgbClr val="FF0000"/>
                </a:solidFill>
                <a:latin typeface="+mn-lt"/>
              </a:rPr>
              <a:t>период 2024-2030 гг., тыс. руб.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9BB5FEF-E5C2-DFD2-464F-13E293AC5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658" y="751265"/>
            <a:ext cx="11140807" cy="251542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Прогноз среднего дохода К(Ф)Х и ИП в России, выполненный на основе линейной аппроксимации, является пессимистичным, прогноз же на основе авторегрессии следует рассматривать как наиболее вероятный.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latin typeface="Calibri" panose="020F0502020204030204" pitchFamily="34" charset="0"/>
                <a:cs typeface="Calibri" panose="020F0502020204030204" pitchFamily="34" charset="0"/>
              </a:rPr>
              <a:t>Согласно полученным данным, в среднесрочной перспективе средний доход фермерского хозяйства к 2030 г. увеличится в 1,23 раза до 5,6 млн рублей.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1800" dirty="0"/>
          </a:p>
          <a:p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E3F5E704-140D-929C-DA11-D8C2186EF1CE}"/>
              </a:ext>
            </a:extLst>
          </p:cNvPr>
          <p:cNvSpPr txBox="1">
            <a:spLocks/>
          </p:cNvSpPr>
          <p:nvPr/>
        </p:nvSpPr>
        <p:spPr>
          <a:xfrm>
            <a:off x="380999" y="2972621"/>
            <a:ext cx="11184467" cy="3428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038298-1668-9C84-C174-A6BEC85319C5}"/>
              </a:ext>
            </a:extLst>
          </p:cNvPr>
          <p:cNvSpPr txBox="1"/>
          <p:nvPr/>
        </p:nvSpPr>
        <p:spPr>
          <a:xfrm>
            <a:off x="340963" y="2603289"/>
            <a:ext cx="11323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Прогноз </a:t>
            </a:r>
            <a:r>
              <a:rPr lang="ru-RU" sz="2000" b="1" dirty="0">
                <a:latin typeface="+mn-lt"/>
              </a:rPr>
              <a:t>доходов К(Ф)Х и ИП на период на период 2024-2030 гг., тыс. руб. </a:t>
            </a:r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F9FC067-6177-06E4-8269-9D8DB55FE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3429000"/>
            <a:ext cx="10490198" cy="243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53BA427-EF4E-DF9D-4A61-ACEDD8FD7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56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31F859-DB87-94B9-5F42-40DDB6FE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66" y="432657"/>
            <a:ext cx="11345334" cy="52322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Прогноз валовой продукции сельского хозяйства, произведенной в фермерских хозяйствах на 2024-2030 гг., млрд. руб.</a:t>
            </a:r>
            <a:br>
              <a:rPr lang="ru-RU" sz="2200" b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+mn-lt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F6BC99-805E-B97D-61ED-F48655A38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12</a:t>
            </a:fld>
            <a:endParaRPr lang="ru-RU"/>
          </a:p>
        </p:txBody>
      </p:sp>
      <p:sp>
        <p:nvSpPr>
          <p:cNvPr id="16" name="Rectangle 9">
            <a:extLst>
              <a:ext uri="{FF2B5EF4-FFF2-40B4-BE49-F238E27FC236}">
                <a16:creationId xmlns="" xmlns:a16="http://schemas.microsoft.com/office/drawing/2014/main" id="{0AA1F6C9-CD18-9941-30C5-637413354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348" y="1303796"/>
            <a:ext cx="6896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BD3C281-1C7C-3FC6-B674-297651B7B609}"/>
              </a:ext>
            </a:extLst>
          </p:cNvPr>
          <p:cNvSpPr txBox="1"/>
          <p:nvPr/>
        </p:nvSpPr>
        <p:spPr>
          <a:xfrm>
            <a:off x="363833" y="1172287"/>
            <a:ext cx="1010128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ea typeface="Calibri" panose="020F0502020204030204" pitchFamily="34" charset="0"/>
              </a:rPr>
              <a:t>В соответствии с полученными результатами формируется прогноз валовой продукции сельского хозяйства, произведенной в К(Ф)Х России, на период до 2030 г.</a:t>
            </a:r>
          </a:p>
          <a:p>
            <a:pPr algn="ctr"/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Прогноз валовой продукции сельского хозяйства, произведенной в фермерских хозяйствах на 2024-2030 гг., млрд. руб.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EBBECBE-DB7C-D406-F971-582CCE5AB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08" y="2963825"/>
            <a:ext cx="10896600" cy="196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4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31F859-DB87-94B9-5F42-40DDB6FE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81" y="199617"/>
            <a:ext cx="11345334" cy="52322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Тенденции рынков </a:t>
            </a:r>
            <a:r>
              <a:rPr lang="ru-RU" sz="2200" b="1" dirty="0" smtClean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продукции </a:t>
            </a:r>
            <a:r>
              <a:rPr lang="ru-RU" sz="2200" b="1" dirty="0" smtClean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растениеводства </a:t>
            </a:r>
            <a:r>
              <a:rPr lang="ru-RU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dirty="0">
              <a:latin typeface="+mn-lt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F6BC99-805E-B97D-61ED-F48655A38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13</a:t>
            </a:fld>
            <a:endParaRPr lang="ru-RU"/>
          </a:p>
        </p:txBody>
      </p:sp>
      <p:sp>
        <p:nvSpPr>
          <p:cNvPr id="16" name="Rectangle 9">
            <a:extLst>
              <a:ext uri="{FF2B5EF4-FFF2-40B4-BE49-F238E27FC236}">
                <a16:creationId xmlns="" xmlns:a16="http://schemas.microsoft.com/office/drawing/2014/main" id="{0AA1F6C9-CD18-9941-30C5-637413354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348" y="1303796"/>
            <a:ext cx="6896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BD3C281-1C7C-3FC6-B674-297651B7B609}"/>
              </a:ext>
            </a:extLst>
          </p:cNvPr>
          <p:cNvSpPr txBox="1"/>
          <p:nvPr/>
        </p:nvSpPr>
        <p:spPr>
          <a:xfrm>
            <a:off x="422512" y="598851"/>
            <a:ext cx="1101967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1" dirty="0" smtClean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Рост мировых цен</a:t>
            </a:r>
            <a:r>
              <a:rPr lang="ru-RU" dirty="0">
                <a:ea typeface="Calibri" panose="020F0502020204030204" pitchFamily="34" charset="0"/>
              </a:rPr>
              <a:t>, </a:t>
            </a:r>
            <a:r>
              <a:rPr lang="ru-RU" dirty="0" smtClean="0">
                <a:ea typeface="Calibri" panose="020F0502020204030204" pitchFamily="34" charset="0"/>
              </a:rPr>
              <a:t>который </a:t>
            </a:r>
            <a:r>
              <a:rPr lang="ru-RU" dirty="0">
                <a:ea typeface="Calibri" panose="020F0502020204030204" pitchFamily="34" charset="0"/>
              </a:rPr>
              <a:t>был вызван увеличением численности населения в развивающихся странах, повышением цен на факторы производства (минеральные удобрения, средства защиты растений, топливо, сельхозтехнику и другое</a:t>
            </a:r>
            <a:r>
              <a:rPr lang="ru-RU" dirty="0" smtClean="0">
                <a:ea typeface="Calibri" panose="020F0502020204030204" pitchFamily="34" charset="0"/>
              </a:rPr>
              <a:t>).</a:t>
            </a:r>
          </a:p>
          <a:p>
            <a:endParaRPr lang="ru-RU" dirty="0" smtClean="0">
              <a:ea typeface="Calibri" panose="020F0502020204030204" pitchFamily="34" charset="0"/>
            </a:endParaRPr>
          </a:p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Мировые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цены на зерно </a:t>
            </a:r>
            <a:r>
              <a:rPr lang="ru-RU" dirty="0">
                <a:ea typeface="Calibri" panose="020F0502020204030204" pitchFamily="34" charset="0"/>
              </a:rPr>
              <a:t>за период 2015-2022 гг. повысились, в частности, на пшеницу –  в 1,6 раза; на рис – в 1,7 раза; на кукурузу – 1,6 раза. </a:t>
            </a:r>
            <a:endParaRPr lang="ru-RU" dirty="0" smtClean="0">
              <a:ea typeface="Calibri" panose="020F0502020204030204" pitchFamily="34" charset="0"/>
            </a:endParaRPr>
          </a:p>
          <a:p>
            <a:r>
              <a:rPr lang="ru-RU" dirty="0" smtClean="0">
                <a:ea typeface="Calibri" panose="020F0502020204030204" pitchFamily="34" charset="0"/>
              </a:rPr>
              <a:t>Цены </a:t>
            </a:r>
            <a:r>
              <a:rPr lang="ru-RU" dirty="0">
                <a:ea typeface="Calibri" panose="020F0502020204030204" pitchFamily="34" charset="0"/>
              </a:rPr>
              <a:t>отечественных производителей в результате действия экспортной пошлины остаются на довольно низком </a:t>
            </a:r>
            <a:r>
              <a:rPr lang="ru-RU" dirty="0" smtClean="0">
                <a:ea typeface="Calibri" panose="020F0502020204030204" pitchFamily="34" charset="0"/>
              </a:rPr>
              <a:t>уровне</a:t>
            </a:r>
          </a:p>
          <a:p>
            <a:endParaRPr lang="ru-RU" dirty="0" smtClean="0">
              <a:ea typeface="Calibri" panose="020F0502020204030204" pitchFamily="34" charset="0"/>
            </a:endParaRPr>
          </a:p>
          <a:p>
            <a:r>
              <a:rPr lang="ru-RU" dirty="0">
                <a:ea typeface="Calibri" panose="020F0502020204030204" pitchFamily="34" charset="0"/>
              </a:rPr>
              <a:t>Начиная с 2019 г.,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мировые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цены на подсолнечник </a:t>
            </a:r>
            <a:r>
              <a:rPr lang="ru-RU" dirty="0">
                <a:ea typeface="Calibri" panose="020F0502020204030204" pitchFamily="34" charset="0"/>
              </a:rPr>
              <a:t>имеют тенденцию к росту. Вместе с тем, с мая 2021 г. цены отечественных производителей под влиянием экспортной пошлины снижаются.</a:t>
            </a:r>
            <a:endParaRPr lang="ru-RU" dirty="0" smtClean="0">
              <a:ea typeface="Calibri" panose="020F0502020204030204" pitchFamily="34" charset="0"/>
            </a:endParaRPr>
          </a:p>
          <a:p>
            <a:endParaRPr lang="ru-RU" dirty="0" smtClean="0">
              <a:ea typeface="Calibri" panose="020F0502020204030204" pitchFamily="34" charset="0"/>
            </a:endParaRPr>
          </a:p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Мировые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цены на картофель</a:t>
            </a:r>
            <a:r>
              <a:rPr lang="ru-RU" b="1" i="1" dirty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за период 2010-2023 гг. повысились на 20 процентов. В то же самое время цены отечественных производителей в реальном выражении (с учетом инфляции) снизились за тот же период на 30 </a:t>
            </a:r>
            <a:r>
              <a:rPr lang="ru-RU" dirty="0" smtClean="0">
                <a:ea typeface="Calibri" panose="020F0502020204030204" pitchFamily="34" charset="0"/>
              </a:rPr>
              <a:t>процентов вследствие роста объемов внутреннего производства. </a:t>
            </a:r>
          </a:p>
          <a:p>
            <a:endParaRPr lang="ru-RU" dirty="0" smtClean="0">
              <a:ea typeface="Calibri" panose="020F0502020204030204" pitchFamily="34" charset="0"/>
            </a:endParaRPr>
          </a:p>
          <a:p>
            <a:r>
              <a:rPr lang="ru-RU" dirty="0" smtClean="0">
                <a:ea typeface="Calibri" panose="020F0502020204030204" pitchFamily="34" charset="0"/>
              </a:rPr>
              <a:t>С </a:t>
            </a:r>
            <a:r>
              <a:rPr lang="ru-RU" dirty="0">
                <a:ea typeface="Calibri" panose="020F0502020204030204" pitchFamily="34" charset="0"/>
              </a:rPr>
              <a:t>2019 по 2023 гг. цена производителей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сахарной свеклы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в реальном выражении выросла в 1,9 раза, что создает благоприятные условия для выращивания сахарной свеклы</a:t>
            </a:r>
            <a:r>
              <a:rPr lang="ru-RU" dirty="0" smtClean="0">
                <a:ea typeface="Calibri" panose="020F0502020204030204" pitchFamily="34" charset="0"/>
              </a:rPr>
              <a:t>.</a:t>
            </a:r>
            <a:r>
              <a:rPr lang="en-US" dirty="0" smtClean="0">
                <a:ea typeface="Calibri" panose="020F0502020204030204" pitchFamily="34" charset="0"/>
              </a:rPr>
              <a:t>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Цена мирового рынка </a:t>
            </a:r>
            <a:r>
              <a:rPr lang="ru-RU" dirty="0" smtClean="0">
                <a:ea typeface="Calibri" panose="020F0502020204030204" pitchFamily="34" charset="0"/>
              </a:rPr>
              <a:t>выросла на 70 процентов.</a:t>
            </a:r>
            <a:endParaRPr lang="ru-RU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7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31F859-DB87-94B9-5F42-40DDB6FE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66" y="432657"/>
            <a:ext cx="11345334" cy="52322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Тенденции рынков </a:t>
            </a:r>
            <a:r>
              <a:rPr lang="ru-RU" sz="2200" b="1" dirty="0" smtClean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продукции </a:t>
            </a:r>
            <a:r>
              <a:rPr lang="ru-RU" sz="2200" b="1" dirty="0" smtClean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животноводства </a:t>
            </a:r>
            <a:r>
              <a:rPr lang="ru-RU" sz="20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+mn-lt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F6BC99-805E-B97D-61ED-F48655A38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14</a:t>
            </a:fld>
            <a:endParaRPr lang="ru-RU"/>
          </a:p>
        </p:txBody>
      </p:sp>
      <p:sp>
        <p:nvSpPr>
          <p:cNvPr id="16" name="Rectangle 9">
            <a:extLst>
              <a:ext uri="{FF2B5EF4-FFF2-40B4-BE49-F238E27FC236}">
                <a16:creationId xmlns="" xmlns:a16="http://schemas.microsoft.com/office/drawing/2014/main" id="{0AA1F6C9-CD18-9941-30C5-637413354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348" y="1303796"/>
            <a:ext cx="6896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BD3C281-1C7C-3FC6-B674-297651B7B609}"/>
              </a:ext>
            </a:extLst>
          </p:cNvPr>
          <p:cNvSpPr txBox="1"/>
          <p:nvPr/>
        </p:nvSpPr>
        <p:spPr>
          <a:xfrm>
            <a:off x="363833" y="668592"/>
            <a:ext cx="1101967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Рост мировых цен</a:t>
            </a:r>
            <a:r>
              <a:rPr lang="ru-RU" dirty="0" smtClean="0">
                <a:ea typeface="Calibri" panose="020F0502020204030204" pitchFamily="34" charset="0"/>
              </a:rPr>
              <a:t>.</a:t>
            </a:r>
          </a:p>
          <a:p>
            <a:endParaRPr lang="ru-RU" sz="1800" dirty="0" smtClean="0">
              <a:effectLst/>
              <a:ea typeface="Calibri" panose="020F0502020204030204" pitchFamily="34" charset="0"/>
            </a:endParaRPr>
          </a:p>
          <a:p>
            <a:r>
              <a:rPr lang="ru-RU" dirty="0" smtClean="0">
                <a:ea typeface="Calibri" panose="020F0502020204030204" pitchFamily="34" charset="0"/>
              </a:rPr>
              <a:t>Мировые </a:t>
            </a:r>
            <a:r>
              <a:rPr lang="ru-RU" dirty="0">
                <a:ea typeface="Calibri" panose="020F0502020204030204" pitchFamily="34" charset="0"/>
              </a:rPr>
              <a:t>цены на </a:t>
            </a:r>
            <a:r>
              <a:rPr lang="ru-RU" b="1" i="1" dirty="0">
                <a:ea typeface="Calibri" panose="020F0502020204030204" pitchFamily="34" charset="0"/>
              </a:rPr>
              <a:t>говядину</a:t>
            </a:r>
            <a:r>
              <a:rPr lang="ru-RU" dirty="0">
                <a:ea typeface="Calibri" panose="020F0502020204030204" pitchFamily="34" charset="0"/>
              </a:rPr>
              <a:t> за период 2010-2022 гг. повысились, в 2,2 раза. Реальные цены отечественных производителей за тот же период выросли на 25,5% (за 2019-2023 гг. на 18,2 процента). </a:t>
            </a:r>
            <a:endParaRPr lang="ru-RU" dirty="0" smtClean="0">
              <a:ea typeface="Calibri" panose="020F0502020204030204" pitchFamily="34" charset="0"/>
            </a:endParaRPr>
          </a:p>
          <a:p>
            <a:endParaRPr lang="ru-RU" dirty="0" smtClean="0">
              <a:ea typeface="Calibri" panose="020F0502020204030204" pitchFamily="34" charset="0"/>
            </a:endParaRPr>
          </a:p>
          <a:p>
            <a:r>
              <a:rPr lang="ru-RU" dirty="0">
                <a:ea typeface="Calibri" panose="020F0502020204030204" pitchFamily="34" charset="0"/>
              </a:rPr>
              <a:t>Мировые цены на </a:t>
            </a:r>
            <a:r>
              <a:rPr lang="ru-RU" b="1" i="1" dirty="0">
                <a:ea typeface="Calibri" panose="020F0502020204030204" pitchFamily="34" charset="0"/>
              </a:rPr>
              <a:t>свинину</a:t>
            </a:r>
            <a:r>
              <a:rPr lang="ru-RU" dirty="0">
                <a:ea typeface="Calibri" panose="020F0502020204030204" pitchFamily="34" charset="0"/>
              </a:rPr>
              <a:t> за период 2012-2021 гг. повысились на 20%, в то время как реальные цены отечественных производителей за тот же период снизились на 16,5 процента. </a:t>
            </a:r>
            <a:endParaRPr lang="ru-RU" dirty="0" smtClean="0">
              <a:ea typeface="Calibri" panose="020F0502020204030204" pitchFamily="34" charset="0"/>
            </a:endParaRPr>
          </a:p>
          <a:p>
            <a:endParaRPr lang="ru-RU" dirty="0" smtClean="0">
              <a:ea typeface="Calibri" panose="020F0502020204030204" pitchFamily="34" charset="0"/>
            </a:endParaRPr>
          </a:p>
          <a:p>
            <a:r>
              <a:rPr lang="ru-RU" dirty="0">
                <a:ea typeface="Calibri" panose="020F0502020204030204" pitchFamily="34" charset="0"/>
              </a:rPr>
              <a:t>Мировые цены на </a:t>
            </a:r>
            <a:r>
              <a:rPr lang="ru-RU" b="1" i="1" dirty="0">
                <a:ea typeface="Calibri" panose="020F0502020204030204" pitchFamily="34" charset="0"/>
              </a:rPr>
              <a:t>мясо птицы </a:t>
            </a:r>
            <a:r>
              <a:rPr lang="ru-RU" dirty="0">
                <a:ea typeface="Calibri" panose="020F0502020204030204" pitchFamily="34" charset="0"/>
              </a:rPr>
              <a:t>за период 2015-2023 гг. повысились на 18 процентов. Реальные цены отечественных производителей за тот же период выросли на 33,4 процента. </a:t>
            </a:r>
            <a:endParaRPr lang="ru-RU" dirty="0" smtClean="0">
              <a:ea typeface="Calibri" panose="020F0502020204030204" pitchFamily="34" charset="0"/>
            </a:endParaRPr>
          </a:p>
          <a:p>
            <a:endParaRPr lang="ru-RU" dirty="0" smtClean="0">
              <a:ea typeface="Calibri" panose="020F0502020204030204" pitchFamily="34" charset="0"/>
            </a:endParaRPr>
          </a:p>
          <a:p>
            <a:r>
              <a:rPr lang="ru-RU" dirty="0">
                <a:ea typeface="Calibri" panose="020F0502020204030204" pitchFamily="34" charset="0"/>
              </a:rPr>
              <a:t>Мировые цены на </a:t>
            </a:r>
            <a:r>
              <a:rPr lang="ru-RU" b="1" i="1" dirty="0">
                <a:ea typeface="Calibri" panose="020F0502020204030204" pitchFamily="34" charset="0"/>
              </a:rPr>
              <a:t>баранину и козлятину </a:t>
            </a:r>
            <a:r>
              <a:rPr lang="ru-RU" dirty="0">
                <a:ea typeface="Calibri" panose="020F0502020204030204" pitchFamily="34" charset="0"/>
              </a:rPr>
              <a:t>с 2010 г. имели тенденцию к повышению, также как и реальные цены отечественных производителей. </a:t>
            </a:r>
            <a:endParaRPr lang="ru-RU" dirty="0" smtClean="0">
              <a:ea typeface="Calibri" panose="020F0502020204030204" pitchFamily="34" charset="0"/>
            </a:endParaRPr>
          </a:p>
          <a:p>
            <a:endParaRPr lang="ru-RU" dirty="0" smtClean="0">
              <a:ea typeface="Calibri" panose="020F0502020204030204" pitchFamily="34" charset="0"/>
            </a:endParaRPr>
          </a:p>
          <a:p>
            <a:r>
              <a:rPr lang="ru-RU" dirty="0">
                <a:ea typeface="Calibri" panose="020F0502020204030204" pitchFamily="34" charset="0"/>
              </a:rPr>
              <a:t>Реальные цены отечественных производителей на </a:t>
            </a:r>
            <a:r>
              <a:rPr lang="ru-RU" b="1" i="1" dirty="0">
                <a:ea typeface="Calibri" panose="020F0502020204030204" pitchFamily="34" charset="0"/>
              </a:rPr>
              <a:t>сырое молоко </a:t>
            </a:r>
            <a:r>
              <a:rPr lang="ru-RU" dirty="0">
                <a:ea typeface="Calibri" panose="020F0502020204030204" pitchFamily="34" charset="0"/>
              </a:rPr>
              <a:t>за весь период 2001-2023 гг. устойчиво росли – рост составил 35 процентов. </a:t>
            </a:r>
            <a:endParaRPr lang="ru-RU" dirty="0" smtClean="0">
              <a:ea typeface="Calibri" panose="020F0502020204030204" pitchFamily="34" charset="0"/>
            </a:endParaRPr>
          </a:p>
          <a:p>
            <a:endParaRPr lang="ru-RU" dirty="0" smtClean="0">
              <a:ea typeface="Calibri" panose="020F0502020204030204" pitchFamily="34" charset="0"/>
            </a:endParaRPr>
          </a:p>
          <a:p>
            <a:r>
              <a:rPr lang="ru-RU" dirty="0">
                <a:ea typeface="Calibri" panose="020F0502020204030204" pitchFamily="34" charset="0"/>
              </a:rPr>
              <a:t>Реальные цены отечественных производителей на </a:t>
            </a:r>
            <a:r>
              <a:rPr lang="ru-RU" b="1" i="1" dirty="0">
                <a:ea typeface="Calibri" panose="020F0502020204030204" pitchFamily="34" charset="0"/>
              </a:rPr>
              <a:t>яйцо куриное </a:t>
            </a:r>
            <a:r>
              <a:rPr lang="ru-RU" dirty="0">
                <a:ea typeface="Calibri" panose="020F0502020204030204" pitchFamily="34" charset="0"/>
              </a:rPr>
              <a:t>с 2020 г. демонстрируют тенденцию к росту. </a:t>
            </a:r>
            <a:endParaRPr lang="ru-RU" dirty="0" smtClean="0">
              <a:ea typeface="Calibri" panose="020F0502020204030204" pitchFamily="34" charset="0"/>
            </a:endParaRPr>
          </a:p>
          <a:p>
            <a:endParaRPr lang="ru-RU" dirty="0">
              <a:ea typeface="Calibri" panose="020F0502020204030204" pitchFamily="34" charset="0"/>
            </a:endParaRPr>
          </a:p>
          <a:p>
            <a:pPr algn="ctr"/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95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42B236E-92F4-B22C-6E72-D22B1247C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="" xmlns:a16="http://schemas.microsoft.com/office/drawing/2014/main" id="{33E72FA3-BD00-444A-AD9B-E6C3D069CDE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5080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762FFF-5F3F-0FE3-0BE4-365670A8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33" y="-359130"/>
            <a:ext cx="10515600" cy="111053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17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/>
            </a:r>
            <a:br>
              <a:rPr lang="en-US" sz="17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17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/>
            </a:r>
            <a:br>
              <a:rPr lang="en-US" sz="17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200" b="1" kern="1200" dirty="0">
                <a:solidFill>
                  <a:srgbClr val="FF0000"/>
                </a:solidFill>
                <a:effectLst/>
                <a:latin typeface="+mn-lt"/>
                <a:ea typeface="+mj-ea"/>
                <a:cs typeface="+mj-cs"/>
              </a:rPr>
              <a:t>Прогноз продукции растениеводства, произведенной в фермерских хозяйствах в 2030 г. </a:t>
            </a:r>
            <a:r>
              <a:rPr lang="en-US" sz="2200" b="1" kern="1200" dirty="0">
                <a:solidFill>
                  <a:srgbClr val="FF0000"/>
                </a:solidFill>
                <a:effectLst/>
                <a:ea typeface="+mj-ea"/>
                <a:cs typeface="+mj-cs"/>
              </a:rPr>
              <a:t/>
            </a:r>
            <a:br>
              <a:rPr lang="en-US" sz="2200" b="1" kern="1200" dirty="0">
                <a:solidFill>
                  <a:srgbClr val="FF0000"/>
                </a:solidFill>
                <a:effectLst/>
                <a:ea typeface="+mj-ea"/>
                <a:cs typeface="+mj-cs"/>
              </a:rPr>
            </a:br>
            <a:endParaRPr lang="en-US" sz="2200" kern="1200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EC619EE-6FC9-78C0-565E-9724F516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57CB428-200C-4DE4-A16E-9D82B25F877F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16" name="Rectangle 9">
            <a:extLst>
              <a:ext uri="{FF2B5EF4-FFF2-40B4-BE49-F238E27FC236}">
                <a16:creationId xmlns="" xmlns:a16="http://schemas.microsoft.com/office/drawing/2014/main" id="{29506424-0AF7-D4B6-F443-29BBB692F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348" y="1303796"/>
            <a:ext cx="6896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689CCD1-D1AC-2EC0-4884-CDC7B7F8C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171" y="900782"/>
            <a:ext cx="3721005" cy="237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721744F-BAD6-CAE4-8C91-21F50542F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597" y="900782"/>
            <a:ext cx="3427326" cy="2376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2381671-7FE1-1387-23EB-316664570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691" y="3579328"/>
            <a:ext cx="3316123" cy="2160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BA79252-AB9D-2B57-E6D2-359B29C426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410" y="3610909"/>
            <a:ext cx="3515179" cy="234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8331120-037A-12D9-C0C9-4969D8FEC6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074" y="3638081"/>
            <a:ext cx="3588849" cy="2160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4726F4B-34A5-E44D-455A-97DF84D4CC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126" y="828782"/>
            <a:ext cx="2879745" cy="2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68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0529F0A-C526-F1DD-A373-36946902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BD06BE2-6976-6366-880F-691412AE6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18" y="0"/>
            <a:ext cx="10916260" cy="523220"/>
          </a:xfrm>
        </p:spPr>
        <p:txBody>
          <a:bodyPr>
            <a:noAutofit/>
          </a:bodyPr>
          <a:lstStyle/>
          <a:p>
            <a: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Прогноз продукции животноводства, произведенной в фермерских хозяйствах в 2030 г. </a:t>
            </a:r>
            <a:br>
              <a:rPr lang="ru-RU" sz="2200" b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3973F2F-4279-BE3C-17F0-697A51FF0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16</a:t>
            </a:fld>
            <a:endParaRPr lang="ru-RU"/>
          </a:p>
        </p:txBody>
      </p:sp>
      <p:sp>
        <p:nvSpPr>
          <p:cNvPr id="16" name="Rectangle 9">
            <a:extLst>
              <a:ext uri="{FF2B5EF4-FFF2-40B4-BE49-F238E27FC236}">
                <a16:creationId xmlns="" xmlns:a16="http://schemas.microsoft.com/office/drawing/2014/main" id="{C034B3C1-36E2-B639-4F82-2B278931F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348" y="1303796"/>
            <a:ext cx="6896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A933EC9-7A6E-12CD-8CFD-FFA9C7884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9" y="595767"/>
            <a:ext cx="3762894" cy="216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E1B4EC4-C4AE-165F-0E68-297E61541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341" y="595767"/>
            <a:ext cx="3593625" cy="216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C867ADE-DE66-AF18-BBC7-A0444F384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832" y="595767"/>
            <a:ext cx="3593628" cy="216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207937E-BB25-0BC4-AD2C-2C069E5901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562" y="3564411"/>
            <a:ext cx="3588849" cy="2160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C411EE5-DC14-95AC-F348-C3525058EF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976" y="3564411"/>
            <a:ext cx="3340354" cy="2160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31E5406F-572D-251D-5AF4-D86577FA46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2810" y="3564411"/>
            <a:ext cx="3593628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9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211" y="-231559"/>
            <a:ext cx="10515600" cy="1021972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+mn-lt"/>
              </a:rPr>
              <a:t>Динамика </a:t>
            </a:r>
            <a:r>
              <a:rPr lang="ru-RU" sz="2200" b="1" dirty="0" smtClean="0">
                <a:solidFill>
                  <a:srgbClr val="FF0000"/>
                </a:solidFill>
                <a:latin typeface="+mn-lt"/>
              </a:rPr>
              <a:t>роста производства в фермерских хозяйствах на период </a:t>
            </a:r>
            <a:r>
              <a:rPr lang="ru-RU" sz="2200" b="1" dirty="0" smtClean="0">
                <a:solidFill>
                  <a:srgbClr val="FF0000"/>
                </a:solidFill>
                <a:latin typeface="+mn-lt"/>
              </a:rPr>
              <a:t>2022-2030 </a:t>
            </a:r>
            <a:r>
              <a:rPr lang="ru-RU" sz="2200" b="1" dirty="0" err="1" smtClean="0">
                <a:solidFill>
                  <a:srgbClr val="FF0000"/>
                </a:solidFill>
                <a:latin typeface="+mn-lt"/>
              </a:rPr>
              <a:t>гг</a:t>
            </a:r>
            <a:endParaRPr lang="ru-RU" sz="2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2956" y="782664"/>
            <a:ext cx="11437749" cy="5495038"/>
          </a:xfrm>
        </p:spPr>
        <p:txBody>
          <a:bodyPr>
            <a:normAutofit fontScale="47500" lnSpcReduction="20000"/>
          </a:bodyPr>
          <a:lstStyle/>
          <a:p>
            <a:r>
              <a:rPr lang="ru-RU" sz="4200" dirty="0"/>
              <a:t>Прогнозы показали </a:t>
            </a:r>
            <a:r>
              <a:rPr lang="ru-RU" sz="4200" b="1" dirty="0">
                <a:solidFill>
                  <a:schemeClr val="accent1">
                    <a:lumMod val="75000"/>
                  </a:schemeClr>
                </a:solidFill>
              </a:rPr>
              <a:t>наиболее динамичный рост производства</a:t>
            </a:r>
            <a:r>
              <a:rPr lang="ru-RU" sz="4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4200" dirty="0"/>
              <a:t>в фермерских хозяйствах в среднесрочной перспективе по следующим продуктам/продуктовым группам: </a:t>
            </a:r>
            <a:endParaRPr lang="ru-RU" sz="4200" dirty="0" smtClean="0"/>
          </a:p>
          <a:p>
            <a:r>
              <a:rPr lang="ru-RU" sz="4200" dirty="0" smtClean="0"/>
              <a:t>сахарная </a:t>
            </a:r>
            <a:r>
              <a:rPr lang="ru-RU" sz="4200" dirty="0" smtClean="0"/>
              <a:t>свекла; </a:t>
            </a:r>
            <a:endParaRPr lang="ru-RU" sz="4200" dirty="0" smtClean="0"/>
          </a:p>
          <a:p>
            <a:r>
              <a:rPr lang="ru-RU" sz="4200" dirty="0" smtClean="0"/>
              <a:t>овощи </a:t>
            </a:r>
            <a:r>
              <a:rPr lang="ru-RU" sz="4200" dirty="0"/>
              <a:t>открытого </a:t>
            </a:r>
            <a:r>
              <a:rPr lang="ru-RU" sz="4200" dirty="0" smtClean="0"/>
              <a:t>грунта; </a:t>
            </a:r>
            <a:endParaRPr lang="ru-RU" sz="4200" dirty="0" smtClean="0"/>
          </a:p>
          <a:p>
            <a:r>
              <a:rPr lang="ru-RU" sz="4200" dirty="0" smtClean="0"/>
              <a:t>плоды </a:t>
            </a:r>
            <a:r>
              <a:rPr lang="ru-RU" sz="4200" dirty="0"/>
              <a:t>и </a:t>
            </a:r>
            <a:r>
              <a:rPr lang="ru-RU" sz="4200" dirty="0" smtClean="0"/>
              <a:t>ягоды; </a:t>
            </a:r>
            <a:endParaRPr lang="ru-RU" sz="4200" dirty="0" smtClean="0"/>
          </a:p>
          <a:p>
            <a:r>
              <a:rPr lang="ru-RU" sz="4200" dirty="0" smtClean="0"/>
              <a:t>картофель; </a:t>
            </a:r>
            <a:endParaRPr lang="ru-RU" sz="4200" dirty="0" smtClean="0"/>
          </a:p>
          <a:p>
            <a:r>
              <a:rPr lang="ru-RU" sz="4200" dirty="0" smtClean="0"/>
              <a:t>зерно; </a:t>
            </a:r>
            <a:endParaRPr lang="ru-RU" sz="4200" dirty="0" smtClean="0"/>
          </a:p>
          <a:p>
            <a:r>
              <a:rPr lang="ru-RU" sz="4200" b="1" dirty="0" smtClean="0">
                <a:solidFill>
                  <a:schemeClr val="accent1">
                    <a:lumMod val="75000"/>
                  </a:schemeClr>
                </a:solidFill>
              </a:rPr>
              <a:t>средний </a:t>
            </a:r>
            <a:r>
              <a:rPr lang="ru-RU" sz="4200" b="1" dirty="0">
                <a:solidFill>
                  <a:schemeClr val="accent1">
                    <a:lumMod val="75000"/>
                  </a:schemeClr>
                </a:solidFill>
              </a:rPr>
              <a:t>рост</a:t>
            </a:r>
            <a:r>
              <a:rPr lang="ru-RU" sz="4200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ru-RU" sz="4200" dirty="0"/>
              <a:t> </a:t>
            </a:r>
            <a:endParaRPr lang="ru-RU" sz="4200" dirty="0" smtClean="0"/>
          </a:p>
          <a:p>
            <a:r>
              <a:rPr lang="ru-RU" sz="4200" dirty="0" smtClean="0"/>
              <a:t>мясо </a:t>
            </a:r>
            <a:r>
              <a:rPr lang="ru-RU" sz="4200" dirty="0" smtClean="0"/>
              <a:t>КРС; </a:t>
            </a:r>
            <a:endParaRPr lang="ru-RU" sz="4200" dirty="0" smtClean="0"/>
          </a:p>
          <a:p>
            <a:r>
              <a:rPr lang="ru-RU" sz="4200" dirty="0" smtClean="0"/>
              <a:t>молоко; </a:t>
            </a:r>
            <a:endParaRPr lang="ru-RU" sz="4200" dirty="0" smtClean="0"/>
          </a:p>
          <a:p>
            <a:r>
              <a:rPr lang="ru-RU" sz="4200" dirty="0" smtClean="0"/>
              <a:t>баранина </a:t>
            </a:r>
            <a:r>
              <a:rPr lang="ru-RU" sz="4200" dirty="0"/>
              <a:t>и </a:t>
            </a:r>
            <a:r>
              <a:rPr lang="ru-RU" sz="4200" dirty="0" smtClean="0"/>
              <a:t>козлятина; </a:t>
            </a:r>
            <a:endParaRPr lang="ru-RU" sz="4200" dirty="0" smtClean="0"/>
          </a:p>
          <a:p>
            <a:r>
              <a:rPr lang="ru-RU" sz="4200" b="1" dirty="0" smtClean="0">
                <a:solidFill>
                  <a:schemeClr val="accent1">
                    <a:lumMod val="75000"/>
                  </a:schemeClr>
                </a:solidFill>
              </a:rPr>
              <a:t>низкий </a:t>
            </a:r>
            <a:r>
              <a:rPr lang="ru-RU" sz="4200" b="1" dirty="0">
                <a:solidFill>
                  <a:schemeClr val="accent1">
                    <a:lumMod val="75000"/>
                  </a:schemeClr>
                </a:solidFill>
              </a:rPr>
              <a:t>рост</a:t>
            </a:r>
            <a:r>
              <a:rPr lang="ru-RU" sz="42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endParaRPr lang="ru-RU" sz="42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4200" dirty="0" smtClean="0"/>
              <a:t>яйцо </a:t>
            </a:r>
            <a:r>
              <a:rPr lang="ru-RU" sz="4200" dirty="0" smtClean="0"/>
              <a:t>куриное; </a:t>
            </a:r>
            <a:endParaRPr lang="ru-RU" sz="4200" dirty="0" smtClean="0"/>
          </a:p>
          <a:p>
            <a:r>
              <a:rPr lang="ru-RU" sz="4200" dirty="0" smtClean="0"/>
              <a:t>подсолнечник; </a:t>
            </a:r>
            <a:endParaRPr lang="ru-RU" sz="4200" dirty="0" smtClean="0"/>
          </a:p>
          <a:p>
            <a:r>
              <a:rPr lang="ru-RU" sz="4200" dirty="0" smtClean="0"/>
              <a:t>мясо </a:t>
            </a:r>
            <a:r>
              <a:rPr lang="ru-RU" sz="4200" dirty="0" smtClean="0"/>
              <a:t>птицы; </a:t>
            </a:r>
            <a:endParaRPr lang="ru-RU" sz="4200" dirty="0" smtClean="0"/>
          </a:p>
          <a:p>
            <a:r>
              <a:rPr lang="ru-RU" sz="4200" dirty="0" smtClean="0"/>
              <a:t>свинина.</a:t>
            </a:r>
            <a:endParaRPr lang="ru-RU" sz="4200" dirty="0"/>
          </a:p>
          <a:p>
            <a:endParaRPr lang="ru-RU" sz="3400" dirty="0"/>
          </a:p>
          <a:p>
            <a:endParaRPr lang="ru-RU" sz="3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56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ED2717-0885-E46F-33EC-EAC68C8D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29" y="-203200"/>
            <a:ext cx="11162071" cy="1077145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Предложения по основным направлениям устойчивого развития </a:t>
            </a:r>
            <a:r>
              <a:rPr lang="ru-RU" sz="2200" b="1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К(Ф)Х и ИП:</a:t>
            </a:r>
            <a:r>
              <a:rPr lang="ru-RU" sz="2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068CDE6-D1CA-55A2-B281-91D5DE956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18</a:t>
            </a:fld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21453E2-5C2D-F910-3E0B-36F224405BC2}"/>
              </a:ext>
            </a:extLst>
          </p:cNvPr>
          <p:cNvSpPr txBox="1"/>
          <p:nvPr/>
        </p:nvSpPr>
        <p:spPr>
          <a:xfrm>
            <a:off x="191729" y="457921"/>
            <a:ext cx="11336867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расширить доступ К(Ф)Х и ИП к субсидируемым краткосрочным и инвестиционным кредитам, к субсидиям на создание и (или) модернизацию объектов </a:t>
            </a:r>
            <a:r>
              <a:rPr lang="ru-RU" kern="100" dirty="0" smtClean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АПК;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снизить </a:t>
            </a:r>
            <a:r>
              <a:rPr lang="ru-RU" kern="100" dirty="0">
                <a:ea typeface="Aptos" panose="020B0004020202020204" pitchFamily="34" charset="0"/>
                <a:cs typeface="Times New Roman" panose="02020603050405020304" pitchFamily="18" charset="0"/>
              </a:rPr>
              <a:t>или отказаться от экспортной пошлины на рынках зерна. Многие фермеры занимаются производством зерновых культур (доля фермеров в производстве зерна </a:t>
            </a:r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2023 </a:t>
            </a:r>
            <a:r>
              <a:rPr lang="ru-RU" kern="100" dirty="0">
                <a:ea typeface="Aptos" panose="020B0004020202020204" pitchFamily="34" charset="0"/>
                <a:cs typeface="Times New Roman" panose="02020603050405020304" pitchFamily="18" charset="0"/>
              </a:rPr>
              <a:t>году достигла 31 процента), в то время как экспортерами, как правило, являются крупные </a:t>
            </a:r>
            <a:r>
              <a:rPr lang="ru-RU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сельхозорганизации</a:t>
            </a:r>
            <a:r>
              <a:rPr lang="ru-RU" kern="100" dirty="0">
                <a:ea typeface="Aptos" panose="020B0004020202020204" pitchFamily="34" charset="0"/>
                <a:cs typeface="Times New Roman" panose="02020603050405020304" pitchFamily="18" charset="0"/>
              </a:rPr>
              <a:t>. Таким образом, фермеры, фактически не являясь экспортерами, становятся получателями более низких цен на </a:t>
            </a:r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рынке;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расширить </a:t>
            </a:r>
            <a:r>
              <a:rPr lang="ru-RU" kern="100" dirty="0">
                <a:ea typeface="Aptos" panose="020B0004020202020204" pitchFamily="34" charset="0"/>
                <a:cs typeface="Times New Roman" panose="02020603050405020304" pitchFamily="18" charset="0"/>
              </a:rPr>
              <a:t>наполнение региональных сайтов центров компетенций в сфере сельскохозяйственной кооперации и поддержки фермеров предлагаемой в Стандарте информацией</a:t>
            </a:r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. В </a:t>
            </a:r>
            <a:r>
              <a:rPr lang="ru-RU" kern="100" dirty="0">
                <a:ea typeface="Aptos" panose="020B0004020202020204" pitchFamily="34" charset="0"/>
                <a:cs typeface="Times New Roman" panose="02020603050405020304" pitchFamily="18" charset="0"/>
              </a:rPr>
              <a:t>частности, на многих региональных сайтах отсутствует информация по:</a:t>
            </a:r>
          </a:p>
          <a:p>
            <a:pPr lvl="0"/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              - </a:t>
            </a:r>
            <a:r>
              <a:rPr lang="ru-RU" kern="100" dirty="0">
                <a:ea typeface="Aptos" panose="020B0004020202020204" pitchFamily="34" charset="0"/>
                <a:cs typeface="Times New Roman" panose="02020603050405020304" pitchFamily="18" charset="0"/>
              </a:rPr>
              <a:t>проводимым </a:t>
            </a:r>
            <a:r>
              <a:rPr lang="ru-RU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вебинарам</a:t>
            </a:r>
            <a:r>
              <a:rPr lang="ru-RU" kern="100" dirty="0">
                <a:ea typeface="Aptos" panose="020B0004020202020204" pitchFamily="34" charset="0"/>
                <a:cs typeface="Times New Roman" panose="02020603050405020304" pitchFamily="18" charset="0"/>
              </a:rPr>
              <a:t>, круглым столам, семинарам и другим мероприятиям, по годовым отчетам о проведенных мероприятиях;</a:t>
            </a:r>
          </a:p>
          <a:p>
            <a:pPr lvl="0"/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              - </a:t>
            </a:r>
            <a:r>
              <a:rPr lang="ru-RU" kern="100" dirty="0">
                <a:ea typeface="Aptos" panose="020B0004020202020204" pitchFamily="34" charset="0"/>
                <a:cs typeface="Times New Roman" panose="02020603050405020304" pitchFamily="18" charset="0"/>
              </a:rPr>
              <a:t>объемам и условиям предоставления субсидий из региональных бюджетов на развитие конкретных видов сельскохозяйственной продукции;</a:t>
            </a:r>
          </a:p>
          <a:p>
            <a:pPr lvl="0"/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             - </a:t>
            </a:r>
            <a:r>
              <a:rPr lang="ru-RU" kern="100" dirty="0">
                <a:ea typeface="Aptos" panose="020B0004020202020204" pitchFamily="34" charset="0"/>
                <a:cs typeface="Times New Roman" panose="02020603050405020304" pitchFamily="18" charset="0"/>
              </a:rPr>
              <a:t>актуальным вопросам фермеров и ответам на них;</a:t>
            </a:r>
          </a:p>
          <a:p>
            <a:pPr lvl="0"/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             - </a:t>
            </a:r>
            <a:r>
              <a:rPr lang="ru-RU" kern="100" dirty="0">
                <a:ea typeface="Aptos" panose="020B0004020202020204" pitchFamily="34" charset="0"/>
                <a:cs typeface="Times New Roman" panose="02020603050405020304" pitchFamily="18" charset="0"/>
              </a:rPr>
              <a:t>оценке эффективности работы Центра. На главной странице сайта Центра компетенций рекомендуется давать актуальную информацию о количестве оказанных консультаций, проведенных обучающих семинарах и т.д</a:t>
            </a:r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kern="100" dirty="0">
                <a:ea typeface="Aptos" panose="020B0004020202020204" pitchFamily="34" charset="0"/>
                <a:cs typeface="Times New Roman" panose="02020603050405020304" pitchFamily="18" charset="0"/>
              </a:rPr>
              <a:t>4. фермерским хозяйствам рекомендуется инвестировать в развитие тех производств, в которых в данном регионе ожидается высокий или средний рост производства в среднесрочной перспективе. В этом случае потребуется разработка региональных прогнозов развития производства фермерской продукции, которые могут быть выполнены по аналогии с методикой прогнозирования национального производства продукции К(Ф)Х, </a:t>
            </a:r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использованной для разработки прогнозов, представленных в </a:t>
            </a:r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этом докладе</a:t>
            </a:r>
            <a:r>
              <a:rPr lang="ru-RU" kern="100" dirty="0" smtClean="0"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ru-RU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endParaRPr lang="ru-RU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66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6F849C-723F-2438-A3F5-E5C371777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СПАСИБО ЗА ВНИМАНИЕ</a:t>
            </a:r>
            <a:r>
              <a:rPr lang="ru-RU" b="1" dirty="0" smtClean="0">
                <a:solidFill>
                  <a:srgbClr val="FF0000"/>
                </a:solidFill>
              </a:rPr>
              <a:t>!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sz="27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Обратная связь: </a:t>
            </a:r>
            <a:r>
              <a:rPr lang="en-US" sz="2700" b="1" u="sng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borkg_cd@mail.ru</a:t>
            </a:r>
            <a:endParaRPr lang="ru-RU" sz="2700" b="1" u="sng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6EC93AC-EB98-FCEB-71F7-B90D5052B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B428-200C-4DE4-A16E-9D82B25F877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67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4439</TotalTime>
  <Words>1673</Words>
  <Application>Microsoft Office PowerPoint</Application>
  <PresentationFormat>Произвольный</PresentationFormat>
  <Paragraphs>146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Тема Office</vt:lpstr>
      <vt:lpstr>Document</vt:lpstr>
      <vt:lpstr> </vt:lpstr>
      <vt:lpstr>Тенденция 1: долгосрочная тенденция снижения числа фермерских хозяйств </vt:lpstr>
      <vt:lpstr>Основные причины сокращения числа фермерских хозяйств </vt:lpstr>
      <vt:lpstr>Тенденция 2:  укрупнение фермерских хозяйств </vt:lpstr>
      <vt:lpstr>Тенденция 3: рост средних доходов К(Ф)Х и ИП </vt:lpstr>
      <vt:lpstr>Тенденции в развитии производства продукции в К(Ф)Х и ИП  </vt:lpstr>
      <vt:lpstr>Проблемы развития фермерских хозяйств </vt:lpstr>
      <vt:lpstr>Проблемы К(Ф)Х и ИП на российских рынках с/х продукции: животноводство </vt:lpstr>
      <vt:lpstr>Неопределенности, связанные с прогнозами</vt:lpstr>
      <vt:lpstr>Прогноз численности К(Ф)Х и ИП на период до 2030 года</vt:lpstr>
      <vt:lpstr>Прогноз доходов К(Ф)Х и ИП на период 2024-2030 гг., тыс. руб. </vt:lpstr>
      <vt:lpstr> Прогноз валовой продукции сельского хозяйства, произведенной в фермерских хозяйствах на 2024-2030 гг., млрд. руб.  </vt:lpstr>
      <vt:lpstr> Тенденции рынков продукции растениеводства   </vt:lpstr>
      <vt:lpstr> Тенденции рынков продукции животноводства   </vt:lpstr>
      <vt:lpstr>  Прогноз продукции растениеводства, произведенной в фермерских хозяйствах в 2030 г.  </vt:lpstr>
      <vt:lpstr>  Прогноз продукции животноводства, произведенной в фермерских хозяйствах в 2030 г.  </vt:lpstr>
      <vt:lpstr>Динамика роста производства в фермерских хозяйствах на период 2022-2030 гг</vt:lpstr>
      <vt:lpstr>Предложения по основным направлениям устойчивого развития К(Ф)Х и ИП: </vt:lpstr>
      <vt:lpstr>       СПАСИБО ЗА ВНИМАНИЕ!  Обратная связь: borkg_cd@mail.ru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Актуальные проблемы, связанные с модернизацией крестьянских(фермерских) хозяйств</dc:title>
  <dc:creator>Elena Frolova</dc:creator>
  <cp:lastModifiedBy>borodin</cp:lastModifiedBy>
  <cp:revision>287</cp:revision>
  <dcterms:created xsi:type="dcterms:W3CDTF">2023-10-17T09:11:42Z</dcterms:created>
  <dcterms:modified xsi:type="dcterms:W3CDTF">2024-11-18T13:41:51Z</dcterms:modified>
</cp:coreProperties>
</file>