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</p:sldIdLst>
  <p:sldSz cx="12192000" cy="6858000"/>
  <p:notesSz cx="6858000" cy="9144000"/>
  <p:defaultTextStyle>
    <a:defPPr>
      <a:defRPr lang="ru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3"/>
  </p:normalViewPr>
  <p:slideViewPr>
    <p:cSldViewPr snapToGrid="0">
      <p:cViewPr varScale="1">
        <p:scale>
          <a:sx n="73" d="100"/>
          <a:sy n="73" d="100"/>
        </p:scale>
        <p:origin x="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195D7-C093-420E-8365-7B549FED95A0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122C2-DFB6-49D1-91BB-2DD57755BD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418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B7906ED-3EAC-4898-A1B5-798D96123929}" type="slidenum">
              <a:rPr lang="ru-RU">
                <a:cs typeface="Arial" charset="0"/>
              </a:rPr>
              <a:pPr/>
              <a:t>7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054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A4401-749C-DFEE-7AC6-78EDA4F8F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6A3283-A176-66DA-D86A-BD4EA736CB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03A67A-CF13-500C-ED68-E74BF461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C2A875-33DF-9703-DD4C-9D01B6389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1E5909-EA69-0CB3-D477-03A7488D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513308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2F916-7583-DF72-43F9-1ACD8F8A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E1E2EC-234F-A61C-04E1-C34D78910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B43AF2-61D5-24B3-239F-B17E2235B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45F7BF-EB19-132D-449F-04AB8B1E4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3E9AB5-E8CF-ECD2-5847-99A432157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243107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2D42F0-34B3-8016-799E-5DB63AFEA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06D552-8DB1-12BF-BAFA-3C39A3615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A2A322-4E4B-4355-859D-09D56B362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37B74-33C6-3B77-F14E-A26FD9637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44C49C-E319-1847-2B09-B97BEAD20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24210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CF361-421D-9092-83E1-A68BAAD05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1924E8-88DE-7C5E-A880-3C6A488180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975A13-8C36-2E46-FF1C-DF6B67825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D8FE0A-6B02-99A8-184F-A5B4D707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FE1A65-566E-D6F8-3A24-98A517F46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F342B2-2379-B83E-6D25-9B77664F4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732145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767A73-D18B-E685-EE7B-5EAEF3037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4908A8-CAB5-247A-49D9-2884F7607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0D59EB-9CE9-9541-1AEC-CD21C8E847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8A0344C-FD56-8949-9B72-E049827D86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3A23E5-C30F-A73B-FA01-11D023507A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B48967C-349D-755D-CB0B-C1F7D007F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E31499-BA42-F869-84F5-DA6165AFF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FBD63E7-43FE-EF82-0FAF-3D06DDA1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53602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013F9-8EF5-FBBE-6B74-255D34474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83C473B-B0C9-07B3-D195-AD8225414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EC61E52-8A0F-622A-3A18-BA615943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EDCF93E-C651-AA74-CAA3-2C445C43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321474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18A4532-6AF7-735B-4D02-009E99253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49E207-725F-CE69-735D-1D6004FDA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5BCE27-8764-9044-C059-C6DF9A709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616925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3AB14-98D9-639E-714A-4703DF994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A781B1-F32E-94AE-1977-633CF39D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132A3-3B55-0390-CDA5-1EFC3BE57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2F1696D-C551-6185-01CA-623F5F52D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CC0962-5905-3E23-E0CE-51AB4D02D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F527F9-9DC2-7B84-304E-721E4CDF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62194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AC307-6074-1649-6799-1973CF504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868DB5-9B52-5914-DA56-F151F4E335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92F175-0A1F-DCD4-55B1-EF6FFB72B4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FE21F0-30EE-CF36-FF50-72898D4BB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AC10B2-873D-D050-B382-788E1CCF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54C472-A4F7-20AC-305D-29C9CA3CB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2230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4F5BB4-3D29-19AA-A3C3-7376B66CE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510418-6959-C950-9BAA-D4A23509C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D5F6BD-D1F3-4221-5E09-C91EF7319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C2ECEA-FB17-5C60-8CAB-31B4121E8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298619-F26B-8630-2EEE-725AA45B5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888725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77B3DC-A35B-102C-C53B-2D5D51BA90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25C5C7-F07D-27FF-6A7B-D8C24132C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2426E0-7852-D343-5685-99AE44E71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1E5964-2B8A-72FD-F8CC-18451524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55E299-2A1E-90B7-5256-F8121A908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49451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39F68C-8408-5137-5A58-EDDE33EA9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4FE1CA-45A2-E149-09BF-3C7E29E2E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E84489-70AF-1961-2BFD-77FA3ADABC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BFCA68-67B9-C348-840D-7045C5075275}" type="datetimeFigureOut">
              <a:rPr lang="ru-US" smtClean="0"/>
              <a:t>11/19/2024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E68B7-EA10-2E29-57F9-4F00DA82C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9E04D1-0222-97B3-FA35-5511E9872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CC30C9-C4BB-2F47-980B-D861BE946B15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10793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28D90-AE2D-365B-B315-A57895E84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527" y="1684262"/>
            <a:ext cx="9144000" cy="1119796"/>
          </a:xfrm>
        </p:spPr>
        <p:txBody>
          <a:bodyPr>
            <a:normAutofit/>
          </a:bodyPr>
          <a:lstStyle/>
          <a:p>
            <a:r>
              <a:rPr lang="ru-RU" sz="3600" b="1" i="0" dirty="0">
                <a:solidFill>
                  <a:srgbClr val="2C2D2E"/>
                </a:solidFill>
                <a:effectLst/>
                <a:latin typeface="times new roman" panose="02020603050405020304" pitchFamily="18" charset="0"/>
              </a:rPr>
              <a:t>Не пора ли расширять фермерство в России: Почему? Зачем? Как?</a:t>
            </a:r>
            <a:endParaRPr lang="ru-US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A7D5C6A-661A-3306-9CCE-4582D14D9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539" y="6288871"/>
            <a:ext cx="9144000" cy="569129"/>
          </a:xfrm>
        </p:spPr>
        <p:txBody>
          <a:bodyPr/>
          <a:lstStyle/>
          <a:p>
            <a:pPr algn="l"/>
            <a:r>
              <a:rPr lang="ru-US" dirty="0"/>
              <a:t>Частное мнение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966C90C7-4206-5AF3-C457-D48F41AF5FDA}"/>
              </a:ext>
            </a:extLst>
          </p:cNvPr>
          <p:cNvSpPr txBox="1">
            <a:spLocks/>
          </p:cNvSpPr>
          <p:nvPr/>
        </p:nvSpPr>
        <p:spPr>
          <a:xfrm>
            <a:off x="597074" y="4018126"/>
            <a:ext cx="9144000" cy="569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US" sz="1800" dirty="0"/>
              <a:t>Шагайда Наталья Ивановна, </a:t>
            </a:r>
          </a:p>
          <a:p>
            <a:pPr algn="l"/>
            <a:r>
              <a:rPr lang="ru-RU" sz="1800" dirty="0"/>
              <a:t>Д</a:t>
            </a:r>
            <a:r>
              <a:rPr lang="ru-US" sz="1800" dirty="0"/>
              <a:t>эн, центр агропродовольственной политики ИПЭИ РАНХиГС,</a:t>
            </a:r>
          </a:p>
          <a:p>
            <a:pPr algn="l"/>
            <a:r>
              <a:rPr lang="ru-US" sz="1800" dirty="0"/>
              <a:t>директор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539" y="77092"/>
            <a:ext cx="1165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870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10943-EE96-8D22-170C-93EA5C748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FA942E-4975-D568-1AE9-483A0841B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813" y="896416"/>
            <a:ext cx="9144000" cy="1896888"/>
          </a:xfrm>
        </p:spPr>
        <p:txBody>
          <a:bodyPr/>
          <a:lstStyle/>
          <a:p>
            <a:pPr algn="l"/>
            <a:r>
              <a:rPr lang="ru-US" dirty="0"/>
              <a:t>Вопросы к обсуждению:</a:t>
            </a:r>
          </a:p>
          <a:p>
            <a:pPr algn="l"/>
            <a:r>
              <a:rPr lang="ru-RU" dirty="0"/>
              <a:t>Н</a:t>
            </a:r>
            <a:r>
              <a:rPr lang="ru-US" dirty="0"/>
              <a:t>адо ли «расширять»?</a:t>
            </a:r>
          </a:p>
          <a:p>
            <a:pPr algn="l"/>
            <a:r>
              <a:rPr lang="ru-RU" dirty="0"/>
              <a:t>С</a:t>
            </a:r>
            <a:r>
              <a:rPr lang="ru-US" dirty="0"/>
              <a:t>колько фермеров?</a:t>
            </a:r>
          </a:p>
          <a:p>
            <a:pPr algn="l"/>
            <a:r>
              <a:rPr lang="ru-US" dirty="0"/>
              <a:t>Новые вызовы</a:t>
            </a:r>
          </a:p>
          <a:p>
            <a:pPr algn="l"/>
            <a:endParaRPr lang="ru-US" dirty="0"/>
          </a:p>
          <a:p>
            <a:pPr algn="l"/>
            <a:endParaRPr lang="ru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790" y="130300"/>
            <a:ext cx="1165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222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E957D-45E6-2A8E-009B-7058F2F06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0B87054-F5B0-5840-9252-7409B36B12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500" y="345271"/>
            <a:ext cx="9144000" cy="465881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ru-RU" sz="8000" b="1" dirty="0"/>
              <a:t>Н</a:t>
            </a:r>
            <a:r>
              <a:rPr lang="ru-US" sz="8000" b="1" dirty="0"/>
              <a:t>адо ли «расширять»?</a:t>
            </a:r>
          </a:p>
          <a:p>
            <a:pPr algn="l"/>
            <a:endParaRPr lang="ru-US" dirty="0" smtClean="0"/>
          </a:p>
          <a:p>
            <a:pPr algn="l"/>
            <a:endParaRPr lang="ru-US" sz="7200" dirty="0"/>
          </a:p>
          <a:p>
            <a:pPr algn="l"/>
            <a:endParaRPr lang="ru-US" sz="7200" dirty="0"/>
          </a:p>
          <a:p>
            <a:pPr algn="l"/>
            <a:endParaRPr lang="ru-US" sz="7200" dirty="0"/>
          </a:p>
          <a:p>
            <a:pPr algn="l"/>
            <a:endParaRPr lang="ru-US" sz="72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96C7F88-47C1-530A-DC65-1BF68EA1E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247418"/>
              </p:ext>
            </p:extLst>
          </p:nvPr>
        </p:nvGraphicFramePr>
        <p:xfrm>
          <a:off x="321500" y="2887055"/>
          <a:ext cx="5988483" cy="3362462"/>
        </p:xfrm>
        <a:graphic>
          <a:graphicData uri="http://schemas.openxmlformats.org/drawingml/2006/table">
            <a:tbl>
              <a:tblPr/>
              <a:tblGrid>
                <a:gridCol w="976731">
                  <a:extLst>
                    <a:ext uri="{9D8B030D-6E8A-4147-A177-3AD203B41FA5}">
                      <a16:colId xmlns:a16="http://schemas.microsoft.com/office/drawing/2014/main" val="4097175870"/>
                    </a:ext>
                  </a:extLst>
                </a:gridCol>
                <a:gridCol w="848635">
                  <a:extLst>
                    <a:ext uri="{9D8B030D-6E8A-4147-A177-3AD203B41FA5}">
                      <a16:colId xmlns:a16="http://schemas.microsoft.com/office/drawing/2014/main" val="3251005573"/>
                    </a:ext>
                  </a:extLst>
                </a:gridCol>
                <a:gridCol w="848635">
                  <a:extLst>
                    <a:ext uri="{9D8B030D-6E8A-4147-A177-3AD203B41FA5}">
                      <a16:colId xmlns:a16="http://schemas.microsoft.com/office/drawing/2014/main" val="3385369698"/>
                    </a:ext>
                  </a:extLst>
                </a:gridCol>
                <a:gridCol w="1038323">
                  <a:extLst>
                    <a:ext uri="{9D8B030D-6E8A-4147-A177-3AD203B41FA5}">
                      <a16:colId xmlns:a16="http://schemas.microsoft.com/office/drawing/2014/main" val="2391696289"/>
                    </a:ext>
                  </a:extLst>
                </a:gridCol>
                <a:gridCol w="2276159">
                  <a:extLst>
                    <a:ext uri="{9D8B030D-6E8A-4147-A177-3AD203B41FA5}">
                      <a16:colId xmlns:a16="http://schemas.microsoft.com/office/drawing/2014/main" val="228333134"/>
                    </a:ext>
                  </a:extLst>
                </a:gridCol>
              </a:tblGrid>
              <a:tr h="744558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Га/КФХ</a:t>
                      </a:r>
                      <a:endParaRPr lang="ru-RU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ВСХП-2006</a:t>
                      </a:r>
                      <a:endParaRPr lang="ru-RU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ВСХП-2016</a:t>
                      </a:r>
                      <a:endParaRPr lang="ru-RU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СХ-микро - 2021</a:t>
                      </a:r>
                      <a:endParaRPr lang="ru-RU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2021/2006,%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008746"/>
                  </a:ext>
                </a:extLst>
              </a:tr>
              <a:tr h="362786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&lt;=4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36203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5604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83191"/>
                  </a:ext>
                </a:extLst>
              </a:tr>
              <a:tr h="362786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4,1-10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3374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1136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248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598651"/>
                  </a:ext>
                </a:extLst>
              </a:tr>
              <a:tr h="362786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10,1-20</a:t>
                      </a:r>
                      <a:endParaRPr lang="ru-RU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287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294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203714"/>
                  </a:ext>
                </a:extLst>
              </a:tr>
              <a:tr h="362786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21-50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325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807703"/>
                  </a:ext>
                </a:extLst>
              </a:tr>
              <a:tr h="362786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51-100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230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260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6846441"/>
                  </a:ext>
                </a:extLst>
              </a:tr>
              <a:tr h="362786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</a:t>
                      </a:r>
                      <a:endParaRPr lang="ru-RU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555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1111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1002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195015"/>
                  </a:ext>
                </a:extLst>
              </a:tr>
              <a:tr h="362786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  <a:endParaRPr lang="ru-RU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40654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8700</a:t>
                      </a:r>
                      <a:endParaRPr lang="ru-US" sz="180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2353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ru-US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US" sz="1800" dirty="0">
                        <a:effectLst/>
                      </a:endParaRPr>
                    </a:p>
                  </a:txBody>
                  <a:tcPr marL="68390" marR="6839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05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521EA87-1EF2-8CA0-5953-29D95CA5C9DA}"/>
              </a:ext>
            </a:extLst>
          </p:cNvPr>
          <p:cNvSpPr txBox="1"/>
          <p:nvPr/>
        </p:nvSpPr>
        <p:spPr>
          <a:xfrm>
            <a:off x="271396" y="2325036"/>
            <a:ext cx="4622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US" dirty="0"/>
              <a:t>Кейс Дагестана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32EEA7-1FE0-B1B8-08C5-687BBDEA04CC}"/>
              </a:ext>
            </a:extLst>
          </p:cNvPr>
          <p:cNvSpPr txBox="1"/>
          <p:nvPr/>
        </p:nvSpPr>
        <p:spPr>
          <a:xfrm>
            <a:off x="5776588" y="193357"/>
            <a:ext cx="60939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Овощи и виноград слабо встроены/не встроены в надежные цепочки; </a:t>
            </a:r>
            <a:endParaRPr lang="ru-RU" dirty="0">
              <a:effectLst/>
            </a:endParaRPr>
          </a:p>
          <a:p>
            <a:pPr indent="450215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Продажа зерна с 2 га дает маленькие доходы. Например, по ценам 2022 г. при урожайности 20 ц/га можно выручить 52 тыс. руб. </a:t>
            </a:r>
            <a:endParaRPr lang="ru-RU" dirty="0">
              <a:effectLst/>
            </a:endParaRPr>
          </a:p>
          <a:p>
            <a:pPr indent="450215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Обязательный платеж в пенсионный фонд составляет 43 211 рублям. </a:t>
            </a:r>
          </a:p>
          <a:p>
            <a:pPr indent="450215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при ликвидации КФХ – потеря участка: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1396" y="1060263"/>
            <a:ext cx="512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US" dirty="0">
                <a:solidFill>
                  <a:schemeClr val="accent1">
                    <a:lumMod val="75000"/>
                  </a:schemeClr>
                </a:solidFill>
              </a:rPr>
              <a:t>Актуальнее:  не выдавливать.</a:t>
            </a:r>
            <a:endParaRPr lang="ru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88183" y="3122023"/>
            <a:ext cx="51823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Платеж должен быть соразмерен обороту;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При участке меньше 2,5 га должна быть возможность сохранения участка для ЛПХ;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Для накопления пенсии – программа долгосрочных сбережений с субсидией государства (адаптированная под тех, кто не получает доходов, подпадающих под НДФЛ);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6153"/>
            <a:ext cx="1165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200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D06EA-7A6D-23EE-3662-EA85E77A8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92322BE-7984-B041-24FD-8C5544617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714" y="0"/>
            <a:ext cx="9144000" cy="807124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dirty="0"/>
          </a:p>
          <a:p>
            <a:pPr algn="l"/>
            <a:r>
              <a:rPr lang="ru-RU" sz="8000" dirty="0"/>
              <a:t>С</a:t>
            </a:r>
            <a:r>
              <a:rPr lang="ru-US" sz="8000" dirty="0"/>
              <a:t>колько фермеров?</a:t>
            </a:r>
          </a:p>
          <a:p>
            <a:pPr algn="l"/>
            <a:r>
              <a:rPr lang="ru-US" sz="8000" dirty="0"/>
              <a:t>Микроперепись 2021 г. </a:t>
            </a:r>
          </a:p>
          <a:p>
            <a:pPr algn="l"/>
            <a:endParaRPr lang="ru-US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4C90DAC-96D8-692C-ABD1-0FE62E8BA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138998"/>
              </p:ext>
            </p:extLst>
          </p:nvPr>
        </p:nvGraphicFramePr>
        <p:xfrm>
          <a:off x="86059" y="905352"/>
          <a:ext cx="5054112" cy="30651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1368">
                  <a:extLst>
                    <a:ext uri="{9D8B030D-6E8A-4147-A177-3AD203B41FA5}">
                      <a16:colId xmlns:a16="http://schemas.microsoft.com/office/drawing/2014/main" val="353238782"/>
                    </a:ext>
                  </a:extLst>
                </a:gridCol>
                <a:gridCol w="927996">
                  <a:extLst>
                    <a:ext uri="{9D8B030D-6E8A-4147-A177-3AD203B41FA5}">
                      <a16:colId xmlns:a16="http://schemas.microsoft.com/office/drawing/2014/main" val="4242236365"/>
                    </a:ext>
                  </a:extLst>
                </a:gridCol>
                <a:gridCol w="1012374">
                  <a:extLst>
                    <a:ext uri="{9D8B030D-6E8A-4147-A177-3AD203B41FA5}">
                      <a16:colId xmlns:a16="http://schemas.microsoft.com/office/drawing/2014/main" val="2350005472"/>
                    </a:ext>
                  </a:extLst>
                </a:gridCol>
                <a:gridCol w="1012374">
                  <a:extLst>
                    <a:ext uri="{9D8B030D-6E8A-4147-A177-3AD203B41FA5}">
                      <a16:colId xmlns:a16="http://schemas.microsoft.com/office/drawing/2014/main" val="3679942821"/>
                    </a:ext>
                  </a:extLst>
                </a:gridCol>
              </a:tblGrid>
              <a:tr h="203200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Группировка КФХ , 2021 г</a:t>
                      </a:r>
                      <a:r>
                        <a:rPr lang="ru-RU" sz="1800" u="none" strike="noStrike" dirty="0">
                          <a:effectLst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13065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от общего числа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  <a:p>
                      <a:pPr algn="l" fontAlgn="b"/>
                      <a:r>
                        <a:rPr lang="ru-US" sz="1800" u="none" strike="noStrike" dirty="0">
                          <a:effectLst/>
                        </a:rPr>
                        <a:t>%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по площади зерновых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1106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endParaRPr lang="ru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от общей площади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на 1 хозяйство, </a:t>
                      </a:r>
                      <a:r>
                        <a:rPr lang="ru-RU" sz="1800" u="none" strike="noStrike" dirty="0" err="1">
                          <a:effectLst/>
                        </a:rPr>
                        <a:t>тыс.га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555393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свыше 3 тыс. га с-х угодий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0,4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14,7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4,8 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13175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свыше 500 голов КРС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>
                          <a:effectLst/>
                        </a:rPr>
                        <a:t>0,6/2</a:t>
                      </a:r>
                      <a:endParaRPr lang="ru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18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848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63997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BBAB66A-6C41-8D53-FC0A-88F1A443DD70}"/>
              </a:ext>
            </a:extLst>
          </p:cNvPr>
          <p:cNvSpPr txBox="1"/>
          <p:nvPr/>
        </p:nvSpPr>
        <p:spPr>
          <a:xfrm>
            <a:off x="4121792" y="80396"/>
            <a:ext cx="2460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US" dirty="0"/>
              <a:t>2006 – 175 тыс., 2021 – 118 тыс.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ACCEE5-69BD-E74D-A2E1-3C63CA2C8AD5}"/>
              </a:ext>
            </a:extLst>
          </p:cNvPr>
          <p:cNvSpPr txBox="1"/>
          <p:nvPr/>
        </p:nvSpPr>
        <p:spPr>
          <a:xfrm>
            <a:off x="7058415" y="4326882"/>
            <a:ext cx="45385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Важно отделить сельхозорганизации от КФХ?</a:t>
            </a:r>
          </a:p>
          <a:p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Т</a:t>
            </a:r>
            <a:r>
              <a:rPr lang="ru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огда нужно ограничивать наемных работников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82B3DA-8E9E-BE9B-B1E4-BE5D7CF7301F}"/>
              </a:ext>
            </a:extLst>
          </p:cNvPr>
          <p:cNvSpPr txBox="1"/>
          <p:nvPr/>
        </p:nvSpPr>
        <p:spPr>
          <a:xfrm>
            <a:off x="86059" y="4764836"/>
            <a:ext cx="6237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US" dirty="0">
                <a:solidFill>
                  <a:schemeClr val="accent2">
                    <a:lumMod val="75000"/>
                  </a:schemeClr>
                </a:solidFill>
              </a:rPr>
              <a:t>Кейс Астраханской области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(2016 г.)</a:t>
            </a:r>
            <a:endParaRPr lang="ru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C447FE-4664-42C5-B0AE-257F2B9D9970}"/>
              </a:ext>
            </a:extLst>
          </p:cNvPr>
          <p:cNvSpPr txBox="1"/>
          <p:nvPr/>
        </p:nvSpPr>
        <p:spPr>
          <a:xfrm>
            <a:off x="7027831" y="5497196"/>
            <a:ext cx="49534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</a:rPr>
              <a:t>Важно отделить фермеров от </a:t>
            </a:r>
            <a:r>
              <a:rPr lang="ru-RU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нефермеров</a:t>
            </a:r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</a:rPr>
              <a:t>?</a:t>
            </a:r>
          </a:p>
          <a:p>
            <a:r>
              <a:rPr lang="ru-RU" dirty="0">
                <a:solidFill>
                  <a:schemeClr val="tx2">
                    <a:lumMod val="75000"/>
                    <a:lumOff val="25000"/>
                  </a:schemeClr>
                </a:solidFill>
              </a:rPr>
              <a:t>Тогда нужно ограничить площадь земли для непроизводственного использования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387FBC7-A77C-431C-B6EC-328E99CE1E4B}"/>
              </a:ext>
            </a:extLst>
          </p:cNvPr>
          <p:cNvSpPr/>
          <p:nvPr/>
        </p:nvSpPr>
        <p:spPr>
          <a:xfrm>
            <a:off x="222916" y="516796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2C2D2E"/>
                </a:solidFill>
                <a:latin typeface="Arial" panose="020B0604020202020204" pitchFamily="34" charset="0"/>
              </a:rPr>
              <a:t>Общая площадь СХО  318,5 тыс. га. </a:t>
            </a:r>
          </a:p>
          <a:p>
            <a:r>
              <a:rPr lang="ru-RU" dirty="0">
                <a:solidFill>
                  <a:srgbClr val="2C2D2E"/>
                </a:solidFill>
                <a:latin typeface="Arial" panose="020B0604020202020204" pitchFamily="34" charset="0"/>
              </a:rPr>
              <a:t>КФХ – 803,8 тыс. га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595409"/>
              </p:ext>
            </p:extLst>
          </p:nvPr>
        </p:nvGraphicFramePr>
        <p:xfrm>
          <a:off x="7155330" y="640583"/>
          <a:ext cx="4825999" cy="33775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8193">
                  <a:extLst>
                    <a:ext uri="{9D8B030D-6E8A-4147-A177-3AD203B41FA5}">
                      <a16:colId xmlns:a16="http://schemas.microsoft.com/office/drawing/2014/main" val="1061661257"/>
                    </a:ext>
                  </a:extLst>
                </a:gridCol>
                <a:gridCol w="1071154">
                  <a:extLst>
                    <a:ext uri="{9D8B030D-6E8A-4147-A177-3AD203B41FA5}">
                      <a16:colId xmlns:a16="http://schemas.microsoft.com/office/drawing/2014/main" val="2552019378"/>
                    </a:ext>
                  </a:extLst>
                </a:gridCol>
                <a:gridCol w="1335954">
                  <a:extLst>
                    <a:ext uri="{9D8B030D-6E8A-4147-A177-3AD203B41FA5}">
                      <a16:colId xmlns:a16="http://schemas.microsoft.com/office/drawing/2014/main" val="3554209239"/>
                    </a:ext>
                  </a:extLst>
                </a:gridCol>
                <a:gridCol w="685349">
                  <a:extLst>
                    <a:ext uri="{9D8B030D-6E8A-4147-A177-3AD203B41FA5}">
                      <a16:colId xmlns:a16="http://schemas.microsoft.com/office/drawing/2014/main" val="158528585"/>
                    </a:ext>
                  </a:extLst>
                </a:gridCol>
                <a:gridCol w="685349">
                  <a:extLst>
                    <a:ext uri="{9D8B030D-6E8A-4147-A177-3AD203B41FA5}">
                      <a16:colId xmlns:a16="http://schemas.microsoft.com/office/drawing/2014/main" val="277650401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% от числа КФХ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S/</a:t>
                      </a:r>
                      <a:r>
                        <a:rPr lang="ru-RU" sz="1800" u="none" strike="noStrike" dirty="0">
                          <a:effectLst/>
                        </a:rPr>
                        <a:t>КФХ, га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 smtClean="0">
                          <a:effectLst/>
                        </a:rPr>
                        <a:t>Раб. </a:t>
                      </a:r>
                      <a:r>
                        <a:rPr lang="ru-RU" sz="1800" u="none" strike="noStrike" dirty="0">
                          <a:effectLst/>
                        </a:rPr>
                        <a:t>чел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>
                          <a:effectLst/>
                        </a:rPr>
                        <a:t>члены КФХ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42287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58,3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263,9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4357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13,9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402,4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89105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9,2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501,1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3,0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9645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6,2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582,1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3,9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51315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794,4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5,0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04314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</a:rPr>
                        <a:t>5-10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5,4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1256,1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7,4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5112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 smtClean="0">
                          <a:effectLst/>
                        </a:rPr>
                        <a:t>10-50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3,2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2655,7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18,9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64639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более </a:t>
                      </a:r>
                      <a:r>
                        <a:rPr lang="ru-RU" sz="1800" u="none" strike="noStrike" dirty="0" smtClean="0">
                          <a:effectLst/>
                        </a:rPr>
                        <a:t>50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0,2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8064,5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87,9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4,2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8566098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550747" y="80395"/>
            <a:ext cx="4430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ru-RU" dirty="0" smtClean="0"/>
              <a:t>Группы </a:t>
            </a:r>
            <a:r>
              <a:rPr lang="ru-RU" dirty="0"/>
              <a:t>по числу работников, чел.(2016 г.)</a:t>
            </a:r>
            <a:endParaRPr lang="ru-RU" dirty="0">
              <a:solidFill>
                <a:srgbClr val="000000"/>
              </a:solidFill>
              <a:latin typeface="Aptos Narrow" panose="020B0004020202020204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714" y="6387409"/>
            <a:ext cx="1165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076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36435-F312-8EA5-7C99-6F5284A43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ED534D-7AB0-C765-2091-130115491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974" y="270115"/>
            <a:ext cx="9144000" cy="544077"/>
          </a:xfrm>
        </p:spPr>
        <p:txBody>
          <a:bodyPr/>
          <a:lstStyle/>
          <a:p>
            <a:pPr algn="l"/>
            <a:r>
              <a:rPr lang="ru-RU" dirty="0"/>
              <a:t>С</a:t>
            </a:r>
            <a:r>
              <a:rPr lang="ru-US" dirty="0"/>
              <a:t>колько фермеров среди ЛПХ?</a:t>
            </a:r>
          </a:p>
          <a:p>
            <a:pPr algn="l"/>
            <a:endParaRPr lang="ru-US" dirty="0"/>
          </a:p>
          <a:p>
            <a:pPr algn="l"/>
            <a:endParaRPr lang="ru-US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45DE710-D0DB-8585-F7E6-859CFE977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332967"/>
              </p:ext>
            </p:extLst>
          </p:nvPr>
        </p:nvGraphicFramePr>
        <p:xfrm>
          <a:off x="308974" y="2830514"/>
          <a:ext cx="4787461" cy="3084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66784">
                  <a:extLst>
                    <a:ext uri="{9D8B030D-6E8A-4147-A177-3AD203B41FA5}">
                      <a16:colId xmlns:a16="http://schemas.microsoft.com/office/drawing/2014/main" val="3103056812"/>
                    </a:ext>
                  </a:extLst>
                </a:gridCol>
                <a:gridCol w="1320677">
                  <a:extLst>
                    <a:ext uri="{9D8B030D-6E8A-4147-A177-3AD203B41FA5}">
                      <a16:colId xmlns:a16="http://schemas.microsoft.com/office/drawing/2014/main" val="1639666382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US" sz="1800" u="none" strike="noStrike" dirty="0">
                          <a:effectLst/>
                        </a:rPr>
                        <a:t> </a:t>
                      </a:r>
                      <a:r>
                        <a:rPr lang="ru-RU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Валовые сборы</a:t>
                      </a:r>
                      <a:endParaRPr lang="ru-RU" sz="1800" b="1" i="1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/>
                      <a:endParaRPr lang="ru-US" sz="1800" b="1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S" sz="1800" u="none" strike="noStrike" dirty="0">
                          <a:effectLst/>
                        </a:rPr>
                        <a:t>2021/1998</a:t>
                      </a:r>
                      <a:endParaRPr lang="ru-US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31993327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ctr" fontAlgn="t"/>
                      <a:endParaRPr lang="ru-RU" sz="1800" b="1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US" sz="1800" u="none" strike="noStrike">
                          <a:effectLst/>
                        </a:rPr>
                        <a:t> </a:t>
                      </a:r>
                      <a:endParaRPr lang="ru-US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5286241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Зерновые и зернобобовые культуры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dirty="0">
                          <a:effectLst/>
                        </a:rPr>
                        <a:t>3.3</a:t>
                      </a:r>
                      <a:endParaRPr lang="ru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5138361"/>
                  </a:ext>
                </a:extLst>
              </a:tr>
              <a:tr h="1651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Технические культуры: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US" sz="1800" u="none" strike="noStrike" dirty="0">
                          <a:effectLst/>
                        </a:rPr>
                        <a:t> </a:t>
                      </a:r>
                      <a:endParaRPr lang="ru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971746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из них:                              семена подсолнечника</a:t>
                      </a:r>
                      <a:r>
                        <a:rPr lang="ru-RU" sz="1800" u="none" strike="noStrike" baseline="30000" dirty="0">
                          <a:effectLst/>
                        </a:rPr>
                        <a:t>1)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1450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>
                          <a:effectLst/>
                        </a:rPr>
                        <a:t>1.4</a:t>
                      </a:r>
                      <a:endParaRPr lang="ru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702257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 smtClean="0">
                          <a:effectLst/>
                        </a:rPr>
                        <a:t>K</a:t>
                      </a:r>
                      <a:r>
                        <a:rPr lang="ru-RU" sz="1800" u="none" strike="noStrike" dirty="0" err="1" smtClean="0">
                          <a:effectLst/>
                        </a:rPr>
                        <a:t>артофель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>
                          <a:effectLst/>
                        </a:rPr>
                        <a:t>0.4</a:t>
                      </a:r>
                      <a:endParaRPr lang="ru-US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161933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Овощи открытого и закрытого грунта</a:t>
                      </a:r>
                      <a:endParaRPr lang="ru-RU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dirty="0">
                          <a:effectLst/>
                        </a:rPr>
                        <a:t>0.9</a:t>
                      </a:r>
                      <a:endParaRPr lang="ru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6556569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933F48E-806C-0BEF-999E-8E377E107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673694"/>
              </p:ext>
            </p:extLst>
          </p:nvPr>
        </p:nvGraphicFramePr>
        <p:xfrm>
          <a:off x="6056850" y="2830514"/>
          <a:ext cx="5064603" cy="3112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1686">
                  <a:extLst>
                    <a:ext uri="{9D8B030D-6E8A-4147-A177-3AD203B41FA5}">
                      <a16:colId xmlns:a16="http://schemas.microsoft.com/office/drawing/2014/main" val="107048554"/>
                    </a:ext>
                  </a:extLst>
                </a:gridCol>
                <a:gridCol w="1252917">
                  <a:extLst>
                    <a:ext uri="{9D8B030D-6E8A-4147-A177-3AD203B41FA5}">
                      <a16:colId xmlns:a16="http://schemas.microsoft.com/office/drawing/2014/main" val="1696676379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US" sz="18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Производство в животноводстве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US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  <a:r>
                        <a:rPr lang="ru-RU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US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/1998</a:t>
                      </a:r>
                      <a:endParaRPr lang="ru-US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849728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Скот и птица на </a:t>
                      </a:r>
                      <a:r>
                        <a:rPr lang="ru-RU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убой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73222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 крупный рогатый скот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16002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 свиньи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919812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 овцы и козы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32674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 птица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099890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Молоко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36662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Яйца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005634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Шерсть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158174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 </a:t>
                      </a:r>
                      <a:r>
                        <a:rPr lang="ru-RU" sz="18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натуральный</a:t>
                      </a:r>
                      <a:endParaRPr lang="ru-RU" sz="18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US" sz="18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50819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748BAED-CE7C-A1D3-4D3C-71976BC57840}"/>
              </a:ext>
            </a:extLst>
          </p:cNvPr>
          <p:cNvSpPr txBox="1"/>
          <p:nvPr/>
        </p:nvSpPr>
        <p:spPr>
          <a:xfrm>
            <a:off x="308974" y="6126148"/>
            <a:ext cx="669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 мешает перейти? </a:t>
            </a:r>
            <a:endParaRPr lang="ru-US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3DC9000B-80A0-6AD1-B8D4-169C1C557B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225318"/>
              </p:ext>
            </p:extLst>
          </p:nvPr>
        </p:nvGraphicFramePr>
        <p:xfrm>
          <a:off x="293408" y="814192"/>
          <a:ext cx="4818592" cy="1674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775">
                  <a:extLst>
                    <a:ext uri="{9D8B030D-6E8A-4147-A177-3AD203B41FA5}">
                      <a16:colId xmlns:a16="http://schemas.microsoft.com/office/drawing/2014/main" val="2116716278"/>
                    </a:ext>
                  </a:extLst>
                </a:gridCol>
                <a:gridCol w="965939">
                  <a:extLst>
                    <a:ext uri="{9D8B030D-6E8A-4147-A177-3AD203B41FA5}">
                      <a16:colId xmlns:a16="http://schemas.microsoft.com/office/drawing/2014/main" val="674492748"/>
                    </a:ext>
                  </a:extLst>
                </a:gridCol>
                <a:gridCol w="965939">
                  <a:extLst>
                    <a:ext uri="{9D8B030D-6E8A-4147-A177-3AD203B41FA5}">
                      <a16:colId xmlns:a16="http://schemas.microsoft.com/office/drawing/2014/main" val="105830538"/>
                    </a:ext>
                  </a:extLst>
                </a:gridCol>
                <a:gridCol w="965939">
                  <a:extLst>
                    <a:ext uri="{9D8B030D-6E8A-4147-A177-3AD203B41FA5}">
                      <a16:colId xmlns:a16="http://schemas.microsoft.com/office/drawing/2014/main" val="2637846417"/>
                    </a:ext>
                  </a:extLst>
                </a:gridCol>
              </a:tblGrid>
              <a:tr h="2032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Личные подсобные </a:t>
                      </a:r>
                      <a:r>
                        <a:rPr lang="ru-RU" sz="1800" i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хозяйства (2021 г.)</a:t>
                      </a:r>
                      <a:endParaRPr lang="ru-RU" sz="1800" b="0" i="1" u="none" strike="noStrike" dirty="0">
                        <a:solidFill>
                          <a:srgbClr val="FF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834495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свыше 20 га сельхозугодий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0,4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>
                          <a:effectLst/>
                        </a:rPr>
                        <a:t>53</a:t>
                      </a:r>
                      <a:endParaRPr lang="ru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>
                          <a:effectLst/>
                        </a:rPr>
                        <a:t>80,2</a:t>
                      </a:r>
                      <a:endParaRPr lang="ru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971039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u="none" strike="noStrike" dirty="0">
                          <a:effectLst/>
                        </a:rPr>
                        <a:t>свыше 10 голов КРС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0,6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40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US" sz="1800" u="none" strike="noStrike" dirty="0">
                          <a:effectLst/>
                        </a:rPr>
                        <a:t>24</a:t>
                      </a:r>
                      <a:endParaRPr lang="ru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927741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759337" y="6335486"/>
            <a:ext cx="4432663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Нужны «пряники»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89831" y="89140"/>
            <a:ext cx="1165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858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F0860-AD48-0693-ED40-2C37074B9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EF6266-65DC-6B13-35AA-1B27D6C531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819" y="270115"/>
            <a:ext cx="9144000" cy="519025"/>
          </a:xfrm>
        </p:spPr>
        <p:txBody>
          <a:bodyPr>
            <a:normAutofit/>
          </a:bodyPr>
          <a:lstStyle/>
          <a:p>
            <a:pPr algn="l"/>
            <a:r>
              <a:rPr lang="ru-US" dirty="0"/>
              <a:t>Новые вызовы:</a:t>
            </a:r>
          </a:p>
          <a:p>
            <a:pPr algn="l"/>
            <a:endParaRPr lang="ru-US" dirty="0"/>
          </a:p>
          <a:p>
            <a:pPr algn="l"/>
            <a:endParaRPr lang="ru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C716D9-009F-4526-8878-77A003D0117A}"/>
              </a:ext>
            </a:extLst>
          </p:cNvPr>
          <p:cNvSpPr txBox="1"/>
          <p:nvPr/>
        </p:nvSpPr>
        <p:spPr>
          <a:xfrm>
            <a:off x="233819" y="749353"/>
            <a:ext cx="11677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Цифровизация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как благо</a:t>
            </a:r>
            <a:r>
              <a:rPr lang="ru-RU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         </a:t>
            </a:r>
            <a:r>
              <a:rPr lang="ru-RU" dirty="0" smtClean="0"/>
              <a:t>ограничение </a:t>
            </a:r>
            <a:r>
              <a:rPr lang="ru-RU" dirty="0"/>
              <a:t>использования коммерческими сервисами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          </a:t>
            </a:r>
            <a:r>
              <a:rPr lang="ru-RU" dirty="0" smtClean="0"/>
              <a:t>ограничение </a:t>
            </a:r>
            <a:r>
              <a:rPr lang="ru-RU" dirty="0"/>
              <a:t>использования накопленными знаниями в бюджетных организациях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631F95-20D7-4C2B-BF9C-58669F528F63}"/>
              </a:ext>
            </a:extLst>
          </p:cNvPr>
          <p:cNvSpPr txBox="1"/>
          <p:nvPr/>
        </p:nvSpPr>
        <p:spPr>
          <a:xfrm>
            <a:off x="514905" y="3834848"/>
            <a:ext cx="11677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Цифровизация </a:t>
            </a:r>
            <a:r>
              <a:rPr lang="ru-RU" b="1" dirty="0">
                <a:solidFill>
                  <a:srgbClr val="C00000"/>
                </a:solidFill>
              </a:rPr>
              <a:t>как бремя</a:t>
            </a:r>
            <a:r>
              <a:rPr lang="ru-RU" dirty="0"/>
              <a:t>:</a:t>
            </a:r>
          </a:p>
          <a:p>
            <a:r>
              <a:rPr lang="ru-RU" dirty="0"/>
              <a:t>                 </a:t>
            </a:r>
            <a:r>
              <a:rPr lang="ru-RU" dirty="0" smtClean="0"/>
              <a:t>обязательные </a:t>
            </a:r>
            <a:r>
              <a:rPr lang="ru-RU" dirty="0"/>
              <a:t>сервисы вызывают много нареканий. Фермер – слабая сторона в процессе. </a:t>
            </a:r>
          </a:p>
          <a:p>
            <a:r>
              <a:rPr lang="ru-RU" dirty="0"/>
              <a:t>                                  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7186D5-D012-41CD-BFF6-02CBA1819127}"/>
              </a:ext>
            </a:extLst>
          </p:cNvPr>
          <p:cNvSpPr txBox="1"/>
          <p:nvPr/>
        </p:nvSpPr>
        <p:spPr>
          <a:xfrm>
            <a:off x="4232407" y="1732766"/>
            <a:ext cx="74838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Субсидии на приобретение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цифровых сервисов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Гранты </a:t>
            </a:r>
            <a:r>
              <a:rPr lang="ru-RU" dirty="0">
                <a:solidFill>
                  <a:srgbClr val="FF0000"/>
                </a:solidFill>
              </a:rPr>
              <a:t>специализированным компаниям на </a:t>
            </a:r>
            <a:r>
              <a:rPr lang="ru-RU" dirty="0" smtClean="0">
                <a:solidFill>
                  <a:srgbClr val="FF0000"/>
                </a:solidFill>
              </a:rPr>
              <a:t>обслуживание КФХ (содействие развитию интернета как общественного блага на сельских территориях);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Оцифровка </a:t>
            </a:r>
            <a:r>
              <a:rPr lang="ru-RU" dirty="0">
                <a:solidFill>
                  <a:srgbClr val="FF0000"/>
                </a:solidFill>
              </a:rPr>
              <a:t>знаний и устройство личных кабинетов для пользования в бюджетных НИИ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647A4B-A3E0-48DD-88CE-883EF0E7FEF5}"/>
              </a:ext>
            </a:extLst>
          </p:cNvPr>
          <p:cNvSpPr txBox="1"/>
          <p:nvPr/>
        </p:nvSpPr>
        <p:spPr>
          <a:xfrm>
            <a:off x="3354744" y="5105934"/>
            <a:ext cx="824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Взаимодействие с Минсельхозом: отработка программ вместе с фермером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45689" y="89140"/>
            <a:ext cx="1165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782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9076" y="143363"/>
            <a:ext cx="116522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1143000" y="849590"/>
            <a:ext cx="9324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Риски производства в агрохолдингах</a:t>
            </a:r>
            <a:endParaRPr lang="ru-RU" dirty="0">
              <a:solidFill>
                <a:schemeClr val="bg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4313B9-7649-4243-BD8A-B37049512090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120548"/>
              </p:ext>
            </p:extLst>
          </p:nvPr>
        </p:nvGraphicFramePr>
        <p:xfrm>
          <a:off x="1646547" y="1563199"/>
          <a:ext cx="2870200" cy="340995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Страна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Случаи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Россия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Польша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6942" y="849590"/>
            <a:ext cx="2340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Потери от </a:t>
            </a:r>
            <a:r>
              <a:rPr lang="ru-RU" dirty="0" smtClean="0"/>
              <a:t>АЧС (2020-2023 г.) </a:t>
            </a:r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745744"/>
              </p:ext>
            </p:extLst>
          </p:nvPr>
        </p:nvGraphicFramePr>
        <p:xfrm>
          <a:off x="4537842" y="1563198"/>
          <a:ext cx="4366985" cy="3409950"/>
        </p:xfrm>
        <a:graphic>
          <a:graphicData uri="http://schemas.openxmlformats.org/drawingml/2006/table">
            <a:tbl>
              <a:tblPr/>
              <a:tblGrid>
                <a:gridCol w="2253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Гибель+уничтожено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тыс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Кол-во погибших дом </a:t>
                      </a:r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животн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 случай АЧС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3318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1801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2560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7809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749454"/>
              </p:ext>
            </p:extLst>
          </p:nvPr>
        </p:nvGraphicFramePr>
        <p:xfrm>
          <a:off x="3851134" y="194032"/>
          <a:ext cx="2870200" cy="10248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755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Источник: </a:t>
                      </a:r>
                      <a:r>
                        <a:rPr lang="en-US" sz="1100" u="none" strike="noStrike" dirty="0">
                          <a:effectLst/>
                        </a:rPr>
                        <a:t>http://www.oie.int/wahis_2/public/wahid.php/Diseaseinformation/statusdetail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OIE World Animal Health Information System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49313" y="-309186"/>
            <a:ext cx="6949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Резюме:</a:t>
            </a:r>
          </a:p>
          <a:p>
            <a:r>
              <a:rPr lang="ru-RU" dirty="0" smtClean="0"/>
              <a:t>Мелкое производство имеет преимущества, которые еще недостаточно оценены властью;</a:t>
            </a:r>
          </a:p>
          <a:p>
            <a:endParaRPr lang="ru-RU" dirty="0" smtClean="0"/>
          </a:p>
          <a:p>
            <a:r>
              <a:rPr lang="ru-RU" dirty="0" smtClean="0"/>
              <a:t>Остается актуальной создание адаптированной под малый бизнес государственной политики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7022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95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649</Words>
  <Application>Microsoft Office PowerPoint</Application>
  <PresentationFormat>Широкоэкранный</PresentationFormat>
  <Paragraphs>231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Aptos</vt:lpstr>
      <vt:lpstr>Aptos Display</vt:lpstr>
      <vt:lpstr>Aptos Narrow</vt:lpstr>
      <vt:lpstr>Arial</vt:lpstr>
      <vt:lpstr>Calibri</vt:lpstr>
      <vt:lpstr>Tahoma</vt:lpstr>
      <vt:lpstr>Times New Roman</vt:lpstr>
      <vt:lpstr>Times New Roman</vt:lpstr>
      <vt:lpstr>Тема Office</vt:lpstr>
      <vt:lpstr>Не пора ли расширять фермерство в России: Почему? Зачем? Как?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 пора ли расширять фермерство в России: Почему? Зачем? Как?</dc:title>
  <dc:creator>Шагайда Наталья Ивановна</dc:creator>
  <cp:lastModifiedBy>Шагайда Наталья Ивановна</cp:lastModifiedBy>
  <cp:revision>18</cp:revision>
  <dcterms:created xsi:type="dcterms:W3CDTF">2024-11-17T17:46:35Z</dcterms:created>
  <dcterms:modified xsi:type="dcterms:W3CDTF">2024-11-19T10:22:48Z</dcterms:modified>
</cp:coreProperties>
</file>