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bookmarkIdSeed="5">
  <p:sldMasterIdLst>
    <p:sldMasterId id="2147483897" r:id="rId1"/>
    <p:sldMasterId id="2147483992" r:id="rId2"/>
  </p:sldMasterIdLst>
  <p:notesMasterIdLst>
    <p:notesMasterId r:id="rId19"/>
  </p:notesMasterIdLst>
  <p:handoutMasterIdLst>
    <p:handoutMasterId r:id="rId20"/>
  </p:handoutMasterIdLst>
  <p:sldIdLst>
    <p:sldId id="740" r:id="rId3"/>
    <p:sldId id="910" r:id="rId4"/>
    <p:sldId id="898" r:id="rId5"/>
    <p:sldId id="908" r:id="rId6"/>
    <p:sldId id="897" r:id="rId7"/>
    <p:sldId id="868" r:id="rId8"/>
    <p:sldId id="899" r:id="rId9"/>
    <p:sldId id="901" r:id="rId10"/>
    <p:sldId id="888" r:id="rId11"/>
    <p:sldId id="889" r:id="rId12"/>
    <p:sldId id="894" r:id="rId13"/>
    <p:sldId id="895" r:id="rId14"/>
    <p:sldId id="849" r:id="rId15"/>
    <p:sldId id="850" r:id="rId16"/>
    <p:sldId id="883" r:id="rId17"/>
    <p:sldId id="884" r:id="rId18"/>
  </p:sldIdLst>
  <p:sldSz cx="9906000" cy="6858000" type="A4"/>
  <p:notesSz cx="7099300" cy="10234613"/>
  <p:embeddedFontLst>
    <p:embeddedFont>
      <p:font typeface="Century Gothic" pitchFamily="34" charset="0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Cambria" pitchFamily="18" charset="0"/>
      <p:regular r:id="rId29"/>
      <p:bold r:id="rId30"/>
      <p:italic r:id="rId31"/>
      <p:boldItalic r:id="rId32"/>
    </p:embeddedFont>
    <p:embeddedFont>
      <p:font typeface="Tahoma" pitchFamily="34" charset="0"/>
      <p:regular r:id="rId33"/>
      <p:bold r:id="rId34"/>
    </p:embeddedFont>
    <p:embeddedFont>
      <p:font typeface="Monotype Sorts" charset="2"/>
      <p:regular r:id="rId35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99"/>
    <a:srgbClr val="002060"/>
    <a:srgbClr val="ECECEC"/>
    <a:srgbClr val="002447"/>
    <a:srgbClr val="1B4A76"/>
    <a:srgbClr val="245284"/>
    <a:srgbClr val="000066"/>
    <a:srgbClr val="052463"/>
    <a:srgbClr val="E7E7E9"/>
    <a:srgbClr val="203F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5" autoAdjust="0"/>
    <p:restoredTop sz="92818" autoAdjust="0"/>
  </p:normalViewPr>
  <p:slideViewPr>
    <p:cSldViewPr>
      <p:cViewPr varScale="1">
        <p:scale>
          <a:sx n="43" d="100"/>
          <a:sy n="43" d="100"/>
        </p:scale>
        <p:origin x="-1133" y="-67"/>
      </p:cViewPr>
      <p:guideLst>
        <p:guide orient="horz" pos="2160"/>
        <p:guide pos="2880"/>
        <p:guide pos="3120"/>
      </p:guideLst>
    </p:cSldViewPr>
  </p:slideViewPr>
  <p:outlineViewPr>
    <p:cViewPr>
      <p:scale>
        <a:sx n="33" d="100"/>
        <a:sy n="33" d="100"/>
      </p:scale>
      <p:origin x="0" y="-50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70"/>
    </p:cViewPr>
  </p:sorterViewPr>
  <p:notesViewPr>
    <p:cSldViewPr>
      <p:cViewPr varScale="1">
        <p:scale>
          <a:sx n="76" d="100"/>
          <a:sy n="76" d="100"/>
        </p:scale>
        <p:origin x="1508" y="68"/>
      </p:cViewPr>
      <p:guideLst/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8"/>
            <a:ext cx="3075480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166" y="8"/>
            <a:ext cx="3075480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720673"/>
            <a:ext cx="3075480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166" y="9720673"/>
            <a:ext cx="3075480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67219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8"/>
            <a:ext cx="3075480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166" y="8"/>
            <a:ext cx="3075480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7875" y="766763"/>
            <a:ext cx="554355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02" y="4861162"/>
            <a:ext cx="5680103" cy="460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0673"/>
            <a:ext cx="3075480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166" y="9720673"/>
            <a:ext cx="3075480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31DF781B-06D6-4432-B93F-7FAF4DACED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0766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DF781B-06D6-4432-B93F-7FAF4DACED59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04179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44189">
              <a:defRPr/>
            </a:pPr>
            <a:fld id="{31DF781B-06D6-4432-B93F-7FAF4DACED59}" type="slidenum">
              <a:rPr lang="ru-RU">
                <a:solidFill>
                  <a:srgbClr val="000000"/>
                </a:solidFill>
              </a:rPr>
              <a:pPr defTabSz="844189">
                <a:defRPr/>
              </a:pPr>
              <a:t>9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091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0839" y="1052513"/>
            <a:ext cx="4591844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7783" y="1052513"/>
            <a:ext cx="4593564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3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64151" y="93663"/>
            <a:ext cx="2337197" cy="64309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50838" y="93663"/>
            <a:ext cx="6848210" cy="6430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50837" y="93663"/>
            <a:ext cx="9350508" cy="64309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852" y="93663"/>
            <a:ext cx="8442457" cy="622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350837" y="1052513"/>
            <a:ext cx="9350508" cy="5472112"/>
          </a:xfrm>
        </p:spPr>
        <p:txBody>
          <a:bodyPr/>
          <a:lstStyle/>
          <a:p>
            <a:pPr lvl="0"/>
            <a:endParaRPr lang="ru-RU" noProof="0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852" y="93663"/>
            <a:ext cx="8442457" cy="622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0837" y="1052513"/>
            <a:ext cx="9350508" cy="26590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0837" y="3863975"/>
            <a:ext cx="9350508" cy="2660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852" y="93663"/>
            <a:ext cx="8442457" cy="622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50837" y="1052513"/>
            <a:ext cx="9350508" cy="5472112"/>
          </a:xfrm>
        </p:spPr>
        <p:txBody>
          <a:bodyPr/>
          <a:lstStyle/>
          <a:p>
            <a:pPr lvl="0"/>
            <a:endParaRPr lang="ru-RU" noProof="0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3739" y="2852936"/>
            <a:ext cx="8458522" cy="1224136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4528" y="4268688"/>
            <a:ext cx="8496944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51174888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6" y="1240160"/>
            <a:ext cx="9011914" cy="38864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1"/>
          <p:cNvSpPr txBox="1">
            <a:spLocks/>
          </p:cNvSpPr>
          <p:nvPr userDrawn="1"/>
        </p:nvSpPr>
        <p:spPr>
          <a:xfrm>
            <a:off x="272480" y="6597352"/>
            <a:ext cx="504056" cy="221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C094D2E-29DB-450A-8A6C-EF450CD02040}" type="slidenum">
              <a:rPr lang="ru-RU" smtClean="0">
                <a:solidFill>
                  <a:prstClr val="whit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0" y="1619696"/>
            <a:ext cx="9906000" cy="0"/>
          </a:xfrm>
          <a:prstGeom prst="line">
            <a:avLst/>
          </a:prstGeom>
          <a:ln w="28575">
            <a:solidFill>
              <a:srgbClr val="003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олилиния 8"/>
          <p:cNvSpPr/>
          <p:nvPr userDrawn="1"/>
        </p:nvSpPr>
        <p:spPr>
          <a:xfrm>
            <a:off x="-15552" y="1431454"/>
            <a:ext cx="909638" cy="188241"/>
          </a:xfrm>
          <a:custGeom>
            <a:avLst/>
            <a:gdLst>
              <a:gd name="connsiteX0" fmla="*/ 661987 w 742950"/>
              <a:gd name="connsiteY0" fmla="*/ 0 h 197644"/>
              <a:gd name="connsiteX1" fmla="*/ 742950 w 742950"/>
              <a:gd name="connsiteY1" fmla="*/ 197644 h 197644"/>
              <a:gd name="connsiteX2" fmla="*/ 0 w 742950"/>
              <a:gd name="connsiteY2" fmla="*/ 197644 h 197644"/>
              <a:gd name="connsiteX3" fmla="*/ 0 w 742950"/>
              <a:gd name="connsiteY3" fmla="*/ 0 h 197644"/>
              <a:gd name="connsiteX4" fmla="*/ 661987 w 742950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166688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2382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638" h="197644">
                <a:moveTo>
                  <a:pt x="828675" y="0"/>
                </a:moveTo>
                <a:lnTo>
                  <a:pt x="909638" y="197644"/>
                </a:lnTo>
                <a:lnTo>
                  <a:pt x="2382" y="197644"/>
                </a:lnTo>
                <a:lnTo>
                  <a:pt x="0" y="0"/>
                </a:lnTo>
                <a:lnTo>
                  <a:pt x="828675" y="0"/>
                </a:lnTo>
                <a:close/>
              </a:path>
            </a:pathLst>
          </a:custGeom>
          <a:solidFill>
            <a:srgbClr val="9BC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6922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2"/>
          <p:cNvSpPr>
            <a:spLocks noGrp="1"/>
          </p:cNvSpPr>
          <p:nvPr>
            <p:ph idx="10"/>
          </p:nvPr>
        </p:nvSpPr>
        <p:spPr>
          <a:xfrm>
            <a:off x="247650" y="1639341"/>
            <a:ext cx="7009606" cy="488600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894086" y="1240160"/>
            <a:ext cx="9011914" cy="38864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0" y="1619696"/>
            <a:ext cx="9906000" cy="0"/>
          </a:xfrm>
          <a:prstGeom prst="line">
            <a:avLst/>
          </a:prstGeom>
          <a:ln w="28575">
            <a:solidFill>
              <a:srgbClr val="003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олилиния 14"/>
          <p:cNvSpPr/>
          <p:nvPr userDrawn="1"/>
        </p:nvSpPr>
        <p:spPr>
          <a:xfrm>
            <a:off x="-15552" y="1431454"/>
            <a:ext cx="909638" cy="188241"/>
          </a:xfrm>
          <a:custGeom>
            <a:avLst/>
            <a:gdLst>
              <a:gd name="connsiteX0" fmla="*/ 661987 w 742950"/>
              <a:gd name="connsiteY0" fmla="*/ 0 h 197644"/>
              <a:gd name="connsiteX1" fmla="*/ 742950 w 742950"/>
              <a:gd name="connsiteY1" fmla="*/ 197644 h 197644"/>
              <a:gd name="connsiteX2" fmla="*/ 0 w 742950"/>
              <a:gd name="connsiteY2" fmla="*/ 197644 h 197644"/>
              <a:gd name="connsiteX3" fmla="*/ 0 w 742950"/>
              <a:gd name="connsiteY3" fmla="*/ 0 h 197644"/>
              <a:gd name="connsiteX4" fmla="*/ 661987 w 742950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166688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2382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638" h="197644">
                <a:moveTo>
                  <a:pt x="828675" y="0"/>
                </a:moveTo>
                <a:lnTo>
                  <a:pt x="909638" y="197644"/>
                </a:lnTo>
                <a:lnTo>
                  <a:pt x="2382" y="197644"/>
                </a:lnTo>
                <a:lnTo>
                  <a:pt x="0" y="0"/>
                </a:lnTo>
                <a:lnTo>
                  <a:pt x="828675" y="0"/>
                </a:lnTo>
                <a:close/>
              </a:path>
            </a:pathLst>
          </a:custGeom>
          <a:solidFill>
            <a:srgbClr val="9BC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Рисунок 2"/>
          <p:cNvSpPr>
            <a:spLocks noGrp="1"/>
          </p:cNvSpPr>
          <p:nvPr>
            <p:ph type="pic" idx="1"/>
          </p:nvPr>
        </p:nvSpPr>
        <p:spPr>
          <a:xfrm>
            <a:off x="7473280" y="1773237"/>
            <a:ext cx="2160239" cy="215981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idx="11"/>
          </p:nvPr>
        </p:nvSpPr>
        <p:spPr>
          <a:xfrm>
            <a:off x="7473280" y="4221509"/>
            <a:ext cx="2160239" cy="215981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8" name="Номер слайда 1"/>
          <p:cNvSpPr txBox="1">
            <a:spLocks/>
          </p:cNvSpPr>
          <p:nvPr userDrawn="1"/>
        </p:nvSpPr>
        <p:spPr>
          <a:xfrm>
            <a:off x="272480" y="6597352"/>
            <a:ext cx="504056" cy="221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C094D2E-29DB-450A-8A6C-EF450CD02040}" type="slidenum">
              <a:rPr lang="ru-RU" smtClean="0">
                <a:solidFill>
                  <a:prstClr val="whit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6972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одержимое 2"/>
          <p:cNvSpPr>
            <a:spLocks noGrp="1"/>
          </p:cNvSpPr>
          <p:nvPr>
            <p:ph idx="10"/>
          </p:nvPr>
        </p:nvSpPr>
        <p:spPr>
          <a:xfrm>
            <a:off x="247650" y="1639341"/>
            <a:ext cx="4633342" cy="488600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Содержимое 2"/>
          <p:cNvSpPr>
            <a:spLocks noGrp="1"/>
          </p:cNvSpPr>
          <p:nvPr>
            <p:ph idx="11"/>
          </p:nvPr>
        </p:nvSpPr>
        <p:spPr>
          <a:xfrm>
            <a:off x="5025008" y="1639341"/>
            <a:ext cx="4633342" cy="488600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94086" y="1240160"/>
            <a:ext cx="9011914" cy="38864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0" y="1619696"/>
            <a:ext cx="9906000" cy="0"/>
          </a:xfrm>
          <a:prstGeom prst="line">
            <a:avLst/>
          </a:prstGeom>
          <a:ln w="28575">
            <a:solidFill>
              <a:srgbClr val="003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 11"/>
          <p:cNvSpPr/>
          <p:nvPr userDrawn="1"/>
        </p:nvSpPr>
        <p:spPr>
          <a:xfrm>
            <a:off x="-15552" y="1431454"/>
            <a:ext cx="909638" cy="188241"/>
          </a:xfrm>
          <a:custGeom>
            <a:avLst/>
            <a:gdLst>
              <a:gd name="connsiteX0" fmla="*/ 661987 w 742950"/>
              <a:gd name="connsiteY0" fmla="*/ 0 h 197644"/>
              <a:gd name="connsiteX1" fmla="*/ 742950 w 742950"/>
              <a:gd name="connsiteY1" fmla="*/ 197644 h 197644"/>
              <a:gd name="connsiteX2" fmla="*/ 0 w 742950"/>
              <a:gd name="connsiteY2" fmla="*/ 197644 h 197644"/>
              <a:gd name="connsiteX3" fmla="*/ 0 w 742950"/>
              <a:gd name="connsiteY3" fmla="*/ 0 h 197644"/>
              <a:gd name="connsiteX4" fmla="*/ 661987 w 742950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166688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2382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638" h="197644">
                <a:moveTo>
                  <a:pt x="828675" y="0"/>
                </a:moveTo>
                <a:lnTo>
                  <a:pt x="909638" y="197644"/>
                </a:lnTo>
                <a:lnTo>
                  <a:pt x="2382" y="197644"/>
                </a:lnTo>
                <a:lnTo>
                  <a:pt x="0" y="0"/>
                </a:lnTo>
                <a:lnTo>
                  <a:pt x="828675" y="0"/>
                </a:lnTo>
                <a:close/>
              </a:path>
            </a:pathLst>
          </a:custGeom>
          <a:solidFill>
            <a:srgbClr val="9BC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8" name="Номер слайда 1"/>
          <p:cNvSpPr txBox="1">
            <a:spLocks/>
          </p:cNvSpPr>
          <p:nvPr userDrawn="1"/>
        </p:nvSpPr>
        <p:spPr>
          <a:xfrm>
            <a:off x="272480" y="6597352"/>
            <a:ext cx="504056" cy="221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C094D2E-29DB-450A-8A6C-EF450CD02040}" type="slidenum">
              <a:rPr lang="ru-RU" smtClean="0">
                <a:solidFill>
                  <a:prstClr val="whit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6047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247650" y="4797152"/>
            <a:ext cx="9410700" cy="17281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1773237"/>
            <a:ext cx="5943600" cy="295433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0" y="1619696"/>
            <a:ext cx="9906000" cy="0"/>
          </a:xfrm>
          <a:prstGeom prst="line">
            <a:avLst/>
          </a:prstGeom>
          <a:ln w="28575">
            <a:solidFill>
              <a:srgbClr val="003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 10"/>
          <p:cNvSpPr/>
          <p:nvPr userDrawn="1"/>
        </p:nvSpPr>
        <p:spPr>
          <a:xfrm>
            <a:off x="-15552" y="1431454"/>
            <a:ext cx="909638" cy="188241"/>
          </a:xfrm>
          <a:custGeom>
            <a:avLst/>
            <a:gdLst>
              <a:gd name="connsiteX0" fmla="*/ 661987 w 742950"/>
              <a:gd name="connsiteY0" fmla="*/ 0 h 197644"/>
              <a:gd name="connsiteX1" fmla="*/ 742950 w 742950"/>
              <a:gd name="connsiteY1" fmla="*/ 197644 h 197644"/>
              <a:gd name="connsiteX2" fmla="*/ 0 w 742950"/>
              <a:gd name="connsiteY2" fmla="*/ 197644 h 197644"/>
              <a:gd name="connsiteX3" fmla="*/ 0 w 742950"/>
              <a:gd name="connsiteY3" fmla="*/ 0 h 197644"/>
              <a:gd name="connsiteX4" fmla="*/ 661987 w 742950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166688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2382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638" h="197644">
                <a:moveTo>
                  <a:pt x="828675" y="0"/>
                </a:moveTo>
                <a:lnTo>
                  <a:pt x="909638" y="197644"/>
                </a:lnTo>
                <a:lnTo>
                  <a:pt x="2382" y="197644"/>
                </a:lnTo>
                <a:lnTo>
                  <a:pt x="0" y="0"/>
                </a:lnTo>
                <a:lnTo>
                  <a:pt x="828675" y="0"/>
                </a:lnTo>
                <a:close/>
              </a:path>
            </a:pathLst>
          </a:custGeom>
          <a:solidFill>
            <a:srgbClr val="9BC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Номер слайда 1"/>
          <p:cNvSpPr txBox="1">
            <a:spLocks/>
          </p:cNvSpPr>
          <p:nvPr userDrawn="1"/>
        </p:nvSpPr>
        <p:spPr>
          <a:xfrm>
            <a:off x="272480" y="6597352"/>
            <a:ext cx="504056" cy="221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C094D2E-29DB-450A-8A6C-EF450CD02040}" type="slidenum">
              <a:rPr lang="ru-RU" smtClean="0">
                <a:solidFill>
                  <a:prstClr val="whit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894086" y="1240160"/>
            <a:ext cx="9011914" cy="38864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646717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258539" y="5085184"/>
            <a:ext cx="9410700" cy="144016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0" y="1619696"/>
            <a:ext cx="9906000" cy="0"/>
          </a:xfrm>
          <a:prstGeom prst="line">
            <a:avLst/>
          </a:prstGeom>
          <a:ln w="28575">
            <a:solidFill>
              <a:srgbClr val="003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 10"/>
          <p:cNvSpPr/>
          <p:nvPr userDrawn="1"/>
        </p:nvSpPr>
        <p:spPr>
          <a:xfrm>
            <a:off x="-15552" y="1431454"/>
            <a:ext cx="909638" cy="188241"/>
          </a:xfrm>
          <a:custGeom>
            <a:avLst/>
            <a:gdLst>
              <a:gd name="connsiteX0" fmla="*/ 661987 w 742950"/>
              <a:gd name="connsiteY0" fmla="*/ 0 h 197644"/>
              <a:gd name="connsiteX1" fmla="*/ 742950 w 742950"/>
              <a:gd name="connsiteY1" fmla="*/ 197644 h 197644"/>
              <a:gd name="connsiteX2" fmla="*/ 0 w 742950"/>
              <a:gd name="connsiteY2" fmla="*/ 197644 h 197644"/>
              <a:gd name="connsiteX3" fmla="*/ 0 w 742950"/>
              <a:gd name="connsiteY3" fmla="*/ 0 h 197644"/>
              <a:gd name="connsiteX4" fmla="*/ 661987 w 742950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166688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2382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638" h="197644">
                <a:moveTo>
                  <a:pt x="828675" y="0"/>
                </a:moveTo>
                <a:lnTo>
                  <a:pt x="909638" y="197644"/>
                </a:lnTo>
                <a:lnTo>
                  <a:pt x="2382" y="197644"/>
                </a:lnTo>
                <a:lnTo>
                  <a:pt x="0" y="0"/>
                </a:lnTo>
                <a:lnTo>
                  <a:pt x="828675" y="0"/>
                </a:lnTo>
                <a:close/>
              </a:path>
            </a:pathLst>
          </a:custGeom>
          <a:solidFill>
            <a:srgbClr val="9BC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8158B51D-90ED-4D58-B6D3-71DECF62704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3469865" y="3129804"/>
            <a:ext cx="2988047" cy="1908504"/>
          </a:xfrm>
        </p:spPr>
      </p:sp>
      <p:sp>
        <p:nvSpPr>
          <p:cNvPr id="15" name="Рисунок 3">
            <a:extLst>
              <a:ext uri="{FF2B5EF4-FFF2-40B4-BE49-F238E27FC236}">
                <a16:creationId xmlns:a16="http://schemas.microsoft.com/office/drawing/2014/main" xmlns="" id="{8158B51D-90ED-4D58-B6D3-71DECF62704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6681192" y="3129804"/>
            <a:ext cx="2988047" cy="1908504"/>
          </a:xfrm>
        </p:spPr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8158B51D-90ED-4D58-B6D3-71DECF627047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258539" y="3129804"/>
            <a:ext cx="2988047" cy="1908504"/>
          </a:xfrm>
        </p:spPr>
      </p:sp>
      <p:sp>
        <p:nvSpPr>
          <p:cNvPr id="17" name="Содержимое 2"/>
          <p:cNvSpPr>
            <a:spLocks noGrp="1"/>
          </p:cNvSpPr>
          <p:nvPr>
            <p:ph idx="17"/>
          </p:nvPr>
        </p:nvSpPr>
        <p:spPr>
          <a:xfrm>
            <a:off x="258539" y="1628800"/>
            <a:ext cx="9410700" cy="144016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Номер слайда 1"/>
          <p:cNvSpPr txBox="1">
            <a:spLocks/>
          </p:cNvSpPr>
          <p:nvPr userDrawn="1"/>
        </p:nvSpPr>
        <p:spPr>
          <a:xfrm>
            <a:off x="272480" y="6597352"/>
            <a:ext cx="504056" cy="221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C094D2E-29DB-450A-8A6C-EF450CD02040}" type="slidenum">
              <a:rPr lang="ru-RU" smtClean="0">
                <a:solidFill>
                  <a:prstClr val="white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894086" y="1240160"/>
            <a:ext cx="9011914" cy="388640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95567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BC9FAF4-352B-4577-B303-0EAAEA28E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C80B-8201-4EAA-B594-9475270EE527}" type="datetimeFigureOut">
              <a:rPr lang="ru-RU" smtClean="0">
                <a:solidFill>
                  <a:prstClr val="black"/>
                </a:solidFill>
              </a:rPr>
              <a:pPr/>
              <a:t>18.11.2024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82FD125-4DA5-4696-A147-32B72810E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59DF5BC-16B1-4FF0-B016-39E51CA6D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0F1C-4CEE-495A-9797-42F3652056F8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4883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4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246852" y="93663"/>
            <a:ext cx="844245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0837" y="1052513"/>
            <a:ext cx="9350508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21547" name="Rectangle 11"/>
          <p:cNvSpPr>
            <a:spLocks noChangeArrowheads="1"/>
          </p:cNvSpPr>
          <p:nvPr/>
        </p:nvSpPr>
        <p:spPr bwMode="auto">
          <a:xfrm>
            <a:off x="350839" y="6596063"/>
            <a:ext cx="9360827" cy="36512"/>
          </a:xfrm>
          <a:prstGeom prst="rect">
            <a:avLst/>
          </a:prstGeom>
          <a:solidFill>
            <a:srgbClr val="E0E0E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latin typeface="Arial" charset="0"/>
            </a:endParaRPr>
          </a:p>
        </p:txBody>
      </p:sp>
      <p:sp>
        <p:nvSpPr>
          <p:cNvPr id="321548" name="Rectangle 12"/>
          <p:cNvSpPr>
            <a:spLocks noChangeArrowheads="1"/>
          </p:cNvSpPr>
          <p:nvPr/>
        </p:nvSpPr>
        <p:spPr bwMode="auto">
          <a:xfrm>
            <a:off x="350839" y="6669088"/>
            <a:ext cx="9360827" cy="36512"/>
          </a:xfrm>
          <a:prstGeom prst="rect">
            <a:avLst/>
          </a:prstGeom>
          <a:solidFill>
            <a:srgbClr val="E0E0E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latin typeface="Arial" charset="0"/>
            </a:endParaRPr>
          </a:p>
        </p:txBody>
      </p:sp>
      <p:sp>
        <p:nvSpPr>
          <p:cNvPr id="321549" name="Rectangle 13"/>
          <p:cNvSpPr>
            <a:spLocks noChangeArrowheads="1"/>
          </p:cNvSpPr>
          <p:nvPr/>
        </p:nvSpPr>
        <p:spPr bwMode="auto">
          <a:xfrm>
            <a:off x="350839" y="6740530"/>
            <a:ext cx="9360827" cy="36513"/>
          </a:xfrm>
          <a:prstGeom prst="rect">
            <a:avLst/>
          </a:prstGeom>
          <a:solidFill>
            <a:srgbClr val="E0E0E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latin typeface="Arial" charset="0"/>
            </a:endParaRPr>
          </a:p>
        </p:txBody>
      </p:sp>
      <p:sp>
        <p:nvSpPr>
          <p:cNvPr id="321550" name="Rectangle 14"/>
          <p:cNvSpPr>
            <a:spLocks noChangeArrowheads="1"/>
          </p:cNvSpPr>
          <p:nvPr/>
        </p:nvSpPr>
        <p:spPr bwMode="auto">
          <a:xfrm>
            <a:off x="350839" y="6813555"/>
            <a:ext cx="9360827" cy="36513"/>
          </a:xfrm>
          <a:prstGeom prst="rect">
            <a:avLst/>
          </a:prstGeom>
          <a:solidFill>
            <a:srgbClr val="E0E0E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latin typeface="Arial" charset="0"/>
            </a:endParaRPr>
          </a:p>
        </p:txBody>
      </p:sp>
      <p:sp>
        <p:nvSpPr>
          <p:cNvPr id="321552" name="Text Box 16"/>
          <p:cNvSpPr txBox="1">
            <a:spLocks noChangeArrowheads="1"/>
          </p:cNvSpPr>
          <p:nvPr/>
        </p:nvSpPr>
        <p:spPr bwMode="auto">
          <a:xfrm>
            <a:off x="-589" y="6545263"/>
            <a:ext cx="835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fld id="{93198644-D082-42C6-B3D9-6DB2FA93B7D9}" type="slidenum">
              <a:rPr lang="ru-RU" sz="1400" b="1">
                <a:latin typeface="Arial" charset="0"/>
              </a:rPr>
              <a:pPr algn="l">
                <a:spcBef>
                  <a:spcPct val="50000"/>
                </a:spcBef>
                <a:defRPr/>
              </a:pPr>
              <a:t>‹#›</a:t>
            </a:fld>
            <a:endParaRPr lang="ru-RU" sz="1400" b="1" dirty="0">
              <a:solidFill>
                <a:srgbClr val="B2B2B2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45" grpId="0"/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6" y="1240160"/>
            <a:ext cx="8516614" cy="3886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7650" y="1639341"/>
            <a:ext cx="9410700" cy="4886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22165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4006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003050"/>
          </a:solidFill>
          <a:latin typeface="+mj-lt"/>
          <a:ea typeface="+mj-ea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hyperlink" Target="mailto:info@spcras.ru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3739" y="2852936"/>
            <a:ext cx="8458522" cy="1368152"/>
          </a:xfrm>
        </p:spPr>
        <p:txBody>
          <a:bodyPr/>
          <a:lstStyle/>
          <a:p>
            <a:pPr lvl="0" fontAlgn="base">
              <a:lnSpc>
                <a:spcPct val="114000"/>
              </a:lnSpc>
              <a:spcAft>
                <a:spcPct val="0"/>
              </a:spcAft>
              <a:defRPr/>
            </a:pPr>
            <a:r>
              <a:rPr lang="ru-RU" sz="2000" dirty="0"/>
              <a:t>Семейные крестьянские фермерские хозяйства как </a:t>
            </a:r>
            <a:r>
              <a:rPr lang="ru-RU" sz="2000" dirty="0" smtClean="0"/>
              <a:t>фактор устойчивого </a:t>
            </a:r>
            <a:r>
              <a:rPr lang="ru-RU" sz="2000" dirty="0"/>
              <a:t>развития молочного животноводства в регионах Нечерноземной Зоны </a:t>
            </a:r>
            <a:r>
              <a:rPr lang="ru-RU" sz="2000" dirty="0" smtClean="0"/>
              <a:t>России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4528" y="4221088"/>
            <a:ext cx="8496944" cy="18002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Не </a:t>
            </a:r>
            <a:r>
              <a:rPr lang="ru-RU" sz="2400" b="1" dirty="0"/>
              <a:t>пора ли расширять фермерство в России: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Почему</a:t>
            </a:r>
            <a:r>
              <a:rPr lang="ru-RU" sz="2400" b="1" dirty="0"/>
              <a:t>? Зачем? Как</a:t>
            </a:r>
            <a:r>
              <a:rPr lang="ru-RU" sz="2400" b="1" dirty="0" smtClean="0"/>
              <a:t>?</a:t>
            </a:r>
            <a:endParaRPr lang="ru-RU" sz="2400" dirty="0" smtClean="0"/>
          </a:p>
          <a:p>
            <a:pPr algn="ctr"/>
            <a:r>
              <a:rPr lang="ru-RU" sz="1600" dirty="0" smtClean="0"/>
              <a:t>Семинар, АККОР</a:t>
            </a:r>
          </a:p>
          <a:p>
            <a:pPr algn="ctr"/>
            <a:r>
              <a:rPr lang="ru-RU" sz="1400" dirty="0"/>
              <a:t>Москва, </a:t>
            </a:r>
            <a:r>
              <a:rPr lang="ru-RU" sz="1400" dirty="0" smtClean="0"/>
              <a:t>Центральная научная сельскохозяйственная библиотека</a:t>
            </a:r>
          </a:p>
          <a:p>
            <a:pPr algn="ctr"/>
            <a:r>
              <a:rPr lang="ru-RU" sz="1400" dirty="0" smtClean="0"/>
              <a:t>19 ноября 2024 г.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945949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производства молока в 2022 г.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40453590"/>
              </p:ext>
            </p:extLst>
          </p:nvPr>
        </p:nvGraphicFramePr>
        <p:xfrm>
          <a:off x="200470" y="1736808"/>
          <a:ext cx="9433050" cy="4714977"/>
        </p:xfrm>
        <a:graphic>
          <a:graphicData uri="http://schemas.openxmlformats.org/drawingml/2006/table">
            <a:tbl>
              <a:tblPr firstRow="1" firstCol="1" bandRow="1"/>
              <a:tblGrid>
                <a:gridCol w="1700878"/>
                <a:gridCol w="853448"/>
                <a:gridCol w="852444"/>
                <a:gridCol w="852444"/>
                <a:gridCol w="853448"/>
                <a:gridCol w="853448"/>
                <a:gridCol w="756167"/>
                <a:gridCol w="808318"/>
                <a:gridCol w="808318"/>
                <a:gridCol w="1094137"/>
              </a:tblGrid>
              <a:tr h="144287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Субъектов Федерации по доле МФХ в валовом объеме производства молока в регионе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регионов в группе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Валовое производство молока,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категории хозяйств в валовых объемах производства молока в регионе, 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группы регионов в валовом производстве молока в РФ, 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6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СХО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К(Ф)Х и ИП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ХН(Г)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ХВК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СХО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К(Ф)Х и ИП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ХН(Г)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5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80%-100%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894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4 421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6 022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14,9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60%-80%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1 570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595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2 609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4 774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40%-60%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1 419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267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1 196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2 882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20%-40%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5 860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1 889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8 456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10%-20%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5 653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6 783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10%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3 801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4 052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19 010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2 980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10 981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32 969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131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10" y="908720"/>
            <a:ext cx="9169179" cy="574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8091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4086" y="1268760"/>
            <a:ext cx="9011914" cy="388640"/>
          </a:xfrm>
        </p:spPr>
        <p:txBody>
          <a:bodyPr/>
          <a:lstStyle/>
          <a:p>
            <a:r>
              <a:rPr lang="ru-RU" sz="1800" dirty="0" smtClean="0"/>
              <a:t>Особенности Нечерноземной Зоны</a:t>
            </a:r>
            <a:endParaRPr lang="ru-RU" sz="1800" dirty="0"/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877308" y="1663449"/>
            <a:ext cx="9011914" cy="3886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305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800" dirty="0" smtClean="0"/>
              <a:t>Распределение земель по категориям в Муниципальных р-х Ленинградской обл.</a:t>
            </a:r>
            <a:endParaRPr lang="ru-RU" sz="1800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625" y="2052089"/>
            <a:ext cx="9394750" cy="427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569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6" y="1376772"/>
            <a:ext cx="9011914" cy="540060"/>
          </a:xfrm>
        </p:spPr>
        <p:txBody>
          <a:bodyPr/>
          <a:lstStyle/>
          <a:p>
            <a:r>
              <a:rPr lang="ru-RU" sz="1400" dirty="0"/>
              <a:t>Использование пашни, посевных площадей и нагрузка коров на сельскохозяйственные угодья и посевные площади кормовых культур в группах регионов по доле посевных площадей в площади </a:t>
            </a:r>
            <a:r>
              <a:rPr lang="ru-RU" sz="1400" dirty="0" smtClean="0"/>
              <a:t>пашни, 2022 г.</a:t>
            </a:r>
            <a:endParaRPr lang="ru-RU" sz="1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7650" y="1916832"/>
            <a:ext cx="9410700" cy="449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1412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/>
              <a:t>	</a:t>
            </a:r>
            <a:r>
              <a:rPr lang="ru-RU" sz="1800" dirty="0" smtClean="0"/>
              <a:t>Абсолютизация эффекта масштаба в молочном животноводстве</a:t>
            </a:r>
            <a:r>
              <a:rPr lang="ru-RU" sz="1800" dirty="0"/>
              <a:t>		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8484" y="6165304"/>
            <a:ext cx="9361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</a:rPr>
              <a:t> </a:t>
            </a:r>
            <a:r>
              <a:rPr lang="ru-RU" sz="800" dirty="0" smtClean="0">
                <a:solidFill>
                  <a:srgbClr val="000000"/>
                </a:solidFill>
              </a:rPr>
              <a:t>Рассчитано на основе </a:t>
            </a:r>
            <a:r>
              <a:rPr lang="ru-RU" sz="1000" dirty="0" smtClean="0"/>
              <a:t>данных </a:t>
            </a:r>
            <a:r>
              <a:rPr lang="ru-RU" sz="1000" dirty="0"/>
              <a:t>Минсельхоза России, на основании </a:t>
            </a:r>
            <a:r>
              <a:rPr lang="ru-RU" sz="1000" dirty="0" err="1"/>
              <a:t>отчѐтов</a:t>
            </a:r>
            <a:r>
              <a:rPr lang="ru-RU" sz="1000" dirty="0"/>
              <a:t> о финансово-экономическом состоянии товаропроизводителей агропромышленного комплекса. </a:t>
            </a:r>
            <a:r>
              <a:rPr lang="ru-RU" sz="1000" dirty="0" smtClean="0"/>
              <a:t> Сельское </a:t>
            </a:r>
            <a:r>
              <a:rPr lang="ru-RU" sz="1000" dirty="0"/>
              <a:t>хозяйство в России. 2023: </a:t>
            </a:r>
            <a:r>
              <a:rPr lang="ru-RU" sz="1000" dirty="0" err="1"/>
              <a:t>Стат.сб</a:t>
            </a:r>
            <a:r>
              <a:rPr lang="ru-RU" sz="1000" dirty="0"/>
              <a:t>./Росстат –  С 29   M., 2023. – 103 c.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104964"/>
            <a:ext cx="192866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</a:rPr>
              <a:t> </a:t>
            </a:r>
            <a:endParaRPr lang="ru-RU" sz="1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1"/>
          </p:nvPr>
        </p:nvPicPr>
        <p:blipFill>
          <a:blip r:embed="rId3" cstate="print"/>
          <a:stretch>
            <a:fillRect/>
          </a:stretch>
        </p:blipFill>
        <p:spPr>
          <a:xfrm>
            <a:off x="5024438" y="2109343"/>
            <a:ext cx="4633912" cy="3945827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0"/>
          </p:nvPr>
        </p:nvPicPr>
        <p:blipFill>
          <a:blip r:embed="rId4" cstate="print"/>
          <a:stretch>
            <a:fillRect/>
          </a:stretch>
        </p:blipFill>
        <p:spPr>
          <a:xfrm>
            <a:off x="308484" y="1988085"/>
            <a:ext cx="4633913" cy="417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158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Гос. Поддержка на 1 т произведенного в СХО, КФХ и ИП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6596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Гос. Поддержка по направлениям на 1 кг реализованного молока</a:t>
            </a:r>
            <a:endParaRPr lang="ru-RU" sz="1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7650" y="1699914"/>
            <a:ext cx="9410700" cy="476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8649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B47ADC8-FF1F-6D2D-57F3-A525171FB28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6850" y="3429000"/>
            <a:ext cx="4964269" cy="3429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1CEA222-5C90-582F-0425-1EBC45D259E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581" y="0"/>
            <a:ext cx="4953000" cy="3429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2E5CD50-F31B-DEF5-157F-9F15B0947DB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4671" y="3605"/>
            <a:ext cx="4977871" cy="34429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4CBEA53-F53E-3EBB-5548-19B7E9E53D0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59542" y="3429000"/>
            <a:ext cx="4953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7478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8644" y="1196752"/>
            <a:ext cx="8915400" cy="61206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ИСВМ – интеллектуальная система видео-мониторинга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Физиологические </a:t>
            </a:r>
            <a:r>
              <a:rPr lang="ru-RU" dirty="0"/>
              <a:t>состояния животных определяется в автоматизированном режиме по визуальным признакам с помощью системы распознавания, включающей подсистему подготовки данных и </a:t>
            </a:r>
            <a:r>
              <a:rPr lang="ru-RU" dirty="0" err="1"/>
              <a:t>нейросетевой</a:t>
            </a:r>
            <a:r>
              <a:rPr lang="ru-RU" dirty="0"/>
              <a:t> классификатор, обученный на визуальных признаках, источниками которых могут являться изображения с </a:t>
            </a:r>
            <a:r>
              <a:rPr lang="ru-RU" dirty="0" err="1"/>
              <a:t>тепловизора</a:t>
            </a:r>
            <a:r>
              <a:rPr lang="ru-RU" dirty="0"/>
              <a:t> и множества видеокамер, образующих бесшовное </a:t>
            </a:r>
            <a:r>
              <a:rPr lang="ru-RU" dirty="0" err="1"/>
              <a:t>видеопространство</a:t>
            </a:r>
            <a:r>
              <a:rPr lang="ru-RU" dirty="0" smtClean="0"/>
              <a:t>.</a:t>
            </a:r>
          </a:p>
          <a:p>
            <a:r>
              <a:rPr lang="ru-RU" sz="2200" dirty="0" smtClean="0"/>
              <a:t>Разработчики – СПб ФИЦ </a:t>
            </a:r>
            <a:r>
              <a:rPr lang="ru-RU" sz="2200" dirty="0"/>
              <a:t>РАН </a:t>
            </a:r>
            <a:r>
              <a:rPr lang="en-US" sz="2200" dirty="0" smtClean="0"/>
              <a:t>(</a:t>
            </a:r>
            <a:r>
              <a:rPr lang="ru-RU" sz="2200" dirty="0" smtClean="0"/>
              <a:t>СПИИРАН-ИАЭРСТ), </a:t>
            </a:r>
            <a:r>
              <a:rPr lang="ru-RU" sz="2200" dirty="0" err="1" smtClean="0"/>
              <a:t>СПбГУВМ</a:t>
            </a:r>
            <a:endParaRPr lang="ru-RU" sz="2200" dirty="0" smtClean="0"/>
          </a:p>
          <a:p>
            <a:r>
              <a:rPr lang="ru-RU" sz="2200" dirty="0" smtClean="0"/>
              <a:t>Руководители:  Осипов </a:t>
            </a:r>
            <a:r>
              <a:rPr lang="ru-RU" sz="2200" dirty="0"/>
              <a:t>Василий Юрьевич </a:t>
            </a:r>
            <a:r>
              <a:rPr lang="ru-RU" sz="2200" dirty="0" smtClean="0"/>
              <a:t>– гл. </a:t>
            </a:r>
            <a:r>
              <a:rPr lang="ru-RU" sz="2200" dirty="0"/>
              <a:t>науч. сотрудник, д.т.н., профессор </a:t>
            </a:r>
          </a:p>
          <a:p>
            <a:pPr marL="0" indent="0">
              <a:buNone/>
            </a:pPr>
            <a:r>
              <a:rPr lang="ru-RU" sz="2200" dirty="0"/>
              <a:t>Кулешов Сергей Викторович – гл. науч. сотрудник, д.т.н., профессор РАН </a:t>
            </a:r>
          </a:p>
          <a:p>
            <a:pPr marL="0" indent="0">
              <a:buNone/>
            </a:pPr>
            <a:r>
              <a:rPr lang="ru-RU" sz="1600" b="1" dirty="0"/>
              <a:t>ГРАНТ РНФ #23-19-20081, совместно с Санкт-Петербургским Научным </a:t>
            </a:r>
            <a:r>
              <a:rPr lang="ru-RU" sz="1600" b="1" dirty="0" smtClean="0"/>
              <a:t>Фондом </a:t>
            </a:r>
          </a:p>
          <a:p>
            <a:pPr marL="0" indent="0">
              <a:buNone/>
            </a:pPr>
            <a:r>
              <a:rPr lang="ru-RU" sz="1600" b="1" dirty="0" smtClean="0"/>
              <a:t>https://rscf.ru/en/project/23-19-20081</a:t>
            </a:r>
          </a:p>
          <a:p>
            <a:pPr marL="0" indent="0">
              <a:buNone/>
            </a:pPr>
            <a:r>
              <a:rPr lang="ru-RU" b="1" dirty="0" smtClean="0"/>
              <a:t>Инновационные </a:t>
            </a:r>
            <a:r>
              <a:rPr lang="ru-RU" b="1" dirty="0"/>
              <a:t>технологии в молочном животноводстве</a:t>
            </a:r>
            <a:r>
              <a:rPr lang="ru-RU" b="1" dirty="0" smtClean="0"/>
              <a:t>. «</a:t>
            </a:r>
            <a:r>
              <a:rPr lang="ru-RU" b="1" dirty="0"/>
              <a:t>Нейросетевое распознавание и прогнозирование физиологического состояния молочного стада на основе сбора и анализа видеоинформации об их поведении</a:t>
            </a:r>
            <a:r>
              <a:rPr lang="ru-RU" b="1" dirty="0" smtClean="0"/>
              <a:t>»</a:t>
            </a:r>
          </a:p>
          <a:p>
            <a:pPr marL="0" indent="0">
              <a:buNone/>
            </a:pPr>
            <a:r>
              <a:rPr lang="ru-RU" dirty="0"/>
              <a:t>В ФИЦ начинается реализация </a:t>
            </a:r>
            <a:r>
              <a:rPr lang="ru-RU" dirty="0" smtClean="0"/>
              <a:t>гранта </a:t>
            </a:r>
            <a:r>
              <a:rPr lang="ru-RU" b="1" dirty="0"/>
              <a:t>РНФ  № 24-19-00823: «Разработка научных основ и интеллектуальной технологии создания и применения интегрированной автоматизированной системы </a:t>
            </a:r>
            <a:r>
              <a:rPr lang="ru-RU" b="1" dirty="0" err="1"/>
              <a:t>проактивного</a:t>
            </a:r>
            <a:r>
              <a:rPr lang="ru-RU" b="1" dirty="0"/>
              <a:t> мониторинга сложных </a:t>
            </a:r>
            <a:r>
              <a:rPr lang="ru-RU" b="1" dirty="0" err="1"/>
              <a:t>агробиотехнических</a:t>
            </a:r>
            <a:r>
              <a:rPr lang="ru-RU" b="1" dirty="0"/>
              <a:t> объектов».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Руководитель6 д.т.н., профессор, лауреат Премии Правительства Б.В. Соколов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67186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884548" y="1340820"/>
            <a:ext cx="8726201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eaLnBrk="0" hangingPunct="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b="1">
                <a:solidFill>
                  <a:srgbClr val="00206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000" dirty="0" smtClean="0"/>
              <a:t>Система определения </a:t>
            </a:r>
            <a:r>
              <a:rPr lang="ru-RU" sz="2000" dirty="0"/>
              <a:t>физиологического состояния молочного стада на основе сбора и анализа </a:t>
            </a:r>
            <a:r>
              <a:rPr lang="ru-RU" sz="2000" dirty="0" smtClean="0"/>
              <a:t>видеоинформации</a:t>
            </a:r>
            <a:endParaRPr lang="ru-RU" sz="2000" dirty="0"/>
          </a:p>
        </p:txBody>
      </p:sp>
      <p:sp>
        <p:nvSpPr>
          <p:cNvPr id="11" name="Полилиния 10"/>
          <p:cNvSpPr/>
          <p:nvPr/>
        </p:nvSpPr>
        <p:spPr>
          <a:xfrm>
            <a:off x="-15552" y="1431455"/>
            <a:ext cx="909638" cy="188241"/>
          </a:xfrm>
          <a:custGeom>
            <a:avLst/>
            <a:gdLst>
              <a:gd name="connsiteX0" fmla="*/ 661987 w 742950"/>
              <a:gd name="connsiteY0" fmla="*/ 0 h 197644"/>
              <a:gd name="connsiteX1" fmla="*/ 742950 w 742950"/>
              <a:gd name="connsiteY1" fmla="*/ 197644 h 197644"/>
              <a:gd name="connsiteX2" fmla="*/ 0 w 742950"/>
              <a:gd name="connsiteY2" fmla="*/ 197644 h 197644"/>
              <a:gd name="connsiteX3" fmla="*/ 0 w 742950"/>
              <a:gd name="connsiteY3" fmla="*/ 0 h 197644"/>
              <a:gd name="connsiteX4" fmla="*/ 661987 w 742950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166688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2382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638" h="197644">
                <a:moveTo>
                  <a:pt x="828675" y="0"/>
                </a:moveTo>
                <a:lnTo>
                  <a:pt x="909638" y="197644"/>
                </a:lnTo>
                <a:lnTo>
                  <a:pt x="2382" y="197644"/>
                </a:lnTo>
                <a:lnTo>
                  <a:pt x="0" y="0"/>
                </a:lnTo>
                <a:lnTo>
                  <a:pt x="828675" y="0"/>
                </a:lnTo>
                <a:close/>
              </a:path>
            </a:pathLst>
          </a:custGeom>
          <a:solidFill>
            <a:srgbClr val="9BC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3563" y="1619696"/>
            <a:ext cx="9906000" cy="0"/>
          </a:xfrm>
          <a:prstGeom prst="line">
            <a:avLst/>
          </a:prstGeom>
          <a:ln w="28575">
            <a:solidFill>
              <a:srgbClr val="003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 11"/>
          <p:cNvSpPr/>
          <p:nvPr/>
        </p:nvSpPr>
        <p:spPr>
          <a:xfrm>
            <a:off x="-15552" y="1431455"/>
            <a:ext cx="909638" cy="188241"/>
          </a:xfrm>
          <a:custGeom>
            <a:avLst/>
            <a:gdLst>
              <a:gd name="connsiteX0" fmla="*/ 661987 w 742950"/>
              <a:gd name="connsiteY0" fmla="*/ 0 h 197644"/>
              <a:gd name="connsiteX1" fmla="*/ 742950 w 742950"/>
              <a:gd name="connsiteY1" fmla="*/ 197644 h 197644"/>
              <a:gd name="connsiteX2" fmla="*/ 0 w 742950"/>
              <a:gd name="connsiteY2" fmla="*/ 197644 h 197644"/>
              <a:gd name="connsiteX3" fmla="*/ 0 w 742950"/>
              <a:gd name="connsiteY3" fmla="*/ 0 h 197644"/>
              <a:gd name="connsiteX4" fmla="*/ 661987 w 742950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166688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2382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638" h="197644">
                <a:moveTo>
                  <a:pt x="828675" y="0"/>
                </a:moveTo>
                <a:lnTo>
                  <a:pt x="909638" y="197644"/>
                </a:lnTo>
                <a:lnTo>
                  <a:pt x="2382" y="197644"/>
                </a:lnTo>
                <a:lnTo>
                  <a:pt x="0" y="0"/>
                </a:lnTo>
                <a:lnTo>
                  <a:pt x="828675" y="0"/>
                </a:lnTo>
                <a:close/>
              </a:path>
            </a:pathLst>
          </a:custGeom>
          <a:solidFill>
            <a:srgbClr val="9BC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65068" y="1837464"/>
            <a:ext cx="422694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Система ориентирована на раннюю диагностику заболеваний животных в молочном стаде при беспривязном содержании для повышения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качества молочной 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продукции и экономической эффективности молочной фермы. Проект системы основан</a:t>
            </a: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на комплексировании данных систем видеонаблюдения,  бесшовной стыковке видеоданных с нескольких камер для покрытия всего пространства содержания КРС, </a:t>
            </a:r>
            <a:r>
              <a:rPr lang="ru-RU" sz="1600" dirty="0" err="1" smtClean="0">
                <a:solidFill>
                  <a:prstClr val="black"/>
                </a:solidFill>
                <a:latin typeface="Calibri"/>
              </a:rPr>
              <a:t>тепловизионных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камер и радиочастотной идентификации животных. Создание </a:t>
            </a:r>
            <a:r>
              <a:rPr lang="ru-RU" sz="1600" dirty="0" err="1" smtClean="0">
                <a:solidFill>
                  <a:prstClr val="black"/>
                </a:solidFill>
                <a:latin typeface="Calibri"/>
              </a:rPr>
              <a:t>фреймворка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с использованием технологий машинного обучения и базы знаний для определения характерных состояний животного по анализу выделенных индивидуальных особенностей и треков движения животных.</a:t>
            </a:r>
            <a:endParaRPr lang="ru-RU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Номер слайда 1"/>
          <p:cNvSpPr txBox="1">
            <a:spLocks/>
          </p:cNvSpPr>
          <p:nvPr/>
        </p:nvSpPr>
        <p:spPr>
          <a:xfrm>
            <a:off x="272480" y="6597352"/>
            <a:ext cx="504056" cy="221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9C094D2E-29DB-450A-8A6C-EF450CD02040}" type="slidenum">
              <a:rPr lang="ru-RU" sz="1600" b="1" smtClean="0">
                <a:solidFill>
                  <a:prstClr val="white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1721" y="4136642"/>
            <a:ext cx="5423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Трекинг животных с использованием системы видеонаблюдения  и модель для видеосистемы бесшовной стыковки видеоданных.</a:t>
            </a:r>
            <a:endParaRPr lang="ru-RU" sz="1200" dirty="0">
              <a:solidFill>
                <a:prstClr val="black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63" y="4632203"/>
            <a:ext cx="5501505" cy="17920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80892" y="2083862"/>
            <a:ext cx="1454637" cy="183561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787861" y="6541603"/>
            <a:ext cx="7133691" cy="31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white"/>
                </a:solidFill>
              </a:rPr>
              <a:t>Региональный </a:t>
            </a:r>
            <a:r>
              <a:rPr lang="ru-RU" sz="1400" dirty="0">
                <a:solidFill>
                  <a:prstClr val="white"/>
                </a:solidFill>
              </a:rPr>
              <a:t>грант № 23-19-20081 </a:t>
            </a:r>
            <a:r>
              <a:rPr lang="ru-RU" sz="1400" dirty="0" smtClean="0">
                <a:solidFill>
                  <a:prstClr val="white"/>
                </a:solidFill>
              </a:rPr>
              <a:t> (</a:t>
            </a:r>
            <a:r>
              <a:rPr lang="ru-RU" sz="1400" dirty="0">
                <a:solidFill>
                  <a:prstClr val="white"/>
                </a:solidFill>
              </a:rPr>
              <a:t>РНФ – Санкт-Петербургский научный фонд</a:t>
            </a:r>
            <a:r>
              <a:rPr lang="ru-RU" sz="1400" dirty="0" smtClean="0">
                <a:solidFill>
                  <a:prstClr val="white"/>
                </a:solidFill>
              </a:rPr>
              <a:t>)</a:t>
            </a:r>
            <a:endParaRPr lang="ru-RU" sz="1400" dirty="0">
              <a:solidFill>
                <a:prstClr val="whit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0296" y="2083862"/>
            <a:ext cx="3276560" cy="184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290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00" y="2240868"/>
            <a:ext cx="3267250" cy="24188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5925" y="4494623"/>
            <a:ext cx="25072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весы для КРС с системой камер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24" y="4989856"/>
            <a:ext cx="9448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</a:rPr>
              <a:t>Пункт мультиспектрального контроля (ПМК) животного, где каждое животное периодически проходит контроль:</a:t>
            </a:r>
          </a:p>
          <a:p>
            <a:r>
              <a:rPr lang="ru-RU" sz="1400" dirty="0" smtClean="0">
                <a:solidFill>
                  <a:prstClr val="black"/>
                </a:solidFill>
              </a:rPr>
              <a:t>– основа на базе весов и станка для фиксации КРС</a:t>
            </a:r>
            <a:r>
              <a:rPr lang="ru-RU" sz="1400" dirty="0">
                <a:solidFill>
                  <a:prstClr val="black"/>
                </a:solidFill>
              </a:rPr>
              <a:t>;</a:t>
            </a:r>
            <a:endParaRPr lang="ru-RU" sz="1400" dirty="0" smtClean="0">
              <a:solidFill>
                <a:prstClr val="black"/>
              </a:solidFill>
            </a:endParaRPr>
          </a:p>
          <a:p>
            <a:r>
              <a:rPr lang="ru-RU" sz="1400" dirty="0">
                <a:solidFill>
                  <a:prstClr val="black"/>
                </a:solidFill>
              </a:rPr>
              <a:t>– оснащен </a:t>
            </a:r>
            <a:r>
              <a:rPr lang="ru-RU" sz="1400" dirty="0" smtClean="0">
                <a:solidFill>
                  <a:prstClr val="black"/>
                </a:solidFill>
              </a:rPr>
              <a:t>системой камер видимого спектра и ИК-камерой, позволяющими получать снимки животного в </a:t>
            </a:r>
            <a:br>
              <a:rPr lang="ru-RU" sz="1400" dirty="0" smtClean="0">
                <a:solidFill>
                  <a:prstClr val="black"/>
                </a:solidFill>
              </a:rPr>
            </a:br>
            <a:r>
              <a:rPr lang="ru-RU" sz="1400" dirty="0" smtClean="0">
                <a:solidFill>
                  <a:prstClr val="black"/>
                </a:solidFill>
              </a:rPr>
              <a:t>2 проекциях в одном и том же положении без посторонних предметов.</a:t>
            </a:r>
          </a:p>
          <a:p>
            <a:r>
              <a:rPr lang="ru-RU" sz="1400" dirty="0" smtClean="0">
                <a:solidFill>
                  <a:prstClr val="black"/>
                </a:solidFill>
              </a:rPr>
              <a:t>Пост является технической основой автоматического мониторинга физиологического состояния каждого животного на основе поиска признаков </a:t>
            </a:r>
            <a:r>
              <a:rPr lang="ru-RU" sz="1400" dirty="0">
                <a:solidFill>
                  <a:prstClr val="black"/>
                </a:solidFill>
              </a:rPr>
              <a:t>отклонения </a:t>
            </a:r>
            <a:r>
              <a:rPr lang="ru-RU" sz="1400" dirty="0" smtClean="0">
                <a:solidFill>
                  <a:prstClr val="black"/>
                </a:solidFill>
              </a:rPr>
              <a:t>физиологического состояния от нормы.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7842" y="4319601"/>
            <a:ext cx="26422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Пример </a:t>
            </a:r>
            <a:r>
              <a:rPr lang="ru-RU" sz="1200" dirty="0" err="1" smtClean="0">
                <a:solidFill>
                  <a:prstClr val="black"/>
                </a:solidFill>
                <a:latin typeface="Calibri"/>
              </a:rPr>
              <a:t>тепловизионного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изображения животного на ПМК</a:t>
            </a:r>
            <a:endParaRPr lang="ru-RU" sz="1200" dirty="0">
              <a:solidFill>
                <a:prstClr val="black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838387">
            <a:off x="2012632" y="1530312"/>
            <a:ext cx="803786" cy="8037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838387">
            <a:off x="1527353" y="1530313"/>
            <a:ext cx="803786" cy="80378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654830">
            <a:off x="3502405" y="2893863"/>
            <a:ext cx="803786" cy="80378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654830">
            <a:off x="3502405" y="3327381"/>
            <a:ext cx="803786" cy="803786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884548" y="1340820"/>
            <a:ext cx="8726201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eaLnBrk="0" hangingPunct="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400" b="1">
                <a:solidFill>
                  <a:srgbClr val="00206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000" dirty="0" smtClean="0"/>
              <a:t>Пункт </a:t>
            </a:r>
            <a:r>
              <a:rPr lang="ru-RU" sz="2000" dirty="0"/>
              <a:t>мультиспектрального контроля </a:t>
            </a:r>
            <a:r>
              <a:rPr lang="ru-RU" sz="2000" dirty="0" smtClean="0"/>
              <a:t>состояния животного</a:t>
            </a:r>
            <a:endParaRPr lang="ru-RU" sz="2000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1619696"/>
            <a:ext cx="9906000" cy="0"/>
          </a:xfrm>
          <a:prstGeom prst="line">
            <a:avLst/>
          </a:prstGeom>
          <a:ln w="28575">
            <a:solidFill>
              <a:srgbClr val="0030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олилиния 18"/>
          <p:cNvSpPr/>
          <p:nvPr/>
        </p:nvSpPr>
        <p:spPr>
          <a:xfrm>
            <a:off x="10914" y="1424631"/>
            <a:ext cx="909638" cy="188241"/>
          </a:xfrm>
          <a:custGeom>
            <a:avLst/>
            <a:gdLst>
              <a:gd name="connsiteX0" fmla="*/ 661987 w 742950"/>
              <a:gd name="connsiteY0" fmla="*/ 0 h 197644"/>
              <a:gd name="connsiteX1" fmla="*/ 742950 w 742950"/>
              <a:gd name="connsiteY1" fmla="*/ 197644 h 197644"/>
              <a:gd name="connsiteX2" fmla="*/ 0 w 742950"/>
              <a:gd name="connsiteY2" fmla="*/ 197644 h 197644"/>
              <a:gd name="connsiteX3" fmla="*/ 0 w 742950"/>
              <a:gd name="connsiteY3" fmla="*/ 0 h 197644"/>
              <a:gd name="connsiteX4" fmla="*/ 661987 w 742950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166688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  <a:gd name="connsiteX0" fmla="*/ 828675 w 909638"/>
              <a:gd name="connsiteY0" fmla="*/ 0 h 197644"/>
              <a:gd name="connsiteX1" fmla="*/ 909638 w 909638"/>
              <a:gd name="connsiteY1" fmla="*/ 197644 h 197644"/>
              <a:gd name="connsiteX2" fmla="*/ 2382 w 909638"/>
              <a:gd name="connsiteY2" fmla="*/ 197644 h 197644"/>
              <a:gd name="connsiteX3" fmla="*/ 0 w 909638"/>
              <a:gd name="connsiteY3" fmla="*/ 0 h 197644"/>
              <a:gd name="connsiteX4" fmla="*/ 828675 w 909638"/>
              <a:gd name="connsiteY4" fmla="*/ 0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9638" h="197644">
                <a:moveTo>
                  <a:pt x="828675" y="0"/>
                </a:moveTo>
                <a:lnTo>
                  <a:pt x="909638" y="197644"/>
                </a:lnTo>
                <a:lnTo>
                  <a:pt x="2382" y="197644"/>
                </a:lnTo>
                <a:lnTo>
                  <a:pt x="0" y="0"/>
                </a:lnTo>
                <a:lnTo>
                  <a:pt x="828675" y="0"/>
                </a:lnTo>
                <a:close/>
              </a:path>
            </a:pathLst>
          </a:custGeom>
          <a:solidFill>
            <a:srgbClr val="9BC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87861" y="6541603"/>
            <a:ext cx="7133691" cy="31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white"/>
                </a:solidFill>
              </a:rPr>
              <a:t>Региональный </a:t>
            </a:r>
            <a:r>
              <a:rPr lang="ru-RU" sz="1400" dirty="0">
                <a:solidFill>
                  <a:prstClr val="white"/>
                </a:solidFill>
              </a:rPr>
              <a:t>грант № 23-19-20081 </a:t>
            </a:r>
            <a:r>
              <a:rPr lang="ru-RU" sz="1400" dirty="0" smtClean="0">
                <a:solidFill>
                  <a:prstClr val="white"/>
                </a:solidFill>
              </a:rPr>
              <a:t> (</a:t>
            </a:r>
            <a:r>
              <a:rPr lang="ru-RU" sz="1400" dirty="0">
                <a:solidFill>
                  <a:prstClr val="white"/>
                </a:solidFill>
              </a:rPr>
              <a:t>РНФ – Санкт-Петербургский научный фонд</a:t>
            </a:r>
            <a:r>
              <a:rPr lang="ru-RU" sz="1400" dirty="0" smtClean="0">
                <a:solidFill>
                  <a:prstClr val="white"/>
                </a:solidFill>
              </a:rPr>
              <a:t>)</a:t>
            </a:r>
            <a:endParaRPr lang="ru-RU" sz="1400" dirty="0">
              <a:solidFill>
                <a:prstClr val="whit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47648" y="2285738"/>
            <a:ext cx="3486179" cy="199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4784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Вариант расчета производственной и инвестиционной эффективности ИСВМ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8859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Прибыль и эффективность инвестиций в освоение ИСВМ 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7254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59" y="1350616"/>
            <a:ext cx="5000756" cy="2072396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i="1" dirty="0">
                <a:solidFill>
                  <a:srgbClr val="0000FF"/>
                </a:solidFill>
                <a:latin typeface="Cambria" panose="02040503050406030204" pitchFamily="18" charset="0"/>
              </a:rPr>
              <a:t>Наука</a:t>
            </a:r>
            <a:r>
              <a:rPr lang="ru-RU" sz="4400" b="1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latin typeface="Cambria" panose="02040503050406030204" pitchFamily="18" charset="0"/>
              </a:rPr>
              <a:t>и практика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B050"/>
                </a:solidFill>
                <a:latin typeface="Cambria" panose="02040503050406030204" pitchFamily="18" charset="0"/>
              </a:rPr>
              <a:t>вместе искать и находить пути повышения эффективности производства</a:t>
            </a:r>
            <a:endParaRPr lang="ru-RU" sz="2400" b="1" dirty="0">
              <a:solidFill>
                <a:srgbClr val="00B05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456296" y="260649"/>
            <a:ext cx="891540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914393">
              <a:buFontTx/>
              <a:buNone/>
            </a:pPr>
            <a:endParaRPr lang="ru-RU" b="1" i="1" dirty="0">
              <a:solidFill>
                <a:srgbClr val="0000FF"/>
              </a:solidFill>
              <a:latin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4588" y="3409367"/>
            <a:ext cx="3353637" cy="29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96983" y="4113076"/>
            <a:ext cx="4953000" cy="1846659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algn="ctr" defTabSz="914393"/>
            <a:r>
              <a:rPr lang="en-US" sz="1400" b="1" i="1" dirty="0">
                <a:solidFill>
                  <a:prstClr val="black"/>
                </a:solidFill>
                <a:latin typeface="Tahoma" pitchFamily="34" charset="0"/>
              </a:rPr>
              <a:t>The grant of Russian Science Foundation #23-19-20081, https://rscf.ru/en/project/23-19-20081/, and </a:t>
            </a:r>
            <a:r>
              <a:rPr lang="en-US" sz="1400" b="1" i="1" dirty="0" smtClean="0">
                <a:solidFill>
                  <a:prstClr val="black"/>
                </a:solidFill>
                <a:latin typeface="Tahoma" pitchFamily="34" charset="0"/>
              </a:rPr>
              <a:t>St</a:t>
            </a:r>
            <a:r>
              <a:rPr lang="en-US" sz="1400" b="1" i="1" dirty="0">
                <a:solidFill>
                  <a:prstClr val="black"/>
                </a:solidFill>
                <a:latin typeface="Tahoma" pitchFamily="34" charset="0"/>
              </a:rPr>
              <a:t>. Petersburg Science Foundat</a:t>
            </a:r>
            <a:r>
              <a:rPr lang="en-US" sz="1400" i="1" dirty="0">
                <a:solidFill>
                  <a:prstClr val="black"/>
                </a:solidFill>
                <a:latin typeface="Tahoma" pitchFamily="34" charset="0"/>
              </a:rPr>
              <a:t>ion</a:t>
            </a:r>
          </a:p>
          <a:p>
            <a:pPr algn="ctr" defTabSz="914393"/>
            <a:r>
              <a:rPr lang="ru-RU" sz="1400" b="1" dirty="0" smtClean="0">
                <a:solidFill>
                  <a:prstClr val="black"/>
                </a:solidFill>
                <a:latin typeface="Tahoma" pitchFamily="34" charset="0"/>
              </a:rPr>
              <a:t>Журналы</a:t>
            </a:r>
            <a:r>
              <a:rPr lang="ru-RU" sz="1400" b="1" dirty="0">
                <a:solidFill>
                  <a:prstClr val="black"/>
                </a:solidFill>
                <a:latin typeface="Tahoma" pitchFamily="34" charset="0"/>
              </a:rPr>
              <a:t>:</a:t>
            </a:r>
            <a:r>
              <a:rPr lang="ru-RU" sz="2000" b="1" dirty="0">
                <a:solidFill>
                  <a:prstClr val="black"/>
                </a:solidFill>
                <a:latin typeface="Tahoma" pitchFamily="34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Tahoma" pitchFamily="34" charset="0"/>
              </a:rPr>
              <a:t>Экономика сельского хозяйства России</a:t>
            </a:r>
          </a:p>
          <a:p>
            <a:pPr algn="ctr" defTabSz="914393"/>
            <a:r>
              <a:rPr lang="ru-RU" sz="1200" dirty="0">
                <a:solidFill>
                  <a:prstClr val="black"/>
                </a:solidFill>
                <a:latin typeface="Tahoma" pitchFamily="34" charset="0"/>
              </a:rPr>
              <a:t>АПК: экономика, управление                  </a:t>
            </a:r>
            <a:endParaRPr lang="ru-RU" sz="1200" dirty="0" smtClean="0">
              <a:solidFill>
                <a:prstClr val="black"/>
              </a:solidFill>
              <a:latin typeface="Tahoma" pitchFamily="34" charset="0"/>
            </a:endParaRPr>
          </a:p>
          <a:p>
            <a:pPr algn="ctr" defTabSz="914393"/>
            <a:r>
              <a:rPr lang="ru-RU" sz="1200" dirty="0" smtClean="0">
                <a:solidFill>
                  <a:prstClr val="black"/>
                </a:solidFill>
                <a:latin typeface="Tahoma" pitchFamily="34" charset="0"/>
              </a:rPr>
              <a:t>  Молочное </a:t>
            </a:r>
            <a:r>
              <a:rPr lang="ru-RU" sz="1200" dirty="0">
                <a:solidFill>
                  <a:prstClr val="black"/>
                </a:solidFill>
                <a:latin typeface="Tahoma" pitchFamily="34" charset="0"/>
              </a:rPr>
              <a:t>и мясное скотоводство </a:t>
            </a:r>
            <a:endParaRPr lang="ru-RU" sz="1200" dirty="0" smtClean="0">
              <a:solidFill>
                <a:prstClr val="black"/>
              </a:solidFill>
              <a:latin typeface="Tahoma" pitchFamily="34" charset="0"/>
            </a:endParaRPr>
          </a:p>
          <a:p>
            <a:pPr algn="ctr" defTabSz="914393"/>
            <a:r>
              <a:rPr lang="ru-RU" sz="1200" dirty="0" smtClean="0">
                <a:solidFill>
                  <a:prstClr val="black"/>
                </a:solidFill>
                <a:latin typeface="Tahoma" pitchFamily="34" charset="0"/>
              </a:rPr>
              <a:t>Сельскохозяйственные Вести</a:t>
            </a:r>
            <a:endParaRPr lang="ru-RU" sz="1200" dirty="0">
              <a:solidFill>
                <a:prstClr val="black"/>
              </a:solidFill>
              <a:latin typeface="Tahoma" pitchFamily="34" charset="0"/>
            </a:endParaRPr>
          </a:p>
          <a:p>
            <a:pPr algn="ctr" defTabSz="914393"/>
            <a:endParaRPr lang="ru-RU" sz="1600" b="1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47828" y="2168860"/>
            <a:ext cx="4953000" cy="830997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algn="ctr" defTabSz="914393"/>
            <a:r>
              <a:rPr lang="ru-RU" sz="2400" dirty="0">
                <a:solidFill>
                  <a:srgbClr val="C0504D">
                    <a:lumMod val="60000"/>
                    <a:lumOff val="40000"/>
                  </a:srgbClr>
                </a:solidFill>
                <a:latin typeface="Tahoma" pitchFamily="34" charset="0"/>
              </a:rPr>
              <a:t>Ваши вопросы помогают вести научные исследования!</a:t>
            </a:r>
          </a:p>
        </p:txBody>
      </p:sp>
    </p:spTree>
    <p:extLst>
      <p:ext uri="{BB962C8B-B14F-4D97-AF65-F5344CB8AC3E}">
        <p14:creationId xmlns:p14="http://schemas.microsoft.com/office/powerpoint/2010/main" xmlns="" val="398366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054352" y="156833"/>
            <a:ext cx="593329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/>
          <a:lstStyle/>
          <a:p>
            <a:pPr algn="ctr"/>
            <a:endParaRPr lang="en-AU" sz="1600" i="1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597932" y="1581245"/>
            <a:ext cx="8736971" cy="219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Кулешов Сергей Викторович – главный научный сотрудник, доктор технических наук, профессор РАН </a:t>
            </a: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Зайцева Александра Алексеевна, старший научный сотрудник, кандидат технических наук, </a:t>
            </a: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Санкт-Петербургский институт информатики РАН (СПИИРАН СПб ФИЦ РАН)</a:t>
            </a: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Wingdings" pitchFamily="2" charset="2"/>
              <a:buNone/>
              <a:defRPr/>
            </a:pPr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Суровцев </a:t>
            </a:r>
            <a:r>
              <a:rPr lang="ru-RU" sz="1400" b="1" dirty="0">
                <a:solidFill>
                  <a:srgbClr val="1F497D">
                    <a:lumMod val="75000"/>
                  </a:srgbClr>
                </a:solidFill>
              </a:rPr>
              <a:t>Владимир Николаевич, ведущий научный сотрудник, кандидат экономических наук, доцент  </a:t>
            </a: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Wingdings" pitchFamily="2" charset="2"/>
              <a:buNone/>
              <a:defRPr/>
            </a:pPr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Никулина Юлия Николаевна, старший научный сотрудник, кандидат экономических наук</a:t>
            </a: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Институт </a:t>
            </a:r>
            <a:r>
              <a:rPr lang="ru-RU" sz="1400" b="1" dirty="0">
                <a:solidFill>
                  <a:srgbClr val="FF0000"/>
                </a:solidFill>
              </a:rPr>
              <a:t>аграрной экономики и развития сельских территорий </a:t>
            </a:r>
            <a:r>
              <a:rPr lang="ru-RU" sz="1400" b="1" dirty="0" smtClean="0">
                <a:solidFill>
                  <a:srgbClr val="FF0000"/>
                </a:solidFill>
              </a:rPr>
              <a:t>  (ИАЭРСТ </a:t>
            </a:r>
            <a:r>
              <a:rPr lang="ru-RU" sz="1400" b="1" dirty="0">
                <a:solidFill>
                  <a:srgbClr val="FF0000"/>
                </a:solidFill>
              </a:rPr>
              <a:t>СПб ФИЦ </a:t>
            </a:r>
            <a:r>
              <a:rPr lang="ru-RU" sz="1400" b="1" dirty="0" smtClean="0">
                <a:solidFill>
                  <a:srgbClr val="FF0000"/>
                </a:solidFill>
              </a:rPr>
              <a:t>РАН) </a:t>
            </a: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endParaRPr lang="ru-RU" sz="1000" b="1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endParaRPr lang="ru-RU" sz="2000" b="1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endParaRPr lang="ru-RU" sz="2000" b="1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endParaRPr lang="ru-RU" sz="2000" b="1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endParaRPr lang="ru-RU" sz="2000" b="1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ctr">
              <a:lnSpc>
                <a:spcPct val="114000"/>
              </a:lnSpc>
              <a:buClr>
                <a:srgbClr val="800080"/>
              </a:buClr>
              <a:buFont typeface="Monotype Sorts"/>
              <a:buNone/>
              <a:defRPr/>
            </a:pPr>
            <a:endParaRPr lang="ru-RU" sz="2000" b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11" name="Picture 2" descr="ÐÐ°ÑÑÐ¸Ð½ÐºÐ¸ Ð¿Ð¾ Ð·Ð°Ð¿ÑÐ¾ÑÑ Ð¸ÐºÐ¾Ð½ÐºÐ° Ð¼ÐµÑÑÐ¾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932" y="4018267"/>
            <a:ext cx="585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932" y="4864868"/>
            <a:ext cx="585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ÐÐ°ÑÑÐ¸Ð½ÐºÐ¸ Ð¿Ð¾ Ð·Ð°Ð¿ÑÐ¾ÑÑ Ð¸ÐºÐ¾Ð½ÐºÐ° Ð¿Ð¾ÑÑÐ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932" y="5657418"/>
            <a:ext cx="585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292594" y="3969063"/>
            <a:ext cx="4524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</a:rPr>
              <a:t>Россия, Санкт-Петербург, </a:t>
            </a:r>
            <a:r>
              <a:rPr lang="ru-RU" sz="2000" dirty="0" smtClean="0">
                <a:solidFill>
                  <a:prstClr val="black"/>
                </a:solidFill>
              </a:rPr>
              <a:t>Пушкин</a:t>
            </a:r>
            <a:r>
              <a:rPr lang="ru-RU" sz="2000" dirty="0">
                <a:solidFill>
                  <a:prstClr val="black"/>
                </a:solidFill>
              </a:rPr>
              <a:t>, ш. </a:t>
            </a:r>
            <a:r>
              <a:rPr lang="ru-RU" sz="2000" dirty="0" err="1">
                <a:solidFill>
                  <a:prstClr val="black"/>
                </a:solidFill>
              </a:rPr>
              <a:t>Подбельского</a:t>
            </a:r>
            <a:r>
              <a:rPr lang="ru-RU" sz="2000" dirty="0">
                <a:solidFill>
                  <a:prstClr val="black"/>
                </a:solidFill>
              </a:rPr>
              <a:t>, 7.</a:t>
            </a:r>
          </a:p>
          <a:p>
            <a:r>
              <a:rPr lang="ru-RU" sz="2000" dirty="0">
                <a:solidFill>
                  <a:prstClr val="black"/>
                </a:solidFill>
              </a:rPr>
              <a:t>ФИЦ - 14-я линия, дом 39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292593" y="4910140"/>
            <a:ext cx="3180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https://spcras.ru/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292593" y="5742752"/>
            <a:ext cx="46412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hlinkClick r:id="rId6"/>
              </a:rPr>
              <a:t>info@spcras.ru</a:t>
            </a:r>
            <a:r>
              <a:rPr lang="ru-RU" sz="2000" dirty="0">
                <a:solidFill>
                  <a:prstClr val="black"/>
                </a:solidFill>
              </a:rPr>
              <a:t>,</a:t>
            </a:r>
            <a:r>
              <a:rPr lang="en-US" sz="2000" dirty="0">
                <a:solidFill>
                  <a:prstClr val="black"/>
                </a:solidFill>
              </a:rPr>
              <a:t> surovtsev.v@spcras.ru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/>
          <a:p>
            <a:fld id="{9C094D2E-29DB-450A-8A6C-EF450CD02040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5288" y="3897054"/>
            <a:ext cx="1917932" cy="1917931"/>
          </a:xfrm>
          <a:prstGeom prst="rect">
            <a:avLst/>
          </a:prstGeom>
        </p:spPr>
      </p:pic>
      <p:sp>
        <p:nvSpPr>
          <p:cNvPr id="21" name="Объект 2"/>
          <p:cNvSpPr txBox="1">
            <a:spLocks/>
          </p:cNvSpPr>
          <p:nvPr/>
        </p:nvSpPr>
        <p:spPr bwMode="auto">
          <a:xfrm>
            <a:off x="7631158" y="5836474"/>
            <a:ext cx="1867711" cy="364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Clr>
                <a:srgbClr val="800080"/>
              </a:buClr>
              <a:buFont typeface="Wingdings" pitchFamily="2" charset="2"/>
              <a:buNone/>
              <a:defRPr/>
            </a:pPr>
            <a:r>
              <a:rPr lang="ru-RU" sz="1900" b="1" dirty="0">
                <a:solidFill>
                  <a:srgbClr val="002447"/>
                </a:solidFill>
                <a:latin typeface="Arial" charset="0"/>
              </a:rPr>
              <a:t>СПб ФИЦ РАН</a:t>
            </a:r>
            <a:endParaRPr lang="ru-RU" sz="1900" b="1" dirty="0">
              <a:solidFill>
                <a:srgbClr val="00244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458DC59F-A747-40E5-BA96-946D2B8D61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2646"/>
            <a:ext cx="9906000" cy="127787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7D2A7A1-EED0-46F9-9ABB-7115A85407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3" y="-12646"/>
            <a:ext cx="9906000" cy="127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266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Палитр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Палитр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40660</TotalTime>
  <Words>848</Words>
  <Application>Microsoft Office PowerPoint</Application>
  <PresentationFormat>Лист A4 (210x297 мм)</PresentationFormat>
  <Paragraphs>152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Century Gothic</vt:lpstr>
      <vt:lpstr>Calibri</vt:lpstr>
      <vt:lpstr>Times New Roman</vt:lpstr>
      <vt:lpstr>Cambria</vt:lpstr>
      <vt:lpstr>Tahoma</vt:lpstr>
      <vt:lpstr>Monotype Sorts</vt:lpstr>
      <vt:lpstr>Wingdings</vt:lpstr>
      <vt:lpstr>1_Палитра</vt:lpstr>
      <vt:lpstr>2_Тема Office</vt:lpstr>
      <vt:lpstr>Семейные крестьянские фермерские хозяйства как фактор устойчивого развития молочного животноводства в регионах Нечерноземной Зоны России</vt:lpstr>
      <vt:lpstr>Структура производства молока в 2022 г.</vt:lpstr>
      <vt:lpstr>Слайд 3</vt:lpstr>
      <vt:lpstr>Особенности Нечерноземной Зоны</vt:lpstr>
      <vt:lpstr>Использование пашни, посевных площадей и нагрузка коров на сельскохозяйственные угодья и посевные площади кормовых культур в группах регионов по доле посевных площадей в площади пашни, 2022 г.</vt:lpstr>
      <vt:lpstr> Абсолютизация эффекта масштаба в молочном животноводстве  </vt:lpstr>
      <vt:lpstr>Гос. Поддержка на 1 т произведенного в СХО, КФХ и ИП</vt:lpstr>
      <vt:lpstr>Гос. Поддержка по направлениям на 1 кг реализованного молока</vt:lpstr>
      <vt:lpstr>Слайд 9</vt:lpstr>
      <vt:lpstr>ИСВМ – интеллектуальная система видео-мониторинга</vt:lpstr>
      <vt:lpstr>Слайд 11</vt:lpstr>
      <vt:lpstr>Слайд 12</vt:lpstr>
      <vt:lpstr>Вариант расчета производственной и инвестиционной эффективности ИСВМ </vt:lpstr>
      <vt:lpstr>Прибыль и эффективность инвестиций в освоение ИСВМ </vt:lpstr>
      <vt:lpstr>Слайд 15</vt:lpstr>
      <vt:lpstr>Слайд 16</vt:lpstr>
    </vt:vector>
  </TitlesOfParts>
  <Company>SPIIRAS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Gor</dc:creator>
  <cp:lastModifiedBy>Admin</cp:lastModifiedBy>
  <cp:revision>1377</cp:revision>
  <cp:lastPrinted>2020-06-05T15:50:36Z</cp:lastPrinted>
  <dcterms:created xsi:type="dcterms:W3CDTF">2000-07-05T10:59:49Z</dcterms:created>
  <dcterms:modified xsi:type="dcterms:W3CDTF">2024-11-18T11:40:22Z</dcterms:modified>
</cp:coreProperties>
</file>