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0"/>
  </p:notesMasterIdLst>
  <p:sldIdLst>
    <p:sldId id="376" r:id="rId3"/>
    <p:sldId id="432" r:id="rId4"/>
    <p:sldId id="605" r:id="rId5"/>
    <p:sldId id="437" r:id="rId6"/>
    <p:sldId id="291" r:id="rId7"/>
    <p:sldId id="604" r:id="rId8"/>
    <p:sldId id="606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8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F28D5A-9F57-4940-B2FE-85C2A45B155F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1DFC4E-6B47-4DF0-B0B1-860B17603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75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DFC4E-6B47-4DF0-B0B1-860B17603ED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906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6E720-FB3C-4131-8820-7F9916353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9E6F1C-3D37-4A1F-AA8B-768717B4E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2FB240-9407-46E4-9EA8-CEF3D5BF0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CBD0-5425-4A9A-B62E-4CB4988B1534}" type="datetime1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D4AFF-8491-4D6A-BF8D-9F62E8CF9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2A9091-A874-43F5-BDD9-182866987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912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B9265-FB1B-4C73-AB6C-A8FC05451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5677A8-3BC7-4A75-B7F4-0E1EA2F01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E8CF9-8171-4617-B022-B71FB0768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1707-C6D0-48A2-9A20-ADDA16D40C8D}" type="datetime1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2AF79-D02B-41FC-9EA2-79C874B4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0ABD4A-DF1D-4D46-BC0C-2CB5F7AAE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673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DE9E42-C504-46C8-8DDF-D26EB7A1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E1A068-0310-44B8-BA88-CD39FFEB6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270C5A-019F-4D2A-BAE3-6F62EF632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9CEC8-6CC8-4305-9A32-909E1365BC31}" type="datetime1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46BFC0-9C15-456A-AAEF-60904433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201336-CB95-4626-A09D-C5D0C44B2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463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45663-1E89-420B-9209-897C17C85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4119B0-CDDB-41ED-92A8-57F5A51B8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90055D-2426-44A0-AC64-931B3C04C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BEC22CA-B0D3-4C37-A312-63512946E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FC77-ED52-42BB-914B-5449E2BCB531}" type="datetime1">
              <a:rPr lang="ru-RU" smtClean="0"/>
              <a:t>17.09.2024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0AA67D-F237-4F22-93B6-A633F0BF2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92DBAF-D01A-4B35-8F93-9C9BF956B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435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17E7FA-069A-49A2-BCA4-378E35B19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D15DE9-3EBE-46D9-B56C-EBE7EAE14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7D7F4E-698A-4920-B6CF-CCFE7AA77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B38600A-210F-468E-A761-A2F51DF9CB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58A8AA-B66C-4261-8061-F7B369B9B1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27C0AD-602B-42EC-B929-F30C3EF95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7FF8C-2466-4349-A2F0-571AD9ACD549}" type="datetime1">
              <a:rPr lang="ru-RU" smtClean="0"/>
              <a:t>17.09.2024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112398C-FE11-4A37-BE76-045F3EE8F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58C1EC9-042A-49FF-9E5D-407039483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110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BBA70E-0695-4C81-981B-074E5CFC7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EA45CEF-1897-4F7B-83A6-A3298CBF0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9CBE-4B1A-4B21-B036-BA91A326F339}" type="datetime1">
              <a:rPr lang="ru-RU" smtClean="0"/>
              <a:t>17.09.2024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68705AC-4DB0-423A-98A1-1B3FD846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C3D8D3A-6EAE-4B89-8847-819C956F2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69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648CECC-205E-4E4D-8698-3C7F62E6F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C721-6A11-436C-80A4-FD747B199B40}" type="datetime1">
              <a:rPr lang="ru-RU" smtClean="0"/>
              <a:t>17.09.2024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590DA5-6ADB-490C-8B68-7D22748EC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7886E6-D52B-4A55-AC69-3EB04CFE8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635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05CE1-C0F5-4C0F-A4F6-5903EAB2A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5FE02A-ACC9-4E27-BD99-1ACF2FEF2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182269-1A07-4E15-9F4F-EC2225FA3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672221-02F1-437E-8CB3-FEF058B80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804F6-8833-4D78-8A3A-81D12EBFB53F}" type="datetime1">
              <a:rPr lang="ru-RU" smtClean="0"/>
              <a:t>17.09.2024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3B5625-8F00-4C05-AE3E-280612518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63D4D4-50CA-4F8C-9797-C60EE3C14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285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575C71-DCE9-4111-AA84-99B918BF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738BA7D-4071-40B4-B917-2B9A958B4A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988C369-AB8C-46AB-A246-6BBBDE27A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F8864D-9ACA-4997-A8FA-99B231F18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86947-4B54-42E6-8CC3-E09E00A4C160}" type="datetime1">
              <a:rPr lang="ru-RU" smtClean="0"/>
              <a:t>17.09.2024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7CD44D-1E37-4A65-9D1F-E2967E21A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081446-802C-4DD5-9593-D7DAE06F4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305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1D594-37BB-44A8-8325-598A76651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DB1403-B3E3-4123-B9E4-61223BDDF4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6DEE28-70FC-4B57-8FD0-500310C16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447-4D55-41B2-94DC-6E6DA73ADAC3}" type="datetime1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C239C4-B775-40D1-91F8-14AD6D4D6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6C2F54-88FA-41BE-8A39-5B798975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46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9AFB036-E318-431D-87EE-1580A2A360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60F22A4-8EA0-4431-95D8-BB8029915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58BEDE-AE64-4D3C-86A1-B25C6BA99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0CF5-D45A-4548-9756-09CAF427CEC2}" type="datetime1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1583A5-5115-4405-ABF6-800ADB2B4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C4B85-1ACD-4EE2-9730-388767437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3193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C4CE7-75F6-4900-8DF0-97B05A8F7D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50A1E52-6DEB-E78E-D901-B2BB6BA223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3B65C7-4835-5111-D5A0-3D4CD3720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C96C0-D001-4784-A310-A7DBA9947D8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DA4C16-9C8F-A663-742A-AAF37E313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948112-03ED-087E-F008-401878C09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E2905-04B8-4560-8876-DBA8016FB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794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5E9779-8165-EB1B-F903-86D7AFECB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ACFD6D-A8AC-37AA-BB24-E18E2AC1A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FF588D-789C-05F4-8643-35A7B4716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C96C0-D001-4784-A310-A7DBA9947D8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84EC1C-859C-2684-3A9A-0B8D0AB8B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810483-4688-A48D-0F81-5045634E1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E2905-04B8-4560-8876-DBA8016FB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2374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084F15-461F-285B-64BC-9CD132122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3D2E78-30C5-2A1D-27D1-CE3B610D4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25C64F-A977-99AB-7015-3E8FA82B5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C96C0-D001-4784-A310-A7DBA9947D8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21D227-F13E-2073-8F0A-88F63E252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7484A1-74B7-E2A3-C261-181FD321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E2905-04B8-4560-8876-DBA8016FB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741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70996E-ADC4-792D-5B65-67E96885F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BE95C6-7A3D-8A90-0BAA-7B3FFD006E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3292E68-9870-E360-01FE-9DDDC82D6F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5895D84-C826-05C8-6C66-5AE4D3F42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C96C0-D001-4784-A310-A7DBA9947D8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563470-BD1D-6751-8B08-D8FC9BEA5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D42F82-132F-E278-AA61-BB6297070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E2905-04B8-4560-8876-DBA8016FB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213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013F6B-32D0-CAA2-5BDD-81EEA8583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8FCDBA-D17C-DA5F-DE72-96A1CC163B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61F8072-1D92-CAF1-1A4C-BBCAAADC77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82C81AC-61B2-4F85-D6E0-BA556B30CC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B3C719A-465D-46DA-642F-9CF8356479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9AFDDC9-01F2-9C7E-2632-CE5974240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C96C0-D001-4784-A310-A7DBA9947D8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FD973BE-C7A2-0FCD-DAE8-BD3C7DB23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3E97B40-902E-5A2F-D609-BA2A80157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E2905-04B8-4560-8876-DBA8016FB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06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4FC25E-3456-103F-0E3B-F8287864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B3B6317-E659-33CB-2F22-F87B12C98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C96C0-D001-4784-A310-A7DBA9947D8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551C2EC-DCCD-1FF3-F028-6C7A373B5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0E059CA-F4CF-BA40-E326-FF9D81679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E2905-04B8-4560-8876-DBA8016FB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5837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894978E-52AE-65D1-DB92-F4B742102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C96C0-D001-4784-A310-A7DBA9947D8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B00ED0D-153B-0BF7-0A51-1B62540BD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4BF4DCE-6362-F865-7B6B-4BE74F841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E2905-04B8-4560-8876-DBA8016FB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254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44CD5F-3C35-E772-57CD-99B0623CD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5B0241-5E89-B121-CAB7-5665F6EAC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2A87F1D-398B-330F-A1EF-3832F9E388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4D2A7A2-C1D8-6D1E-5D6D-97B79C338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C96C0-D001-4784-A310-A7DBA9947D8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AE3412A-4DD1-C4C9-12DC-69C0BD190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95B94B-FF20-C0A2-32FE-89018CA85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E2905-04B8-4560-8876-DBA8016FB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1689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8B6E59-7BF9-47F1-61D9-A2AF162E9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8C31D3C-7CDB-B48F-4393-8B24EFF424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68AB16C-FA4E-BCBF-09A9-FA18933688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0171E49-A2FA-66B6-B231-FE00F274E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C96C0-D001-4784-A310-A7DBA9947D8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012FFD-913D-7F6C-0BF1-056191334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2633FF2-F2D8-0448-9CF3-1AA2E3EEB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E2905-04B8-4560-8876-DBA8016FB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2235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003677-A83D-CEB1-3A4A-F16CAF2E0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B496C25-5252-4C67-F340-83F1182655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E306C5-0171-FFCF-DE70-C760CCD20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C96C0-D001-4784-A310-A7DBA9947D8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5E94D7-B102-DF5C-CEB1-E4E08CFBB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A88DAC-D3E2-6168-9CFF-97548713A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E2905-04B8-4560-8876-DBA8016FB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0752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08B476A-92B9-CEB8-6FED-7E36B8CD59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E5ABD8-A582-E764-3FFB-BF6D084CB6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065DD2-E50E-47CC-13D4-06B9C7449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C96C0-D001-4784-A310-A7DBA9947D8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EEB241-81F4-4A98-8245-0AD91A087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5D149A-49F5-CFEB-DF91-7EEB9129B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E2905-04B8-4560-8876-DBA8016FB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028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5FEDE6-C970-4266-9333-ED97E83BA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DCC28F-1BF6-4B22-8E60-9EB720841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FD6CC2-72A7-4E5E-87B1-C5825BA31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8C034-C17E-4ABD-BE9A-85509352EF59}" type="datetime1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AC63AB-9EB8-45DC-883C-7045F8959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79B76-1767-4CF1-9EAE-6D6E04DCB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36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019268-81DF-92D5-E35C-330B28620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146276-8695-BB9C-E0F7-9B949D93D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5E1424-DC0C-99C7-B69C-F282727CA2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0C96C0-D001-4784-A310-A7DBA9947D8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FE4386-2917-0225-C4F0-F11AE75E23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5A916B-BE1D-74D5-891D-792C753852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E2905-04B8-4560-8876-DBA8016FB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815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A97575-9803-41A5-8D86-B2DCCC772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467" y="1838739"/>
            <a:ext cx="10058400" cy="3925957"/>
          </a:xfrm>
        </p:spPr>
        <p:txBody>
          <a:bodyPr>
            <a:noAutofit/>
          </a:bodyPr>
          <a:lstStyle/>
          <a:p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села в контексте пространственного развития России</a:t>
            </a: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А.В. Петриков – академик РАН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C31611-527E-4007-8EDF-4F0CDD1FDB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81"/>
          <a:stretch/>
        </p:blipFill>
        <p:spPr>
          <a:xfrm>
            <a:off x="1196246" y="347603"/>
            <a:ext cx="7079381" cy="159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96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38E0BA-3FD5-3997-6883-F22807594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651" y="237534"/>
            <a:ext cx="11876568" cy="112343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Социально-экономические проблемы, обусловленные  ускоренной, слабоуправляемой урбанизацией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06D541-F620-F4C2-E3CB-83CD2254B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609" y="1825625"/>
            <a:ext cx="11568223" cy="4351338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не только доли, но и численности сельского населения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 рождаемости на селе до уровня, ниже, чем в городе (с 2015 г.)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Свертывание обжитого пространства, потеря материально-вещественного капитала и социально-культурного наследия предшествующих поколений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Утрата  социального контроля над огромными территориями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Запустение более 30 млн га ранее освоенных сельскохозяйственных земель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C0850FC-BD2D-8072-C026-C2F32DE26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814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62D229-EA6F-E232-213E-BDEC6FEBA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609" y="138224"/>
            <a:ext cx="11408735" cy="110578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Концептуальные подходы к пространственному развитию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579240-70B5-031E-3EC3-AC09A7090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16419"/>
            <a:ext cx="5157787" cy="564744"/>
          </a:xfrm>
        </p:spPr>
        <p:txBody>
          <a:bodyPr/>
          <a:lstStyle/>
          <a:p>
            <a:r>
              <a:rPr lang="ru-RU" dirty="0"/>
              <a:t>Действующая Стратегия ПР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FF9F4F9-72FD-F607-8051-D4E6A853DB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07535"/>
            <a:ext cx="5157787" cy="438212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Основное направление пространственного развития РФ является: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расширения географии и ускорения экономического роста, научно-технологического и инновационного развития Российской Федерации за счет социально-экономического развития перспективных крупных центров экономического роста Российской Федерации - крупных городских агломераций и крупнейших городских агломераций».</a:t>
            </a:r>
          </a:p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C0554AF-1992-566B-E29F-35D49366DA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16420"/>
            <a:ext cx="5183188" cy="564743"/>
          </a:xfrm>
        </p:spPr>
        <p:txBody>
          <a:bodyPr/>
          <a:lstStyle/>
          <a:p>
            <a:r>
              <a:rPr lang="ru-RU" dirty="0"/>
              <a:t>Предлагаемая редакция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6A0377C-40B5-8133-8488-19C3EF3B96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807535"/>
            <a:ext cx="5566144" cy="438212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 и село – равноценные и уникальные  социально-территориальные общности. Устойчивое развитие страны предполагает их сосуществование и сбалансированное развитие. </a:t>
            </a:r>
          </a:p>
        </p:txBody>
      </p:sp>
    </p:spTree>
    <p:extLst>
      <p:ext uri="{BB962C8B-B14F-4D97-AF65-F5344CB8AC3E}">
        <p14:creationId xmlns:p14="http://schemas.microsoft.com/office/powerpoint/2010/main" val="26027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432046-E50D-F9C1-BC5E-8E4D81993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567" y="170122"/>
            <a:ext cx="11546961" cy="1105786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Группировка городских и сельских  населённых пунктов по численности населения по данным Всероссийской переписи населения 2020 г.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C0ECBA6-83A2-29C9-68C7-F45B75A103D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80753" y="1825625"/>
          <a:ext cx="11812776" cy="36349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8168">
                  <a:extLst>
                    <a:ext uri="{9D8B030D-6E8A-4147-A177-3AD203B41FA5}">
                      <a16:colId xmlns:a16="http://schemas.microsoft.com/office/drawing/2014/main" val="2948471626"/>
                    </a:ext>
                  </a:extLst>
                </a:gridCol>
                <a:gridCol w="1135026">
                  <a:extLst>
                    <a:ext uri="{9D8B030D-6E8A-4147-A177-3AD203B41FA5}">
                      <a16:colId xmlns:a16="http://schemas.microsoft.com/office/drawing/2014/main" val="655189940"/>
                    </a:ext>
                  </a:extLst>
                </a:gridCol>
                <a:gridCol w="1476597">
                  <a:extLst>
                    <a:ext uri="{9D8B030D-6E8A-4147-A177-3AD203B41FA5}">
                      <a16:colId xmlns:a16="http://schemas.microsoft.com/office/drawing/2014/main" val="687138474"/>
                    </a:ext>
                  </a:extLst>
                </a:gridCol>
                <a:gridCol w="1476597">
                  <a:extLst>
                    <a:ext uri="{9D8B030D-6E8A-4147-A177-3AD203B41FA5}">
                      <a16:colId xmlns:a16="http://schemas.microsoft.com/office/drawing/2014/main" val="3349491786"/>
                    </a:ext>
                  </a:extLst>
                </a:gridCol>
                <a:gridCol w="1476597">
                  <a:extLst>
                    <a:ext uri="{9D8B030D-6E8A-4147-A177-3AD203B41FA5}">
                      <a16:colId xmlns:a16="http://schemas.microsoft.com/office/drawing/2014/main" val="3527673761"/>
                    </a:ext>
                  </a:extLst>
                </a:gridCol>
                <a:gridCol w="1476597">
                  <a:extLst>
                    <a:ext uri="{9D8B030D-6E8A-4147-A177-3AD203B41FA5}">
                      <a16:colId xmlns:a16="http://schemas.microsoft.com/office/drawing/2014/main" val="786838280"/>
                    </a:ext>
                  </a:extLst>
                </a:gridCol>
                <a:gridCol w="1476597">
                  <a:extLst>
                    <a:ext uri="{9D8B030D-6E8A-4147-A177-3AD203B41FA5}">
                      <a16:colId xmlns:a16="http://schemas.microsoft.com/office/drawing/2014/main" val="414674292"/>
                    </a:ext>
                  </a:extLst>
                </a:gridCol>
                <a:gridCol w="1476597">
                  <a:extLst>
                    <a:ext uri="{9D8B030D-6E8A-4147-A177-3AD203B41FA5}">
                      <a16:colId xmlns:a16="http://schemas.microsoft.com/office/drawing/2014/main" val="950728385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r>
                        <a:rPr lang="ru-RU" sz="2400" dirty="0"/>
                        <a:t>Населённые пункты с числом жителей: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88883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5001-10000</a:t>
                      </a:r>
                      <a:endParaRPr lang="ru-RU" sz="2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10001-15000</a:t>
                      </a:r>
                      <a:endParaRPr lang="ru-RU" sz="2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15001-20000</a:t>
                      </a:r>
                      <a:endParaRPr lang="ru-RU" sz="2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20001-25000</a:t>
                      </a:r>
                      <a:endParaRPr lang="ru-RU" sz="2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25001-30000</a:t>
                      </a:r>
                      <a:endParaRPr lang="ru-RU" sz="2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30001-35000</a:t>
                      </a:r>
                      <a:endParaRPr lang="ru-RU" sz="2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35001-40000</a:t>
                      </a:r>
                      <a:endParaRPr lang="ru-RU" sz="2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3644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Городские</a:t>
                      </a:r>
                      <a:r>
                        <a:rPr lang="ru-RU" sz="24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населённые пункты</a:t>
                      </a:r>
                      <a:endParaRPr lang="ru-RU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523</a:t>
                      </a:r>
                      <a:endParaRPr lang="ru-RU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155</a:t>
                      </a:r>
                      <a:endParaRPr lang="ru-RU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824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Сельские</a:t>
                      </a:r>
                      <a:r>
                        <a:rPr lang="ru-RU" sz="24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населённые пункты</a:t>
                      </a:r>
                      <a:endParaRPr lang="ru-RU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764</a:t>
                      </a:r>
                      <a:endParaRPr lang="ru-RU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157</a:t>
                      </a:r>
                      <a:endParaRPr lang="ru-RU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540611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2617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88B18E2-F216-6BF4-FAA2-9BF0727D7A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 rot="10800000" flipV="1">
            <a:off x="393699" y="127001"/>
            <a:ext cx="6515100" cy="546099"/>
          </a:xfrm>
        </p:spPr>
        <p:txBody>
          <a:bodyPr>
            <a:normAutofit/>
          </a:bodyPr>
          <a:lstStyle/>
          <a:p>
            <a:r>
              <a:rPr lang="ru-RU" sz="2800" dirty="0"/>
              <a:t>15 Госпрограмм по сельскому развитию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5E78099-1A19-875C-6C0B-5191DC818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812800"/>
            <a:ext cx="7404099" cy="5918200"/>
          </a:xfrm>
        </p:spPr>
        <p:txBody>
          <a:bodyPr>
            <a:normAutofit fontScale="25000" lnSpcReduction="20000"/>
          </a:bodyPr>
          <a:lstStyle/>
          <a:p>
            <a:r>
              <a:rPr lang="ru-RU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ГП КРСТ</a:t>
            </a:r>
          </a:p>
          <a:p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здравоохранения</a:t>
            </a:r>
          </a:p>
          <a:p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образования</a:t>
            </a:r>
          </a:p>
          <a:p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доступным и комфортным жильем и коммунальными услугами граждан РФ</a:t>
            </a:r>
          </a:p>
          <a:p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культуры</a:t>
            </a:r>
          </a:p>
          <a:p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физической культуры и спорта </a:t>
            </a:r>
          </a:p>
          <a:p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Информационное общество</a:t>
            </a:r>
          </a:p>
          <a:p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федеративных отношений и создание условий для эффективного и ответственного управления региональными и муниципальными финансами</a:t>
            </a:r>
          </a:p>
          <a:p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туризма</a:t>
            </a:r>
          </a:p>
          <a:p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окружающей среды</a:t>
            </a:r>
          </a:p>
          <a:p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Воспроизводство и использование природных ресурсов</a:t>
            </a:r>
          </a:p>
          <a:p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Социально-экономическое развитие Дальневосточного ФО</a:t>
            </a:r>
          </a:p>
          <a:p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Социально-экономическое развитие Северо-Кавказского ФО</a:t>
            </a:r>
          </a:p>
          <a:p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Социально-экономическое развитие Арктической зоны РФ</a:t>
            </a:r>
          </a:p>
          <a:p>
            <a:endParaRPr lang="ru-RU" dirty="0"/>
          </a:p>
        </p:txBody>
      </p:sp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25930C4B-D6CF-C974-BA4D-DE68990B1D76}"/>
              </a:ext>
            </a:extLst>
          </p:cNvPr>
          <p:cNvGraphicFramePr>
            <a:graphicFrameLocks noGrp="1"/>
          </p:cNvGraphicFramePr>
          <p:nvPr>
            <p:ph sz="quarter" idx="4"/>
          </p:nvPr>
        </p:nvGraphicFramePr>
        <p:xfrm>
          <a:off x="7594600" y="217816"/>
          <a:ext cx="4381500" cy="51796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6655">
                  <a:extLst>
                    <a:ext uri="{9D8B030D-6E8A-4147-A177-3AD203B41FA5}">
                      <a16:colId xmlns:a16="http://schemas.microsoft.com/office/drawing/2014/main" val="1308692837"/>
                    </a:ext>
                  </a:extLst>
                </a:gridCol>
                <a:gridCol w="1061810">
                  <a:extLst>
                    <a:ext uri="{9D8B030D-6E8A-4147-A177-3AD203B41FA5}">
                      <a16:colId xmlns:a16="http://schemas.microsoft.com/office/drawing/2014/main" val="2476945529"/>
                    </a:ext>
                  </a:extLst>
                </a:gridCol>
                <a:gridCol w="1003035">
                  <a:extLst>
                    <a:ext uri="{9D8B030D-6E8A-4147-A177-3AD203B41FA5}">
                      <a16:colId xmlns:a16="http://schemas.microsoft.com/office/drawing/2014/main" val="1393482817"/>
                    </a:ext>
                  </a:extLst>
                </a:gridCol>
              </a:tblGrid>
              <a:tr h="1564661">
                <a:tc gridSpan="3"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Федеральные расходы на сельских территориях,  населенные пункты до 30 тыс. чел., в 2022 г.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422389"/>
                  </a:ext>
                </a:extLst>
              </a:tr>
              <a:tr h="1076631">
                <a:tc>
                  <a:txBody>
                    <a:bodyPr/>
                    <a:lstStyle/>
                    <a:p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млрд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891722"/>
                  </a:ext>
                </a:extLst>
              </a:tr>
              <a:tr h="842019"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Госпрограмма КРСТ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265857"/>
                  </a:ext>
                </a:extLst>
              </a:tr>
              <a:tr h="939972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госпрограммы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618,9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1454"/>
                  </a:ext>
                </a:extLst>
              </a:tr>
              <a:tr h="756401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8201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6177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187387-03BF-8539-EA6F-DE1E64E03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284" y="233917"/>
            <a:ext cx="11123428" cy="72301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Новеллы проекта ФЗ «О комплексном развитии села»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0628DA-2083-47FC-695E-F86FF7108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8948"/>
            <a:ext cx="11123428" cy="532691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–правовые основы реализации государственной политики комплексного развития села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определения сельских населенных пунктов, сельских районов разного типа (пригородные, удаленные, с низким уровнем развития и др.) для дифференциации сельской политики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направлений и мер господдержки села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Наделение  федерального органа исполнительной власти  полномочиями по координации программ сельского развития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документов стратегического планирования в сфере комплексного развития села, включая госпрограммы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Формулирование положений о Национальном докладе о развитии села и статистическом наблюдении за сельским развитием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219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BCFAB3-1157-CD9E-8676-1251E0B51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5907"/>
            <a:ext cx="10515600" cy="333862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 !</a:t>
            </a:r>
          </a:p>
        </p:txBody>
      </p:sp>
    </p:spTree>
    <p:extLst>
      <p:ext uri="{BB962C8B-B14F-4D97-AF65-F5344CB8AC3E}">
        <p14:creationId xmlns:p14="http://schemas.microsoft.com/office/powerpoint/2010/main" val="2025310979"/>
      </p:ext>
    </p:extLst>
  </p:cSld>
  <p:clrMapOvr>
    <a:masterClrMapping/>
  </p:clrMapOvr>
</p:sld>
</file>

<file path=ppt/theme/theme1.xml><?xml version="1.0" encoding="utf-8"?>
<a:theme xmlns:a="http://schemas.openxmlformats.org/drawingml/2006/main" name="4_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401</Words>
  <Application>Microsoft Office PowerPoint</Application>
  <PresentationFormat>Широкоэкранный</PresentationFormat>
  <Paragraphs>75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4_Тема Office</vt:lpstr>
      <vt:lpstr>Тема Office</vt:lpstr>
      <vt:lpstr>  Развитие села в контексте пространственного развития России                                                                                А.В. Петриков – академик РАН</vt:lpstr>
      <vt:lpstr>Социально-экономические проблемы, обусловленные  ускоренной, слабоуправляемой урбанизацией</vt:lpstr>
      <vt:lpstr>Концептуальные подходы к пространственному развитию</vt:lpstr>
      <vt:lpstr>Группировка городских и сельских  населённых пунктов по численности населения по данным Всероссийской переписи населения 2020 г.</vt:lpstr>
      <vt:lpstr>Презентация PowerPoint</vt:lpstr>
      <vt:lpstr>Новеллы проекта ФЗ «О комплексном развитии села»</vt:lpstr>
      <vt:lpstr>Спасибо за внимание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10</cp:revision>
  <dcterms:created xsi:type="dcterms:W3CDTF">2024-09-17T10:43:33Z</dcterms:created>
  <dcterms:modified xsi:type="dcterms:W3CDTF">2024-09-17T19:31:28Z</dcterms:modified>
</cp:coreProperties>
</file>