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61" r:id="rId3"/>
    <p:sldId id="262" r:id="rId4"/>
    <p:sldId id="263" r:id="rId5"/>
    <p:sldId id="264" r:id="rId6"/>
    <p:sldId id="265" r:id="rId7"/>
    <p:sldId id="279" r:id="rId8"/>
    <p:sldId id="266" r:id="rId9"/>
    <p:sldId id="270" r:id="rId10"/>
    <p:sldId id="267" r:id="rId11"/>
    <p:sldId id="260" r:id="rId12"/>
    <p:sldId id="269" r:id="rId13"/>
    <p:sldId id="280" r:id="rId14"/>
    <p:sldId id="274" r:id="rId15"/>
    <p:sldId id="272" r:id="rId16"/>
    <p:sldId id="273" r:id="rId17"/>
    <p:sldId id="25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2742094-BCF9-4359-9888-478C15E12DD6}">
          <p14:sldIdLst>
            <p14:sldId id="258"/>
            <p14:sldId id="261"/>
            <p14:sldId id="262"/>
            <p14:sldId id="263"/>
            <p14:sldId id="264"/>
            <p14:sldId id="265"/>
            <p14:sldId id="279"/>
            <p14:sldId id="266"/>
            <p14:sldId id="270"/>
            <p14:sldId id="267"/>
            <p14:sldId id="260"/>
            <p14:sldId id="269"/>
            <p14:sldId id="280"/>
            <p14:sldId id="274"/>
            <p14:sldId id="272"/>
            <p14:sldId id="273"/>
            <p14:sldId id="25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32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696E0-885A-4916-BA3E-6B60E4CFD7B8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4B4C2-A8F1-4A70-AC8F-392C1BF32D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774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4B4C2-A8F1-4A70-AC8F-392C1BF32D0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524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4B4C2-A8F1-4A70-AC8F-392C1BF32D0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307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4B4C2-A8F1-4A70-AC8F-392C1BF32D0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922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72AD5-6732-4E3E-ABA3-3C0E0B1C45A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155-C782-4065-BCD3-F1D69E905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719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72AD5-6732-4E3E-ABA3-3C0E0B1C45A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155-C782-4065-BCD3-F1D69E905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797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72AD5-6732-4E3E-ABA3-3C0E0B1C45A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155-C782-4065-BCD3-F1D69E905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790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72AD5-6732-4E3E-ABA3-3C0E0B1C45A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155-C782-4065-BCD3-F1D69E905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48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72AD5-6732-4E3E-ABA3-3C0E0B1C45A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155-C782-4065-BCD3-F1D69E905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6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72AD5-6732-4E3E-ABA3-3C0E0B1C45A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155-C782-4065-BCD3-F1D69E905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81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72AD5-6732-4E3E-ABA3-3C0E0B1C45A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155-C782-4065-BCD3-F1D69E905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41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72AD5-6732-4E3E-ABA3-3C0E0B1C45A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155-C782-4065-BCD3-F1D69E905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679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72AD5-6732-4E3E-ABA3-3C0E0B1C45A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155-C782-4065-BCD3-F1D69E905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067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72AD5-6732-4E3E-ABA3-3C0E0B1C45A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155-C782-4065-BCD3-F1D69E905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171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72AD5-6732-4E3E-ABA3-3C0E0B1C45A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E155-C782-4065-BCD3-F1D69E905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42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72AD5-6732-4E3E-ABA3-3C0E0B1C45AF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CE155-C782-4065-BCD3-F1D69E905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61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 </a:t>
            </a:r>
            <a:r>
              <a:rPr lang="ru-RU" sz="3600" b="1" dirty="0" smtClean="0"/>
              <a:t>Особенности инновационного потенциала и научно-технологического развития в сельском хозяйстве</a:t>
            </a:r>
          </a:p>
          <a:p>
            <a:pPr marL="0" indent="0" algn="ctr">
              <a:buNone/>
            </a:pP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Голубев Алексей Валерианович </a:t>
            </a:r>
          </a:p>
          <a:p>
            <a:pPr marL="0" indent="0" algn="ctr">
              <a:buNone/>
            </a:pPr>
            <a:r>
              <a:rPr lang="ru-RU" sz="2600" b="1" dirty="0" smtClean="0"/>
              <a:t> главный научный сотрудник, д. э. н., профессор, заслуженный деятель науки РФ,  почетный работник агропромышленного комплекса России</a:t>
            </a:r>
            <a:r>
              <a:rPr lang="ru-RU" sz="3600" b="1" dirty="0" smtClean="0"/>
              <a:t>. </a:t>
            </a:r>
          </a:p>
          <a:p>
            <a:pPr marL="0" indent="0" algn="ctr">
              <a:buNone/>
            </a:pPr>
            <a:endParaRPr lang="ru-RU" sz="3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264349" cy="7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671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Влияние прогресса на изменение структуры стоимости в рамках теории трудовой стоимости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err="1"/>
              <a:t>Ст</a:t>
            </a:r>
            <a:r>
              <a:rPr lang="ru-RU" b="1" dirty="0"/>
              <a:t> = [(С </a:t>
            </a:r>
            <a:r>
              <a:rPr lang="ru-RU" b="1" dirty="0" smtClean="0"/>
              <a:t>→ ±</a:t>
            </a:r>
            <a:r>
              <a:rPr lang="ru-RU" b="1" dirty="0" err="1"/>
              <a:t>const</a:t>
            </a:r>
            <a:r>
              <a:rPr lang="ru-RU" b="1" dirty="0" smtClean="0"/>
              <a:t>) + (V → </a:t>
            </a:r>
            <a:r>
              <a:rPr lang="ru-RU" b="1" dirty="0" err="1" smtClean="0"/>
              <a:t>min</a:t>
            </a:r>
            <a:r>
              <a:rPr lang="ru-RU" b="1" dirty="0" smtClean="0"/>
              <a:t>⁡) + (m → </a:t>
            </a:r>
            <a:r>
              <a:rPr lang="ru-RU" b="1" dirty="0" err="1" smtClean="0"/>
              <a:t>max</a:t>
            </a:r>
            <a:r>
              <a:rPr lang="ru-RU" b="1" dirty="0"/>
              <a:t>⁡</a:t>
            </a:r>
            <a:r>
              <a:rPr lang="ru-RU" b="1" dirty="0" smtClean="0"/>
              <a:t>)] → </a:t>
            </a:r>
            <a:r>
              <a:rPr lang="ru-RU" b="1" dirty="0" err="1" smtClean="0"/>
              <a:t>min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где: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Ст</a:t>
            </a:r>
            <a:r>
              <a:rPr lang="ru-RU" dirty="0" smtClean="0"/>
              <a:t> </a:t>
            </a:r>
            <a:r>
              <a:rPr lang="ru-RU" dirty="0"/>
              <a:t>– стоимость продукции или услуги;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 </a:t>
            </a:r>
            <a:r>
              <a:rPr lang="ru-RU" dirty="0"/>
              <a:t>– стоимость потребленных средств производства (затраченный постоянный капитал);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V </a:t>
            </a:r>
            <a:r>
              <a:rPr lang="ru-RU" dirty="0"/>
              <a:t>– стоимость рабочей силы (затраты переменного капитала на оплату труда);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m </a:t>
            </a:r>
            <a:r>
              <a:rPr lang="ru-RU" dirty="0"/>
              <a:t>– прибавочная стоимость (в денежном выражении принимает форму прибыли, ренты и др.).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030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Факторы, формирующие прибыль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К. Маркс считал, что фактором, формирующим стоимость является только труд (прошлый, овеществленный в затраченных средствах производства, и живой труд). Ж.Б. </a:t>
            </a:r>
            <a:r>
              <a:rPr lang="ru-RU" dirty="0" err="1"/>
              <a:t>Сэй</a:t>
            </a:r>
            <a:r>
              <a:rPr lang="ru-RU" dirty="0"/>
              <a:t> в противоположность марксистской теории трудовой стоимости выдвинул теорию трех факторов формирования стоимости (труд, земля, капитал</a:t>
            </a:r>
            <a:r>
              <a:rPr lang="ru-RU" dirty="0" smtClean="0"/>
              <a:t>). </a:t>
            </a:r>
          </a:p>
          <a:p>
            <a:pPr marL="0" indent="0">
              <a:buNone/>
            </a:pPr>
            <a:r>
              <a:rPr lang="ru-RU" dirty="0" smtClean="0"/>
              <a:t>Впоследствии </a:t>
            </a:r>
            <a:r>
              <a:rPr lang="ru-RU" dirty="0"/>
              <a:t>триединая формула </a:t>
            </a:r>
            <a:r>
              <a:rPr lang="ru-RU" dirty="0" err="1"/>
              <a:t>Сэя</a:t>
            </a:r>
            <a:r>
              <a:rPr lang="ru-RU" dirty="0"/>
              <a:t> была дополнена четвертым фактором стоимости – предпринимательской </a:t>
            </a:r>
            <a:r>
              <a:rPr lang="ru-RU" dirty="0" smtClean="0"/>
              <a:t>способностью.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49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Тенденции изменения структуры стоимости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 </a:t>
            </a:r>
            <a:r>
              <a:rPr lang="ru-RU" dirty="0"/>
              <a:t>Происходят как абсолютные, так и относительные изменения в структурных элементах стоимости товара. Резко повышается в стоимости продукции удельный вес постоянного капитала при сокращении доли переменного капитала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 самом постоянном капитале существенно увеличивается удельный вес затрат на активную его часть – технику, машины, оборудование, технологии, включая IT-технологии. </a:t>
            </a:r>
            <a:endParaRPr lang="ru-RU" dirty="0" smtClean="0"/>
          </a:p>
          <a:p>
            <a:r>
              <a:rPr lang="ru-RU" dirty="0"/>
              <a:t>З</a:t>
            </a:r>
            <a:r>
              <a:rPr lang="ru-RU" dirty="0" smtClean="0"/>
              <a:t>атраты </a:t>
            </a:r>
            <a:r>
              <a:rPr lang="ru-RU" dirty="0"/>
              <a:t>на заработную плату на единицу продукции вследствие быстрого роста производительности труда </a:t>
            </a:r>
            <a:r>
              <a:rPr lang="ru-RU" dirty="0" smtClean="0"/>
              <a:t>существенно </a:t>
            </a:r>
            <a:r>
              <a:rPr lang="ru-RU" dirty="0" smtClean="0"/>
              <a:t>сокращаются. </a:t>
            </a:r>
            <a:endParaRPr lang="ru-RU" dirty="0" smtClean="0"/>
          </a:p>
          <a:p>
            <a:r>
              <a:rPr lang="ru-RU" dirty="0" smtClean="0"/>
              <a:t>Прибыль нацелена </a:t>
            </a:r>
            <a:r>
              <a:rPr lang="ru-RU" dirty="0"/>
              <a:t>на получение максимума. 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4227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Влияние НТП и инноваций на уменьшение стоимости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При </a:t>
            </a:r>
            <a:r>
              <a:rPr lang="ru-RU" dirty="0"/>
              <a:t>этом вся величина стоимости (</a:t>
            </a:r>
            <a:r>
              <a:rPr lang="ru-RU" dirty="0" err="1"/>
              <a:t>Ст</a:t>
            </a:r>
            <a:r>
              <a:rPr lang="ru-RU" dirty="0"/>
              <a:t>) стремится к уменьшению, что стимулируется </a:t>
            </a:r>
            <a:r>
              <a:rPr lang="en-US" dirty="0" smtClean="0"/>
              <a:t> </a:t>
            </a:r>
            <a:r>
              <a:rPr lang="ru-RU" dirty="0" smtClean="0"/>
              <a:t>не только НТП, конкурентной </a:t>
            </a:r>
            <a:r>
              <a:rPr lang="ru-RU" dirty="0"/>
              <a:t>средой, поэтому на каждом витке технологического развития эта величина при прочих равных условиях имеет тенденцию к </a:t>
            </a:r>
            <a:r>
              <a:rPr lang="ru-RU" dirty="0" smtClean="0"/>
              <a:t>сокращению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                 </a:t>
            </a:r>
            <a:r>
              <a:rPr lang="ru-RU" b="1" dirty="0" smtClean="0"/>
              <a:t> </a:t>
            </a:r>
            <a:r>
              <a:rPr lang="ru-RU" b="1" dirty="0"/>
              <a:t>Ст1) ≥ Ст2) ≥…≥ </a:t>
            </a:r>
            <a:r>
              <a:rPr lang="ru-RU" b="1" dirty="0" err="1"/>
              <a:t>Стn</a:t>
            </a:r>
            <a:r>
              <a:rPr lang="ru-RU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6037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«Первая жертва» снижения себестоимости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В </a:t>
            </a:r>
            <a:r>
              <a:rPr lang="ru-RU" dirty="0"/>
              <a:t>процессе воспроизводства каждый его цикл стремится к уменьшению удельных затрат или себестоимости </a:t>
            </a:r>
            <a:r>
              <a:rPr lang="ru-RU" b="1" dirty="0"/>
              <a:t>(С + V</a:t>
            </a:r>
            <a:r>
              <a:rPr lang="ru-RU" b="1" dirty="0" smtClean="0"/>
              <a:t>), </a:t>
            </a:r>
            <a:r>
              <a:rPr lang="ru-RU" dirty="0"/>
              <a:t>ибо это сулит </a:t>
            </a:r>
            <a:r>
              <a:rPr lang="ru-RU" dirty="0" smtClean="0"/>
              <a:t> </a:t>
            </a:r>
            <a:r>
              <a:rPr lang="ru-RU" dirty="0"/>
              <a:t>соответствующее увеличение прибыли </a:t>
            </a:r>
            <a:r>
              <a:rPr lang="ru-RU" b="1" dirty="0"/>
              <a:t>(m) </a:t>
            </a:r>
            <a:r>
              <a:rPr lang="ru-RU" dirty="0"/>
              <a:t>внутри стоимости.  В качестве первой «жертвы» такого уменьшения чаще всего выступает экономия на использовании живого труда, который вытесняется более выгодным овеществленным (машинами, оборудованием, прогрессивными технологиями и т.д.).  </a:t>
            </a:r>
            <a:endParaRPr lang="ru-RU" dirty="0" smtClean="0"/>
          </a:p>
          <a:p>
            <a:r>
              <a:rPr lang="ru-RU" dirty="0" smtClean="0"/>
              <a:t>Поэтому безусловным, </a:t>
            </a:r>
            <a:r>
              <a:rPr lang="ru-RU" dirty="0"/>
              <a:t>является сокращение затрат на оплату труда </a:t>
            </a:r>
            <a:r>
              <a:rPr lang="ru-RU" b="1" dirty="0"/>
              <a:t>(- ∆ V), </a:t>
            </a:r>
            <a:r>
              <a:rPr lang="ru-RU" dirty="0"/>
              <a:t>которое происходит особенно интенсивно под влиянием </a:t>
            </a:r>
            <a:r>
              <a:rPr lang="ru-RU" dirty="0" smtClean="0"/>
              <a:t>НТП </a:t>
            </a:r>
            <a:r>
              <a:rPr lang="ru-RU" dirty="0"/>
              <a:t>и </a:t>
            </a:r>
            <a:r>
              <a:rPr lang="ru-RU" dirty="0" smtClean="0"/>
              <a:t>инноваций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практике этот процесс воплощается в сокращение числа работников, которые перетекают на другие предприятия или в другие сферы деятельности, далекие от реальной экономики. </a:t>
            </a:r>
            <a:endParaRPr lang="ru-RU" dirty="0" smtClean="0"/>
          </a:p>
          <a:p>
            <a:r>
              <a:rPr lang="ru-RU" dirty="0" smtClean="0"/>
              <a:t>Считается</a:t>
            </a:r>
            <a:r>
              <a:rPr lang="ru-RU" dirty="0"/>
              <a:t>, что в современном виде только каждый четвертый работающий занят в материальном производстве</a:t>
            </a:r>
          </a:p>
        </p:txBody>
      </p:sp>
    </p:spTree>
    <p:extLst>
      <p:ext uri="{BB962C8B-B14F-4D97-AF65-F5344CB8AC3E}">
        <p14:creationId xmlns:p14="http://schemas.microsoft.com/office/powerpoint/2010/main" val="19400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Изменение структуры стоимости в рамках поздних экономических воззрений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Рассматривая данный аспект в рамках более поздних экономических воззрений [</a:t>
            </a:r>
            <a:r>
              <a:rPr lang="ru-RU" dirty="0" err="1"/>
              <a:t>Макконнелл</a:t>
            </a:r>
            <a:r>
              <a:rPr lang="ru-RU" dirty="0"/>
              <a:t> и др</a:t>
            </a:r>
            <a:r>
              <a:rPr lang="ru-RU" dirty="0" smtClean="0"/>
              <a:t>.], </a:t>
            </a:r>
            <a:r>
              <a:rPr lang="ru-RU" dirty="0"/>
              <a:t>согласно которым ключевыми факторами производства (</a:t>
            </a:r>
            <a:r>
              <a:rPr lang="ru-RU" b="1" dirty="0"/>
              <a:t>ФП) </a:t>
            </a:r>
            <a:r>
              <a:rPr lang="ru-RU" dirty="0"/>
              <a:t>в сельском хозяйстве являются земля </a:t>
            </a:r>
            <a:r>
              <a:rPr lang="ru-RU" b="1" dirty="0"/>
              <a:t>(З), </a:t>
            </a:r>
            <a:r>
              <a:rPr lang="ru-RU" dirty="0"/>
              <a:t>капитал (</a:t>
            </a:r>
            <a:r>
              <a:rPr lang="ru-RU" b="1" dirty="0"/>
              <a:t>К), </a:t>
            </a:r>
            <a:r>
              <a:rPr lang="ru-RU" dirty="0"/>
              <a:t>труд (</a:t>
            </a:r>
            <a:r>
              <a:rPr lang="ru-RU" b="1" dirty="0"/>
              <a:t>Т) </a:t>
            </a:r>
            <a:r>
              <a:rPr lang="ru-RU" dirty="0"/>
              <a:t>и предпринимательство (</a:t>
            </a:r>
            <a:r>
              <a:rPr lang="ru-RU" b="1" dirty="0"/>
              <a:t>П</a:t>
            </a:r>
            <a:r>
              <a:rPr lang="ru-RU" dirty="0"/>
              <a:t>), получаем аналогичную картину</a:t>
            </a:r>
          </a:p>
          <a:p>
            <a:r>
              <a:rPr lang="ru-RU" dirty="0"/>
              <a:t>    </a:t>
            </a:r>
            <a:r>
              <a:rPr lang="ru-RU" b="1" dirty="0"/>
              <a:t>ФП = [З→ ±(</a:t>
            </a:r>
            <a:r>
              <a:rPr lang="ru-RU" b="1" dirty="0" err="1"/>
              <a:t>const</a:t>
            </a:r>
            <a:r>
              <a:rPr lang="ru-RU" b="1" dirty="0"/>
              <a:t>) + (К→ (</a:t>
            </a:r>
            <a:r>
              <a:rPr lang="ru-RU" b="1" dirty="0" err="1"/>
              <a:t>const</a:t>
            </a:r>
            <a:r>
              <a:rPr lang="ru-RU" b="1" dirty="0"/>
              <a:t> или </a:t>
            </a:r>
            <a:r>
              <a:rPr lang="ru-RU" b="1" dirty="0" err="1"/>
              <a:t>max</a:t>
            </a:r>
            <a:r>
              <a:rPr lang="ru-RU" b="1" dirty="0"/>
              <a:t>) + (Т → </a:t>
            </a:r>
            <a:r>
              <a:rPr lang="ru-RU" b="1" dirty="0" err="1"/>
              <a:t>min</a:t>
            </a:r>
            <a:r>
              <a:rPr lang="ru-RU" b="1" dirty="0"/>
              <a:t>) + (П→ </a:t>
            </a:r>
            <a:r>
              <a:rPr lang="ru-RU" b="1" dirty="0" err="1"/>
              <a:t>max</a:t>
            </a:r>
            <a:r>
              <a:rPr lang="ru-RU" b="1" dirty="0"/>
              <a:t>)]  </a:t>
            </a:r>
            <a:r>
              <a:rPr lang="ru-RU" b="1" dirty="0" smtClean="0"/>
              <a:t>⁡→</a:t>
            </a:r>
            <a:r>
              <a:rPr lang="ru-RU" b="1" dirty="0" err="1" smtClean="0"/>
              <a:t>min</a:t>
            </a:r>
            <a:endParaRPr lang="ru-RU" b="1" dirty="0"/>
          </a:p>
          <a:p>
            <a:r>
              <a:rPr lang="ru-RU" dirty="0"/>
              <a:t>     Единственным фактором, стремящимся к минимуму, является труд, в нашем случае принимающий выражение сокращающегося фонда заработной платы, что является неизбежным следствием научно-технологической политики. Земля в процессе производства остается примерно в одинаковом состоянии, капитал может оставаться постоянным или увеличиваться, а предпринимательство стремится к максимуму. </a:t>
            </a:r>
            <a:endParaRPr lang="ru-RU" dirty="0" smtClean="0"/>
          </a:p>
          <a:p>
            <a:r>
              <a:rPr lang="ru-RU" dirty="0" smtClean="0"/>
              <a:t>Следовательно</a:t>
            </a:r>
            <a:r>
              <a:rPr lang="ru-RU" dirty="0"/>
              <a:t>, согласно различным экономическим теориям, </a:t>
            </a:r>
            <a:r>
              <a:rPr lang="ru-RU" dirty="0" smtClean="0"/>
              <a:t>НТП и инновации </a:t>
            </a:r>
            <a:r>
              <a:rPr lang="ru-RU" dirty="0"/>
              <a:t>перманентно </a:t>
            </a:r>
            <a:r>
              <a:rPr lang="ru-RU" dirty="0" smtClean="0"/>
              <a:t> сокращают </a:t>
            </a:r>
            <a:r>
              <a:rPr lang="ru-RU" dirty="0"/>
              <a:t>затрат на заработную плату при прочих равных условиях</a:t>
            </a:r>
            <a:r>
              <a:rPr lang="ru-RU" dirty="0" smtClean="0"/>
              <a:t>, </a:t>
            </a:r>
            <a:r>
              <a:rPr lang="ru-RU" dirty="0"/>
              <a:t>что дополнительно аргументирует необходимость оценки данного процесса в сельском хозяйстве с учетом его специфики.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379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Препятствие на пути НТР и инноваций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 Препятствием на пути внедрения научно-технического прогресса и диффузии инноваций может выступать низкий уровень оплаты труда работников производств, на которых планируется использование технологических инноваций, что характерно для сельского </a:t>
            </a:r>
            <a:r>
              <a:rPr lang="ru-RU" dirty="0" smtClean="0"/>
              <a:t>хозяйства и это является его современной особенностью (зарплата в отрасли примерно на треть ниже, чем в среднем по экономике). </a:t>
            </a:r>
          </a:p>
          <a:p>
            <a:r>
              <a:rPr lang="ru-RU" dirty="0" smtClean="0"/>
              <a:t>Если </a:t>
            </a:r>
            <a:r>
              <a:rPr lang="ru-RU" dirty="0"/>
              <a:t>дешевле использовать рабочих, чем приобретать, например, дорогостоящую технику или оборудование, то предпринимателю выгоднее не замещать живой труд овеществленным. </a:t>
            </a:r>
            <a:endParaRPr lang="ru-RU" dirty="0" smtClean="0"/>
          </a:p>
          <a:p>
            <a:r>
              <a:rPr lang="ru-RU" dirty="0" smtClean="0"/>
              <a:t>Но</a:t>
            </a:r>
            <a:r>
              <a:rPr lang="ru-RU" dirty="0"/>
              <a:t>, как правило, подобное торможение прогресса является вопросом времени до той поры, пока не будут найдены более выгодные, чем расходы на заработную плату работников, технические средства их замены. </a:t>
            </a:r>
          </a:p>
        </p:txBody>
      </p:sp>
    </p:spTree>
    <p:extLst>
      <p:ext uri="{BB962C8B-B14F-4D97-AF65-F5344CB8AC3E}">
        <p14:creationId xmlns:p14="http://schemas.microsoft.com/office/powerpoint/2010/main" val="35220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Порог морального износа старых технологий и инноваций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Порог </a:t>
            </a:r>
            <a:r>
              <a:rPr lang="ru-RU" dirty="0"/>
              <a:t>экономической целесообразности внедрения новых инноваций, продиктованный наступлением морального износа применяемых технологий, можно определить следующим образом </a:t>
            </a:r>
          </a:p>
          <a:p>
            <a:r>
              <a:rPr lang="ru-RU" b="1" dirty="0" err="1"/>
              <a:t>Эпт</a:t>
            </a:r>
            <a:r>
              <a:rPr lang="ru-RU" b="1" dirty="0"/>
              <a:t> = (</a:t>
            </a:r>
            <a:r>
              <a:rPr lang="ru-RU" b="1" dirty="0" err="1"/>
              <a:t>Зст</a:t>
            </a:r>
            <a:r>
              <a:rPr lang="ru-RU" b="1" dirty="0"/>
              <a:t> : </a:t>
            </a:r>
            <a:r>
              <a:rPr lang="ru-RU" b="1" dirty="0" err="1"/>
              <a:t>Опс</a:t>
            </a:r>
            <a:r>
              <a:rPr lang="ru-RU" b="1" dirty="0"/>
              <a:t>) &gt; (</a:t>
            </a:r>
            <a:r>
              <a:rPr lang="ru-RU" b="1" dirty="0" err="1"/>
              <a:t>Знт</a:t>
            </a:r>
            <a:r>
              <a:rPr lang="ru-RU" b="1" dirty="0"/>
              <a:t> : </a:t>
            </a:r>
            <a:r>
              <a:rPr lang="ru-RU" b="1" dirty="0" err="1"/>
              <a:t>Опн</a:t>
            </a:r>
            <a:r>
              <a:rPr lang="ru-RU" b="1" dirty="0"/>
              <a:t>)</a:t>
            </a:r>
          </a:p>
          <a:p>
            <a:r>
              <a:rPr lang="ru-RU" dirty="0"/>
              <a:t>где: </a:t>
            </a:r>
            <a:r>
              <a:rPr lang="ru-RU" dirty="0" err="1"/>
              <a:t>Эпт</a:t>
            </a:r>
            <a:r>
              <a:rPr lang="ru-RU" dirty="0"/>
              <a:t> – экономическая целесообразность перехода со старых на новые технологии (инновации); </a:t>
            </a:r>
            <a:endParaRPr lang="ru-RU" dirty="0" smtClean="0"/>
          </a:p>
          <a:p>
            <a:r>
              <a:rPr lang="ru-RU" dirty="0" err="1" smtClean="0"/>
              <a:t>Зст</a:t>
            </a:r>
            <a:r>
              <a:rPr lang="ru-RU" dirty="0" smtClean="0"/>
              <a:t> </a:t>
            </a:r>
            <a:r>
              <a:rPr lang="ru-RU" dirty="0"/>
              <a:t>– затраты на производство по старым технологиям (при внедрении инноваций); </a:t>
            </a:r>
            <a:endParaRPr lang="ru-RU" dirty="0" smtClean="0"/>
          </a:p>
          <a:p>
            <a:r>
              <a:rPr lang="ru-RU" dirty="0" err="1" smtClean="0"/>
              <a:t>Опс</a:t>
            </a:r>
            <a:r>
              <a:rPr lang="ru-RU" dirty="0" smtClean="0"/>
              <a:t> </a:t>
            </a:r>
            <a:r>
              <a:rPr lang="ru-RU" dirty="0"/>
              <a:t>– объем производства продукции по старым технологиям (инновациям); </a:t>
            </a:r>
            <a:endParaRPr lang="ru-RU" dirty="0" smtClean="0"/>
          </a:p>
          <a:p>
            <a:r>
              <a:rPr lang="ru-RU" dirty="0" err="1" smtClean="0"/>
              <a:t>Знт</a:t>
            </a:r>
            <a:r>
              <a:rPr lang="ru-RU" dirty="0" smtClean="0"/>
              <a:t> </a:t>
            </a:r>
            <a:r>
              <a:rPr lang="ru-RU" dirty="0"/>
              <a:t>– затраты на производство по новым технологиям (при внедрении инноваций), включая издержки на их приобретение и освоение (монтаж, запуск оборудования, обучение персонала и иные); </a:t>
            </a:r>
            <a:endParaRPr lang="ru-RU" dirty="0" smtClean="0"/>
          </a:p>
          <a:p>
            <a:r>
              <a:rPr lang="ru-RU" dirty="0" err="1" smtClean="0"/>
              <a:t>Опн</a:t>
            </a:r>
            <a:r>
              <a:rPr lang="ru-RU" dirty="0" smtClean="0"/>
              <a:t> </a:t>
            </a:r>
            <a:r>
              <a:rPr lang="ru-RU" dirty="0"/>
              <a:t>- объем производства продукции по новым технологиям (инновациям).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489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Институциональная ловушка НТП в сельском хозяйстве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 Рассмотренные закономерности имеют место и в сельском хозяйстве, но для нормального развития села и сельских территорий принципиально важно, чтобы высвобождаемая в результате </a:t>
            </a:r>
            <a:r>
              <a:rPr lang="ru-RU" dirty="0" smtClean="0"/>
              <a:t>НТП </a:t>
            </a:r>
            <a:r>
              <a:rPr lang="ru-RU" dirty="0"/>
              <a:t>и инноваций часть работников, определяемая сокращением расходов на оплату труда, не уходила из сельской экономики. С</a:t>
            </a:r>
            <a:r>
              <a:rPr lang="ru-RU" dirty="0" smtClean="0"/>
              <a:t>уммарное </a:t>
            </a:r>
            <a:r>
              <a:rPr lang="ru-RU" dirty="0"/>
              <a:t>сокращение фонда оплаты труда в сельском хозяйстве </a:t>
            </a:r>
            <a:r>
              <a:rPr lang="ru-RU" b="1" dirty="0"/>
              <a:t>(-∆</a:t>
            </a:r>
            <a:r>
              <a:rPr lang="ru-RU" b="1" dirty="0" err="1"/>
              <a:t>Vсх</a:t>
            </a:r>
            <a:r>
              <a:rPr lang="ru-RU" b="1" dirty="0"/>
              <a:t>) </a:t>
            </a:r>
            <a:r>
              <a:rPr lang="ru-RU" dirty="0"/>
              <a:t>должно, как минимум, уравновешиваться его увеличением в </a:t>
            </a:r>
            <a:r>
              <a:rPr lang="ru-RU" dirty="0" err="1" smtClean="0"/>
              <a:t>несельскохозяственных</a:t>
            </a:r>
            <a:r>
              <a:rPr lang="ru-RU" dirty="0" smtClean="0"/>
              <a:t> </a:t>
            </a:r>
            <a:r>
              <a:rPr lang="ru-RU" dirty="0"/>
              <a:t>видах занятости и других, входящих в состав сельской экономики </a:t>
            </a:r>
            <a:r>
              <a:rPr lang="ru-RU" b="1" dirty="0"/>
              <a:t>(+∆</a:t>
            </a:r>
            <a:r>
              <a:rPr lang="ru-RU" b="1" dirty="0" err="1"/>
              <a:t>Vсэ</a:t>
            </a:r>
            <a:r>
              <a:rPr lang="ru-RU" b="1" dirty="0" smtClean="0"/>
              <a:t>).</a:t>
            </a:r>
            <a:r>
              <a:rPr lang="en-US" b="1" dirty="0"/>
              <a:t> </a:t>
            </a:r>
            <a:endParaRPr lang="ru-RU" b="1" dirty="0" smtClean="0"/>
          </a:p>
          <a:p>
            <a:r>
              <a:rPr lang="en-US" b="1" dirty="0" smtClean="0"/>
              <a:t>-</a:t>
            </a:r>
            <a:r>
              <a:rPr lang="en-US" b="1" dirty="0"/>
              <a:t>∆V</a:t>
            </a:r>
            <a:r>
              <a:rPr lang="ru-RU" b="1" dirty="0" err="1"/>
              <a:t>сх</a:t>
            </a:r>
            <a:r>
              <a:rPr lang="ru-RU" b="1" dirty="0"/>
              <a:t> ≤ +∆</a:t>
            </a:r>
            <a:r>
              <a:rPr lang="en-US" b="1" dirty="0"/>
              <a:t>V</a:t>
            </a:r>
            <a:r>
              <a:rPr lang="ru-RU" b="1" dirty="0" err="1"/>
              <a:t>сэ</a:t>
            </a:r>
            <a:endParaRPr lang="ru-RU" b="1" dirty="0"/>
          </a:p>
          <a:p>
            <a:r>
              <a:rPr lang="ru-RU" dirty="0" smtClean="0"/>
              <a:t> </a:t>
            </a:r>
            <a:r>
              <a:rPr lang="ru-RU" dirty="0"/>
              <a:t>В противном случае </a:t>
            </a:r>
            <a:r>
              <a:rPr lang="ru-RU" dirty="0" smtClean="0"/>
              <a:t> </a:t>
            </a:r>
            <a:r>
              <a:rPr lang="ru-RU" dirty="0"/>
              <a:t>инновации представляют угрозу для сельского населения, сохранения территорий и, в целом, для сельского развития, которое в случае эскалации негативных процессов будет отрицательно сказываться и на состоянии самого сельского хозяйства, бумерангом возвращаясь к прогрессу </a:t>
            </a:r>
            <a:r>
              <a:rPr lang="ru-RU" dirty="0" smtClean="0"/>
              <a:t>в </a:t>
            </a:r>
            <a:r>
              <a:rPr lang="ru-RU" dirty="0"/>
              <a:t>аграрной сфере. </a:t>
            </a:r>
            <a:endParaRPr lang="ru-RU" dirty="0" smtClean="0"/>
          </a:p>
          <a:p>
            <a:r>
              <a:rPr lang="ru-RU" dirty="0" smtClean="0"/>
              <a:t>Таким </a:t>
            </a:r>
            <a:r>
              <a:rPr lang="ru-RU" dirty="0"/>
              <a:t>образом в сельской экономике возникает институциональная ловушка, </a:t>
            </a:r>
            <a:r>
              <a:rPr lang="ru-RU" dirty="0" smtClean="0"/>
              <a:t>которую следует </a:t>
            </a:r>
            <a:r>
              <a:rPr lang="ru-RU" dirty="0"/>
              <a:t>избежать.</a:t>
            </a:r>
          </a:p>
        </p:txBody>
      </p:sp>
    </p:spTree>
    <p:extLst>
      <p:ext uri="{BB962C8B-B14F-4D97-AF65-F5344CB8AC3E}">
        <p14:creationId xmlns:p14="http://schemas.microsoft.com/office/powerpoint/2010/main" val="266945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endParaRPr lang="ru-RU" sz="2200" dirty="0" smtClean="0"/>
          </a:p>
          <a:p>
            <a:pPr marL="0" indent="0">
              <a:buNone/>
            </a:pPr>
            <a:r>
              <a:rPr lang="ru-RU" sz="2200" dirty="0" smtClean="0"/>
              <a:t>Источник: А.В. Петриков, 2024.</a:t>
            </a:r>
            <a:endParaRPr lang="ru-RU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086829" cy="51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527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Особенность научно-технологического развития в сельском хозяйстве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 Особенностью сельского хозяйства является и то, что прошлый или овеществленный труд может воплощаться не только в технике, машинах, оборудовании и других основных средствах, но и в не меньшей степени в оборотных – высокоурожайных семенах, семени продуктивного скота, удобрениях, средствах защиты растений и животных и т.д.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любом случае они направлены на получение максимальной отдачи от их использования, что в конечном счете позволяет экономить все удельные издержки и, прежде всего, затраты живого труда на единицу продукции. </a:t>
            </a:r>
          </a:p>
        </p:txBody>
      </p:sp>
    </p:spTree>
    <p:extLst>
      <p:ext uri="{BB962C8B-B14F-4D97-AF65-F5344CB8AC3E}">
        <p14:creationId xmlns:p14="http://schemas.microsoft.com/office/powerpoint/2010/main" val="334426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Инновационная активность российской экономики и сельского хозяйства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965746"/>
              </p:ext>
            </p:extLst>
          </p:nvPr>
        </p:nvGraphicFramePr>
        <p:xfrm>
          <a:off x="505666" y="1593849"/>
          <a:ext cx="8638334" cy="4973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Документ" r:id="rId3" imgW="9354232" imgH="5630296" progId="Word.Document.12">
                  <p:embed/>
                </p:oleObj>
              </mc:Choice>
              <mc:Fallback>
                <p:oleObj name="Документ" r:id="rId3" imgW="9354232" imgH="563029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5666" y="1593849"/>
                        <a:ext cx="8638334" cy="49738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369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Удельный вес СХО и К(Ф)Х и ИП в </a:t>
            </a:r>
            <a:r>
              <a:rPr lang="ru-RU" sz="2400" dirty="0" smtClean="0"/>
              <a:t>РФ, применявших по данным ВСХП-2016 </a:t>
            </a:r>
            <a:r>
              <a:rPr lang="ru-RU" sz="2400" dirty="0"/>
              <a:t>инновационные технологии, % </a:t>
            </a:r>
          </a:p>
        </p:txBody>
      </p:sp>
      <p:pic>
        <p:nvPicPr>
          <p:cNvPr id="409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8805302" cy="47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97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4000" dirty="0"/>
              <a:t>Ресурсы инновационного развития  СЛЭ и </a:t>
            </a:r>
            <a:r>
              <a:rPr lang="ru-RU" sz="4000" dirty="0" smtClean="0"/>
              <a:t>крупного агробизнеса</a:t>
            </a:r>
            <a:endParaRPr lang="ru-RU" sz="4000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48" y="1484784"/>
            <a:ext cx="8698991" cy="55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629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Ещё одна </a:t>
            </a:r>
            <a:r>
              <a:rPr lang="ru-RU" sz="3200" dirty="0" smtClean="0"/>
              <a:t>особенность инновационного развития </a:t>
            </a:r>
            <a:r>
              <a:rPr lang="ru-RU" sz="3200" dirty="0"/>
              <a:t>сельской экономики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Экономические </a:t>
            </a:r>
            <a:r>
              <a:rPr lang="ru-RU" dirty="0"/>
              <a:t>закономерности наступления научно-технологического </a:t>
            </a:r>
            <a:r>
              <a:rPr lang="ru-RU" dirty="0" smtClean="0"/>
              <a:t>прогресса </a:t>
            </a:r>
            <a:r>
              <a:rPr lang="ru-RU" dirty="0"/>
              <a:t>могут корректироваться нематериальными и даже духовными факторами, присущими </a:t>
            </a:r>
            <a:r>
              <a:rPr lang="ru-RU" dirty="0" smtClean="0"/>
              <a:t>сельскому </a:t>
            </a:r>
            <a:r>
              <a:rPr lang="ru-RU" smtClean="0"/>
              <a:t>образу жизни. </a:t>
            </a:r>
            <a:r>
              <a:rPr lang="ru-RU" dirty="0"/>
              <a:t>Стремление к прибыли здесь может уступать соображениям морали, тяги к любимому занятию или промыслу, желанию соблюсти и продолжить семейные традиции, привязанности к сложившемуся жизненному укладу, что особенно характерно для субъектов сельской локальной </a:t>
            </a:r>
            <a:r>
              <a:rPr lang="ru-RU" dirty="0" smtClean="0"/>
              <a:t>экономики. </a:t>
            </a:r>
          </a:p>
          <a:p>
            <a:r>
              <a:rPr lang="ru-RU" dirty="0" smtClean="0"/>
              <a:t>Это определяет большой разброс в инновационном развитии отрасли.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     </a:t>
            </a:r>
            <a:endParaRPr lang="ru-RU" dirty="0" smtClean="0"/>
          </a:p>
          <a:p>
            <a:r>
              <a:rPr lang="ru-RU" dirty="0" smtClean="0"/>
              <a:t>Таким </a:t>
            </a:r>
            <a:r>
              <a:rPr lang="ru-RU" dirty="0"/>
              <a:t>образом, научно-технологическое развитие в сельском хозяйстве обладает большой спецификой, а использование инновационного потенциала отличается выраженными особенностями в разных сегментах </a:t>
            </a:r>
            <a:r>
              <a:rPr lang="ru-RU" dirty="0" smtClean="0"/>
              <a:t>отрасли, что необходимо учитывать в проводимой аграрной политике.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446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</a:t>
            </a:r>
            <a:r>
              <a:rPr lang="ru-RU" sz="4800" dirty="0" smtClean="0"/>
              <a:t>Спасибо за внимание!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  </a:t>
            </a:r>
            <a:r>
              <a:rPr lang="en-US" dirty="0" smtClean="0"/>
              <a:t>a.v.golubev@vniiesh.ru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893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</TotalTime>
  <Words>1266</Words>
  <Application>Microsoft Office PowerPoint</Application>
  <PresentationFormat>Экран (4:3)</PresentationFormat>
  <Paragraphs>79</Paragraphs>
  <Slides>17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Документ</vt:lpstr>
      <vt:lpstr>Презентация PowerPoint</vt:lpstr>
      <vt:lpstr>Влияние прогресса на изменение структуры стоимости в рамках теории трудовой стоимости </vt:lpstr>
      <vt:lpstr>Факторы, формирующие прибыль</vt:lpstr>
      <vt:lpstr>Тенденции изменения структуры стоимости</vt:lpstr>
      <vt:lpstr>Влияние НТП и инноваций на уменьшение стоимости</vt:lpstr>
      <vt:lpstr>«Первая жертва» снижения себестоимости</vt:lpstr>
      <vt:lpstr>Изменение структуры стоимости в рамках поздних экономических воззрений</vt:lpstr>
      <vt:lpstr>Препятствие на пути НТР и инноваций</vt:lpstr>
      <vt:lpstr>Порог морального износа старых технологий и инноваций</vt:lpstr>
      <vt:lpstr>Институциональная ловушка НТП в сельском хозяйстве</vt:lpstr>
      <vt:lpstr>Презентация PowerPoint</vt:lpstr>
      <vt:lpstr>Особенность научно-технологического развития в сельском хозяйстве </vt:lpstr>
      <vt:lpstr>Инновационная активность российской экономики и сельского хозяйства</vt:lpstr>
      <vt:lpstr>Удельный вес СХО и К(Ф)Х и ИП в РФ, применявших по данным ВСХП-2016 инновационные технологии, % </vt:lpstr>
      <vt:lpstr> Ресурсы инновационного развития  СЛЭ и крупного агробизнеса</vt:lpstr>
      <vt:lpstr>Ещё одна особенность инновационного развития сельской экономики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golubev</dc:creator>
  <cp:lastModifiedBy>golubev</cp:lastModifiedBy>
  <cp:revision>45</cp:revision>
  <dcterms:created xsi:type="dcterms:W3CDTF">2024-03-14T09:34:58Z</dcterms:created>
  <dcterms:modified xsi:type="dcterms:W3CDTF">2024-03-26T13:40:29Z</dcterms:modified>
</cp:coreProperties>
</file>