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5"/>
  </p:notesMasterIdLst>
  <p:sldIdLst>
    <p:sldId id="376" r:id="rId4"/>
    <p:sldId id="344" r:id="rId5"/>
    <p:sldId id="688" r:id="rId6"/>
    <p:sldId id="697" r:id="rId7"/>
    <p:sldId id="715" r:id="rId8"/>
    <p:sldId id="689" r:id="rId9"/>
    <p:sldId id="690" r:id="rId10"/>
    <p:sldId id="691" r:id="rId11"/>
    <p:sldId id="692" r:id="rId12"/>
    <p:sldId id="716" r:id="rId13"/>
    <p:sldId id="717" r:id="rId14"/>
    <p:sldId id="712" r:id="rId15"/>
    <p:sldId id="684" r:id="rId16"/>
    <p:sldId id="687" r:id="rId17"/>
    <p:sldId id="714" r:id="rId18"/>
    <p:sldId id="701" r:id="rId19"/>
    <p:sldId id="702" r:id="rId20"/>
    <p:sldId id="682" r:id="rId21"/>
    <p:sldId id="683" r:id="rId22"/>
    <p:sldId id="719" r:id="rId23"/>
    <p:sldId id="674" r:id="rId24"/>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842" autoAdjust="0"/>
  </p:normalViewPr>
  <p:slideViewPr>
    <p:cSldViewPr snapToGrid="0">
      <p:cViewPr varScale="1">
        <p:scale>
          <a:sx n="60" d="100"/>
          <a:sy n="60" d="100"/>
        </p:scale>
        <p:origin x="840"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FB2371-A5DB-4944-9572-D786FD41698A}" type="datetimeFigureOut">
              <a:rPr lang="ru-RU" smtClean="0"/>
              <a:t>20.09.2024</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71FFAF-EF16-4DD1-B643-A0887035CF34}" type="slidenum">
              <a:rPr lang="ru-RU" smtClean="0"/>
              <a:t>‹#›</a:t>
            </a:fld>
            <a:endParaRPr lang="ru-RU"/>
          </a:p>
        </p:txBody>
      </p:sp>
    </p:spTree>
    <p:extLst>
      <p:ext uri="{BB962C8B-B14F-4D97-AF65-F5344CB8AC3E}">
        <p14:creationId xmlns:p14="http://schemas.microsoft.com/office/powerpoint/2010/main" val="14223664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FAF-EF16-4DD1-B643-A0887035CF34}"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1252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FAF-EF16-4DD1-B643-A0887035CF34}"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65080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71FFAF-EF16-4DD1-B643-A0887035CF34}" type="slidenum">
              <a:rPr kumimoji="0" lang="ru-RU"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ru-RU"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3781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2B71FFAF-EF16-4DD1-B643-A0887035CF34}" type="slidenum">
              <a:rPr lang="ru-RU" smtClean="0"/>
              <a:t>19</a:t>
            </a:fld>
            <a:endParaRPr lang="ru-RU"/>
          </a:p>
        </p:txBody>
      </p:sp>
    </p:spTree>
    <p:extLst>
      <p:ext uri="{BB962C8B-B14F-4D97-AF65-F5344CB8AC3E}">
        <p14:creationId xmlns:p14="http://schemas.microsoft.com/office/powerpoint/2010/main" val="1523451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9FD57D-0AFD-0D68-EAB0-DD94D10373F8}"/>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05D00322-E012-2F55-79CE-F4D035D700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E42AC698-386F-AB04-1B46-238BB512C4B1}"/>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962175E9-DF1F-39FE-78F0-5F3F5AA898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54AD71-4E12-D9B3-F451-0AFC92C37F3F}"/>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478270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A12C8A9-D5F9-F80C-7286-0253C4E61339}"/>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6655E0A0-1B67-10A2-8300-1690C259599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9D007224-96E5-AC8F-B59D-16F493E8C988}"/>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340F92F2-FB39-1F0E-BF06-BA31130C699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514AD59-AB84-0C3E-9087-93B516B8047F}"/>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389522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19D4AD7-352B-D71C-4675-E27A2E71238C}"/>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5F23DA02-B9DB-7125-C954-9C742D65AE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9712C6DB-46AE-7457-55D1-8D7BBF0BD7DF}"/>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8C336558-2E58-A21F-AEE2-44990F39529E}"/>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A7044EC0-DEB4-E1CE-6872-3D927FFC48D6}"/>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2481669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331057A-E36D-19E1-63C0-57729EC7F691}"/>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9454D4E6-A8B7-AF13-6696-78D98D6F79E0}"/>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A9557A89-E4F9-AC4F-23EA-5C5C4FC24C2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235D1EF-743E-B596-FB23-9AE40E5B6B92}"/>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6" name="Нижний колонтитул 5">
            <a:extLst>
              <a:ext uri="{FF2B5EF4-FFF2-40B4-BE49-F238E27FC236}">
                <a16:creationId xmlns:a16="http://schemas.microsoft.com/office/drawing/2014/main" id="{E7C8C37E-810A-BCB6-4B8D-4173C93C47F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351766C9-1330-83D5-C7DC-10EF21AEB21F}"/>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48660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F20C64A-E8FB-731F-EFBE-4DB8AFDB3478}"/>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8D6BB327-85C0-ED2C-777F-4BE2A03092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4A04D0AA-49C7-8BDF-4C27-D6869B574326}"/>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E31DBDFE-828E-313C-FCAC-08A5CA9FB3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E16B6FCD-0E98-F8CB-6B88-FAFC75EACA51}"/>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490B7EE7-FAC4-7CB9-8CBF-718B0C811169}"/>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8" name="Нижний колонтитул 7">
            <a:extLst>
              <a:ext uri="{FF2B5EF4-FFF2-40B4-BE49-F238E27FC236}">
                <a16:creationId xmlns:a16="http://schemas.microsoft.com/office/drawing/2014/main" id="{15E2A88B-F090-49FC-829B-9A875FC0761F}"/>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F0979AC4-0C23-3F6C-E40B-B6809AB75778}"/>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4121348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6B0214-BE42-9774-1ED0-CC74109B2D86}"/>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B75E6071-63DF-E9B6-2B30-D031255CE557}"/>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4" name="Нижний колонтитул 3">
            <a:extLst>
              <a:ext uri="{FF2B5EF4-FFF2-40B4-BE49-F238E27FC236}">
                <a16:creationId xmlns:a16="http://schemas.microsoft.com/office/drawing/2014/main" id="{88DCCACC-E7E7-32D6-6B90-A9C67C1366B6}"/>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466990E-D51A-5342-DD42-7CEF34EADEEB}"/>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2619685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B82594D-231C-A306-F011-F168E50F0D42}"/>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3" name="Нижний колонтитул 2">
            <a:extLst>
              <a:ext uri="{FF2B5EF4-FFF2-40B4-BE49-F238E27FC236}">
                <a16:creationId xmlns:a16="http://schemas.microsoft.com/office/drawing/2014/main" id="{808E7E9E-D18F-395A-9418-BC6B15DE5F7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C3D98B13-BF5C-9371-1D92-F1F32229153E}"/>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1442883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4B7ECB4-4DE7-016E-4B89-76A8CC9CC68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B8357660-C940-E2AB-FCA3-F660DF9C451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A78686AA-9B83-C753-ABB4-23C1D74605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AC9646C-5A29-AC06-C66F-B2EB0C0165B6}"/>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6" name="Нижний колонтитул 5">
            <a:extLst>
              <a:ext uri="{FF2B5EF4-FFF2-40B4-BE49-F238E27FC236}">
                <a16:creationId xmlns:a16="http://schemas.microsoft.com/office/drawing/2014/main" id="{C2E119AC-D21B-6A91-576D-9EE7E5809BE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868E2461-B1A9-3BBD-1874-8DFD53CCD5C2}"/>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174286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27C268F-9CC8-6D26-59F5-C3333CBF326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FDE8AB46-5D24-3561-FD35-3FF12F7B04E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A3503442-BD40-0D22-A1C8-8D1276AAF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3E277BD-7B85-93AF-902C-92B4EF33DFE6}"/>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6" name="Нижний колонтитул 5">
            <a:extLst>
              <a:ext uri="{FF2B5EF4-FFF2-40B4-BE49-F238E27FC236}">
                <a16:creationId xmlns:a16="http://schemas.microsoft.com/office/drawing/2014/main" id="{B455AA86-ABD4-7922-A9BB-C16821E36770}"/>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D05D7077-4ECA-9AB4-A1CF-F405890BDA40}"/>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3209225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3FA481-CD4B-26F2-F81B-A03B8BC8950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33AD14FC-0DBA-CAAE-D0ED-5B09D2B4E3A0}"/>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AEF1423-1B9D-D421-BC2E-9B676484B352}"/>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F6DD236F-709A-7091-D4CA-B5463131BAE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6DD6AF8-EBFE-EAA4-7E40-3FB7A4AAE825}"/>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2706925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7F7B725-8F43-7408-1D4E-706289798CBE}"/>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4D27168F-9DDB-E9D8-1BDB-D4F34DF9190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EAAF9FD3-0096-B6E5-1C88-0D15CFBD86E9}"/>
              </a:ext>
            </a:extLst>
          </p:cNvPr>
          <p:cNvSpPr>
            <a:spLocks noGrp="1"/>
          </p:cNvSpPr>
          <p:nvPr>
            <p:ph type="dt" sz="half" idx="10"/>
          </p:nvPr>
        </p:nvSpPr>
        <p:spPr/>
        <p:txBody>
          <a:body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8F072386-CFB0-8EEE-F5D9-67D641201C0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0CC03A0-C237-0FCA-A1EB-4751C93EA792}"/>
              </a:ext>
            </a:extLst>
          </p:cNvPr>
          <p:cNvSpPr>
            <a:spLocks noGrp="1"/>
          </p:cNvSpPr>
          <p:nvPr>
            <p:ph type="sldNum" sz="quarter" idx="12"/>
          </p:nvPr>
        </p:nvSpPr>
        <p:spPr/>
        <p:txBody>
          <a:bodyPr/>
          <a:lstStyle/>
          <a:p>
            <a:fld id="{A517B66B-F303-4043-9C8F-07738266897B}" type="slidenum">
              <a:rPr lang="ru-RU" smtClean="0"/>
              <a:t>‹#›</a:t>
            </a:fld>
            <a:endParaRPr lang="ru-RU"/>
          </a:p>
        </p:txBody>
      </p:sp>
    </p:spTree>
    <p:extLst>
      <p:ext uri="{BB962C8B-B14F-4D97-AF65-F5344CB8AC3E}">
        <p14:creationId xmlns:p14="http://schemas.microsoft.com/office/powerpoint/2010/main" val="34275485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6F8EE2C0-A546-4B6B-80E3-AC01D3D602FD}"/>
              </a:ext>
            </a:extLst>
          </p:cNvPr>
          <p:cNvSpPr>
            <a:spLocks noGrp="1"/>
          </p:cNvSpPr>
          <p:nvPr>
            <p:ph type="dt" sz="half" idx="10"/>
          </p:nvPr>
        </p:nvSpPr>
        <p:spPr/>
        <p:txBody>
          <a:bodyPr/>
          <a:lstStyle>
            <a:lvl1pPr>
              <a:defRPr/>
            </a:lvl1pPr>
          </a:lstStyle>
          <a:p>
            <a:pPr>
              <a:defRPr/>
            </a:pPr>
            <a:fld id="{54C72C97-F6EE-4BF2-BEF6-7045855E5150}"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0EC6082A-0F62-444F-A714-37257FF8A436}"/>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1D7EA14C-6547-4751-AFC8-1736CCF5C552}"/>
              </a:ext>
            </a:extLst>
          </p:cNvPr>
          <p:cNvSpPr>
            <a:spLocks noGrp="1"/>
          </p:cNvSpPr>
          <p:nvPr>
            <p:ph type="sldNum" sz="quarter" idx="12"/>
          </p:nvPr>
        </p:nvSpPr>
        <p:spPr/>
        <p:txBody>
          <a:bodyPr/>
          <a:lstStyle>
            <a:lvl1pPr>
              <a:defRPr/>
            </a:lvl1pPr>
          </a:lstStyle>
          <a:p>
            <a:pPr>
              <a:defRPr/>
            </a:pPr>
            <a:fld id="{A9973DEF-B0CF-4350-8442-2609B9B171A6}" type="slidenum">
              <a:rPr lang="ru-RU"/>
              <a:pPr>
                <a:defRPr/>
              </a:pPr>
              <a:t>‹#›</a:t>
            </a:fld>
            <a:endParaRPr lang="ru-RU"/>
          </a:p>
        </p:txBody>
      </p:sp>
    </p:spTree>
    <p:extLst>
      <p:ext uri="{BB962C8B-B14F-4D97-AF65-F5344CB8AC3E}">
        <p14:creationId xmlns:p14="http://schemas.microsoft.com/office/powerpoint/2010/main" val="9762117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CF5A3DFD-5F9D-4725-BFCC-B857A19CC733}"/>
              </a:ext>
            </a:extLst>
          </p:cNvPr>
          <p:cNvSpPr>
            <a:spLocks noGrp="1"/>
          </p:cNvSpPr>
          <p:nvPr>
            <p:ph type="dt" sz="half" idx="10"/>
          </p:nvPr>
        </p:nvSpPr>
        <p:spPr/>
        <p:txBody>
          <a:bodyPr/>
          <a:lstStyle>
            <a:lvl1pPr>
              <a:defRPr/>
            </a:lvl1pPr>
          </a:lstStyle>
          <a:p>
            <a:pPr>
              <a:defRPr/>
            </a:pPr>
            <a:fld id="{76C3EBF8-18D8-4A87-B2F9-DA5351052D40}"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74B519DB-27BC-466F-8505-2640A82B2D49}"/>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A0E9C4DD-FC93-4E76-B736-11090AFDFAD6}"/>
              </a:ext>
            </a:extLst>
          </p:cNvPr>
          <p:cNvSpPr>
            <a:spLocks noGrp="1"/>
          </p:cNvSpPr>
          <p:nvPr>
            <p:ph type="sldNum" sz="quarter" idx="12"/>
          </p:nvPr>
        </p:nvSpPr>
        <p:spPr/>
        <p:txBody>
          <a:bodyPr/>
          <a:lstStyle>
            <a:lvl1pPr>
              <a:defRPr/>
            </a:lvl1pPr>
          </a:lstStyle>
          <a:p>
            <a:pPr>
              <a:defRPr/>
            </a:pPr>
            <a:fld id="{63DF5385-2C9D-4485-994E-9F4A8B9B1648}" type="slidenum">
              <a:rPr lang="ru-RU"/>
              <a:pPr>
                <a:defRPr/>
              </a:pPr>
              <a:t>‹#›</a:t>
            </a:fld>
            <a:endParaRPr lang="ru-RU"/>
          </a:p>
        </p:txBody>
      </p:sp>
    </p:spTree>
    <p:extLst>
      <p:ext uri="{BB962C8B-B14F-4D97-AF65-F5344CB8AC3E}">
        <p14:creationId xmlns:p14="http://schemas.microsoft.com/office/powerpoint/2010/main" val="2999824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68C4492-8754-443C-B3CD-9E341664E623}"/>
              </a:ext>
            </a:extLst>
          </p:cNvPr>
          <p:cNvSpPr>
            <a:spLocks noGrp="1"/>
          </p:cNvSpPr>
          <p:nvPr>
            <p:ph type="dt" sz="half" idx="10"/>
          </p:nvPr>
        </p:nvSpPr>
        <p:spPr/>
        <p:txBody>
          <a:bodyPr/>
          <a:lstStyle>
            <a:lvl1pPr>
              <a:defRPr/>
            </a:lvl1pPr>
          </a:lstStyle>
          <a:p>
            <a:pPr>
              <a:defRPr/>
            </a:pPr>
            <a:fld id="{6F79FE1D-F13A-423C-B382-C96336D832A5}"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515DC06B-BD2E-459D-AB11-C6D95F5D411F}"/>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D14BC6A-FFCB-4D9F-AD5D-154A02DDBA9F}"/>
              </a:ext>
            </a:extLst>
          </p:cNvPr>
          <p:cNvSpPr>
            <a:spLocks noGrp="1"/>
          </p:cNvSpPr>
          <p:nvPr>
            <p:ph type="sldNum" sz="quarter" idx="12"/>
          </p:nvPr>
        </p:nvSpPr>
        <p:spPr/>
        <p:txBody>
          <a:bodyPr/>
          <a:lstStyle>
            <a:lvl1pPr>
              <a:defRPr/>
            </a:lvl1pPr>
          </a:lstStyle>
          <a:p>
            <a:pPr>
              <a:defRPr/>
            </a:pPr>
            <a:fld id="{CDF7986B-39B6-4DF2-BFA1-015B601F918E}" type="slidenum">
              <a:rPr lang="ru-RU"/>
              <a:pPr>
                <a:defRPr/>
              </a:pPr>
              <a:t>‹#›</a:t>
            </a:fld>
            <a:endParaRPr lang="ru-RU"/>
          </a:p>
        </p:txBody>
      </p:sp>
    </p:spTree>
    <p:extLst>
      <p:ext uri="{BB962C8B-B14F-4D97-AF65-F5344CB8AC3E}">
        <p14:creationId xmlns:p14="http://schemas.microsoft.com/office/powerpoint/2010/main" val="1265030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4FB8555E-A971-48A4-A4EA-E703D0599347}"/>
              </a:ext>
            </a:extLst>
          </p:cNvPr>
          <p:cNvSpPr>
            <a:spLocks noGrp="1"/>
          </p:cNvSpPr>
          <p:nvPr>
            <p:ph type="dt" sz="half" idx="10"/>
          </p:nvPr>
        </p:nvSpPr>
        <p:spPr/>
        <p:txBody>
          <a:bodyPr/>
          <a:lstStyle>
            <a:lvl1pPr>
              <a:defRPr/>
            </a:lvl1pPr>
          </a:lstStyle>
          <a:p>
            <a:pPr>
              <a:defRPr/>
            </a:pPr>
            <a:fld id="{551F6D09-4260-4C1F-96C7-FE1F3BED1547}" type="datetimeFigureOut">
              <a:rPr lang="ru-RU"/>
              <a:pPr>
                <a:defRPr/>
              </a:pPr>
              <a:t>20.09.2024</a:t>
            </a:fld>
            <a:endParaRPr lang="ru-RU"/>
          </a:p>
        </p:txBody>
      </p:sp>
      <p:sp>
        <p:nvSpPr>
          <p:cNvPr id="6" name="Нижний колонтитул 4">
            <a:extLst>
              <a:ext uri="{FF2B5EF4-FFF2-40B4-BE49-F238E27FC236}">
                <a16:creationId xmlns:a16="http://schemas.microsoft.com/office/drawing/2014/main" id="{1330A24B-C323-4ED7-BA32-E42D0FA534C7}"/>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2868F484-3F97-46AB-9FC6-D42954BC48F6}"/>
              </a:ext>
            </a:extLst>
          </p:cNvPr>
          <p:cNvSpPr>
            <a:spLocks noGrp="1"/>
          </p:cNvSpPr>
          <p:nvPr>
            <p:ph type="sldNum" sz="quarter" idx="12"/>
          </p:nvPr>
        </p:nvSpPr>
        <p:spPr/>
        <p:txBody>
          <a:bodyPr/>
          <a:lstStyle>
            <a:lvl1pPr>
              <a:defRPr/>
            </a:lvl1pPr>
          </a:lstStyle>
          <a:p>
            <a:pPr>
              <a:defRPr/>
            </a:pPr>
            <a:fld id="{02C2642C-7D51-46DF-BE07-B04F69358894}" type="slidenum">
              <a:rPr lang="ru-RU"/>
              <a:pPr>
                <a:defRPr/>
              </a:pPr>
              <a:t>‹#›</a:t>
            </a:fld>
            <a:endParaRPr lang="ru-RU"/>
          </a:p>
        </p:txBody>
      </p:sp>
    </p:spTree>
    <p:extLst>
      <p:ext uri="{BB962C8B-B14F-4D97-AF65-F5344CB8AC3E}">
        <p14:creationId xmlns:p14="http://schemas.microsoft.com/office/powerpoint/2010/main" val="2033103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5C641F4A-8115-4E73-81C1-1E1E11BDBB7B}"/>
              </a:ext>
            </a:extLst>
          </p:cNvPr>
          <p:cNvSpPr>
            <a:spLocks noGrp="1"/>
          </p:cNvSpPr>
          <p:nvPr>
            <p:ph type="dt" sz="half" idx="10"/>
          </p:nvPr>
        </p:nvSpPr>
        <p:spPr/>
        <p:txBody>
          <a:bodyPr/>
          <a:lstStyle>
            <a:lvl1pPr>
              <a:defRPr/>
            </a:lvl1pPr>
          </a:lstStyle>
          <a:p>
            <a:pPr>
              <a:defRPr/>
            </a:pPr>
            <a:fld id="{42457C1C-BA40-427E-B2F8-3B49E96B2144}" type="datetimeFigureOut">
              <a:rPr lang="ru-RU"/>
              <a:pPr>
                <a:defRPr/>
              </a:pPr>
              <a:t>20.09.2024</a:t>
            </a:fld>
            <a:endParaRPr lang="ru-RU"/>
          </a:p>
        </p:txBody>
      </p:sp>
      <p:sp>
        <p:nvSpPr>
          <p:cNvPr id="8" name="Нижний колонтитул 4">
            <a:extLst>
              <a:ext uri="{FF2B5EF4-FFF2-40B4-BE49-F238E27FC236}">
                <a16:creationId xmlns:a16="http://schemas.microsoft.com/office/drawing/2014/main" id="{DC53DF30-3F77-40DC-9F3B-59799B61965B}"/>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AA2F084D-16B6-4BAC-B110-5C6B632B37B3}"/>
              </a:ext>
            </a:extLst>
          </p:cNvPr>
          <p:cNvSpPr>
            <a:spLocks noGrp="1"/>
          </p:cNvSpPr>
          <p:nvPr>
            <p:ph type="sldNum" sz="quarter" idx="12"/>
          </p:nvPr>
        </p:nvSpPr>
        <p:spPr/>
        <p:txBody>
          <a:bodyPr/>
          <a:lstStyle>
            <a:lvl1pPr>
              <a:defRPr/>
            </a:lvl1pPr>
          </a:lstStyle>
          <a:p>
            <a:pPr>
              <a:defRPr/>
            </a:pPr>
            <a:fld id="{8A450188-40C6-4202-A8DA-56F79F4A2E7E}" type="slidenum">
              <a:rPr lang="ru-RU"/>
              <a:pPr>
                <a:defRPr/>
              </a:pPr>
              <a:t>‹#›</a:t>
            </a:fld>
            <a:endParaRPr lang="ru-RU"/>
          </a:p>
        </p:txBody>
      </p:sp>
    </p:spTree>
    <p:extLst>
      <p:ext uri="{BB962C8B-B14F-4D97-AF65-F5344CB8AC3E}">
        <p14:creationId xmlns:p14="http://schemas.microsoft.com/office/powerpoint/2010/main" val="3097180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C4AE5BF0-BC71-4DAB-B3D8-D6D342A40D33}"/>
              </a:ext>
            </a:extLst>
          </p:cNvPr>
          <p:cNvSpPr>
            <a:spLocks noGrp="1"/>
          </p:cNvSpPr>
          <p:nvPr>
            <p:ph type="dt" sz="half" idx="10"/>
          </p:nvPr>
        </p:nvSpPr>
        <p:spPr/>
        <p:txBody>
          <a:bodyPr/>
          <a:lstStyle>
            <a:lvl1pPr>
              <a:defRPr/>
            </a:lvl1pPr>
          </a:lstStyle>
          <a:p>
            <a:pPr>
              <a:defRPr/>
            </a:pPr>
            <a:fld id="{CB6720D2-18F7-441F-AF8A-C65A75B43689}" type="datetimeFigureOut">
              <a:rPr lang="ru-RU"/>
              <a:pPr>
                <a:defRPr/>
              </a:pPr>
              <a:t>20.09.2024</a:t>
            </a:fld>
            <a:endParaRPr lang="ru-RU"/>
          </a:p>
        </p:txBody>
      </p:sp>
      <p:sp>
        <p:nvSpPr>
          <p:cNvPr id="4" name="Нижний колонтитул 4">
            <a:extLst>
              <a:ext uri="{FF2B5EF4-FFF2-40B4-BE49-F238E27FC236}">
                <a16:creationId xmlns:a16="http://schemas.microsoft.com/office/drawing/2014/main" id="{8A851C9E-C87A-417B-962B-1B3306C85CC9}"/>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3383CD95-539D-4339-BEBB-4114E3851EB8}"/>
              </a:ext>
            </a:extLst>
          </p:cNvPr>
          <p:cNvSpPr>
            <a:spLocks noGrp="1"/>
          </p:cNvSpPr>
          <p:nvPr>
            <p:ph type="sldNum" sz="quarter" idx="12"/>
          </p:nvPr>
        </p:nvSpPr>
        <p:spPr/>
        <p:txBody>
          <a:bodyPr/>
          <a:lstStyle>
            <a:lvl1pPr>
              <a:defRPr/>
            </a:lvl1pPr>
          </a:lstStyle>
          <a:p>
            <a:pPr>
              <a:defRPr/>
            </a:pPr>
            <a:fld id="{16EBBCF5-FE9C-4C6F-A7BF-E810D0396B65}" type="slidenum">
              <a:rPr lang="ru-RU"/>
              <a:pPr>
                <a:defRPr/>
              </a:pPr>
              <a:t>‹#›</a:t>
            </a:fld>
            <a:endParaRPr lang="ru-RU"/>
          </a:p>
        </p:txBody>
      </p:sp>
    </p:spTree>
    <p:extLst>
      <p:ext uri="{BB962C8B-B14F-4D97-AF65-F5344CB8AC3E}">
        <p14:creationId xmlns:p14="http://schemas.microsoft.com/office/powerpoint/2010/main" val="23218830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3EBC36A6-8507-413B-B694-ED2BE225961E}"/>
              </a:ext>
            </a:extLst>
          </p:cNvPr>
          <p:cNvSpPr>
            <a:spLocks noGrp="1"/>
          </p:cNvSpPr>
          <p:nvPr>
            <p:ph type="dt" sz="half" idx="10"/>
          </p:nvPr>
        </p:nvSpPr>
        <p:spPr/>
        <p:txBody>
          <a:bodyPr/>
          <a:lstStyle>
            <a:lvl1pPr>
              <a:defRPr/>
            </a:lvl1pPr>
          </a:lstStyle>
          <a:p>
            <a:pPr>
              <a:defRPr/>
            </a:pPr>
            <a:fld id="{5DB2774A-5CEA-416D-957E-DADEAE8830AA}" type="datetimeFigureOut">
              <a:rPr lang="ru-RU"/>
              <a:pPr>
                <a:defRPr/>
              </a:pPr>
              <a:t>20.09.2024</a:t>
            </a:fld>
            <a:endParaRPr lang="ru-RU"/>
          </a:p>
        </p:txBody>
      </p:sp>
      <p:sp>
        <p:nvSpPr>
          <p:cNvPr id="3" name="Нижний колонтитул 4">
            <a:extLst>
              <a:ext uri="{FF2B5EF4-FFF2-40B4-BE49-F238E27FC236}">
                <a16:creationId xmlns:a16="http://schemas.microsoft.com/office/drawing/2014/main" id="{D27CCFBB-DA1F-43FA-B778-9AADC78F288F}"/>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B3970329-6FC0-41D5-A981-7AF1C2213273}"/>
              </a:ext>
            </a:extLst>
          </p:cNvPr>
          <p:cNvSpPr>
            <a:spLocks noGrp="1"/>
          </p:cNvSpPr>
          <p:nvPr>
            <p:ph type="sldNum" sz="quarter" idx="12"/>
          </p:nvPr>
        </p:nvSpPr>
        <p:spPr/>
        <p:txBody>
          <a:bodyPr/>
          <a:lstStyle>
            <a:lvl1pPr>
              <a:defRPr/>
            </a:lvl1pPr>
          </a:lstStyle>
          <a:p>
            <a:pPr>
              <a:defRPr/>
            </a:pPr>
            <a:fld id="{CDEB610C-1527-4B45-8029-AA914287A44F}" type="slidenum">
              <a:rPr lang="ru-RU"/>
              <a:pPr>
                <a:defRPr/>
              </a:pPr>
              <a:t>‹#›</a:t>
            </a:fld>
            <a:endParaRPr lang="ru-RU"/>
          </a:p>
        </p:txBody>
      </p:sp>
    </p:spTree>
    <p:extLst>
      <p:ext uri="{BB962C8B-B14F-4D97-AF65-F5344CB8AC3E}">
        <p14:creationId xmlns:p14="http://schemas.microsoft.com/office/powerpoint/2010/main" val="3258372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a:extLst>
              <a:ext uri="{FF2B5EF4-FFF2-40B4-BE49-F238E27FC236}">
                <a16:creationId xmlns:a16="http://schemas.microsoft.com/office/drawing/2014/main" id="{C7318DFF-37E3-4073-BC18-615BA3E0742C}"/>
              </a:ext>
            </a:extLst>
          </p:cNvPr>
          <p:cNvSpPr>
            <a:spLocks noGrp="1"/>
          </p:cNvSpPr>
          <p:nvPr>
            <p:ph type="dt" sz="half" idx="10"/>
          </p:nvPr>
        </p:nvSpPr>
        <p:spPr/>
        <p:txBody>
          <a:bodyPr/>
          <a:lstStyle>
            <a:lvl1pPr>
              <a:defRPr/>
            </a:lvl1pPr>
          </a:lstStyle>
          <a:p>
            <a:pPr>
              <a:defRPr/>
            </a:pPr>
            <a:fld id="{4170A087-FE11-4496-9629-D285D5EE51D6}" type="datetimeFigureOut">
              <a:rPr lang="ru-RU"/>
              <a:pPr>
                <a:defRPr/>
              </a:pPr>
              <a:t>20.09.2024</a:t>
            </a:fld>
            <a:endParaRPr lang="ru-RU"/>
          </a:p>
        </p:txBody>
      </p:sp>
      <p:sp>
        <p:nvSpPr>
          <p:cNvPr id="6" name="Нижний колонтитул 4">
            <a:extLst>
              <a:ext uri="{FF2B5EF4-FFF2-40B4-BE49-F238E27FC236}">
                <a16:creationId xmlns:a16="http://schemas.microsoft.com/office/drawing/2014/main" id="{86546448-0EC2-4075-9970-CF7DB79707EC}"/>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D4D16B04-EC86-47D4-84DD-76633134512C}"/>
              </a:ext>
            </a:extLst>
          </p:cNvPr>
          <p:cNvSpPr>
            <a:spLocks noGrp="1"/>
          </p:cNvSpPr>
          <p:nvPr>
            <p:ph type="sldNum" sz="quarter" idx="12"/>
          </p:nvPr>
        </p:nvSpPr>
        <p:spPr/>
        <p:txBody>
          <a:bodyPr/>
          <a:lstStyle>
            <a:lvl1pPr>
              <a:defRPr/>
            </a:lvl1pPr>
          </a:lstStyle>
          <a:p>
            <a:pPr>
              <a:defRPr/>
            </a:pPr>
            <a:fld id="{9E82DB9D-1671-45E1-9AED-0B97DC56C4DF}" type="slidenum">
              <a:rPr lang="ru-RU"/>
              <a:pPr>
                <a:defRPr/>
              </a:pPr>
              <a:t>‹#›</a:t>
            </a:fld>
            <a:endParaRPr lang="ru-RU"/>
          </a:p>
        </p:txBody>
      </p:sp>
    </p:spTree>
    <p:extLst>
      <p:ext uri="{BB962C8B-B14F-4D97-AF65-F5344CB8AC3E}">
        <p14:creationId xmlns:p14="http://schemas.microsoft.com/office/powerpoint/2010/main" val="6045342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3">
            <a:extLst>
              <a:ext uri="{FF2B5EF4-FFF2-40B4-BE49-F238E27FC236}">
                <a16:creationId xmlns:a16="http://schemas.microsoft.com/office/drawing/2014/main" id="{94DBBFDE-D652-4747-A273-B44720398CF7}"/>
              </a:ext>
            </a:extLst>
          </p:cNvPr>
          <p:cNvSpPr>
            <a:spLocks noGrp="1"/>
          </p:cNvSpPr>
          <p:nvPr>
            <p:ph type="dt" sz="half" idx="10"/>
          </p:nvPr>
        </p:nvSpPr>
        <p:spPr/>
        <p:txBody>
          <a:bodyPr/>
          <a:lstStyle>
            <a:lvl1pPr>
              <a:defRPr/>
            </a:lvl1pPr>
          </a:lstStyle>
          <a:p>
            <a:pPr>
              <a:defRPr/>
            </a:pPr>
            <a:fld id="{90F711BA-0438-4DF8-B93F-DF309E4B63BB}" type="datetimeFigureOut">
              <a:rPr lang="ru-RU"/>
              <a:pPr>
                <a:defRPr/>
              </a:pPr>
              <a:t>20.09.2024</a:t>
            </a:fld>
            <a:endParaRPr lang="ru-RU"/>
          </a:p>
        </p:txBody>
      </p:sp>
      <p:sp>
        <p:nvSpPr>
          <p:cNvPr id="6" name="Нижний колонтитул 4">
            <a:extLst>
              <a:ext uri="{FF2B5EF4-FFF2-40B4-BE49-F238E27FC236}">
                <a16:creationId xmlns:a16="http://schemas.microsoft.com/office/drawing/2014/main" id="{C1A6733E-0CA6-4079-B40E-1083BCB2ADD8}"/>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C40998DE-7D1C-464B-A9E3-F54E94B0319E}"/>
              </a:ext>
            </a:extLst>
          </p:cNvPr>
          <p:cNvSpPr>
            <a:spLocks noGrp="1"/>
          </p:cNvSpPr>
          <p:nvPr>
            <p:ph type="sldNum" sz="quarter" idx="12"/>
          </p:nvPr>
        </p:nvSpPr>
        <p:spPr/>
        <p:txBody>
          <a:bodyPr/>
          <a:lstStyle>
            <a:lvl1pPr>
              <a:defRPr/>
            </a:lvl1pPr>
          </a:lstStyle>
          <a:p>
            <a:pPr>
              <a:defRPr/>
            </a:pPr>
            <a:fld id="{A6031027-09F1-4086-BDC1-73EB2B969A74}" type="slidenum">
              <a:rPr lang="ru-RU"/>
              <a:pPr>
                <a:defRPr/>
              </a:pPr>
              <a:t>‹#›</a:t>
            </a:fld>
            <a:endParaRPr lang="ru-RU"/>
          </a:p>
        </p:txBody>
      </p:sp>
    </p:spTree>
    <p:extLst>
      <p:ext uri="{BB962C8B-B14F-4D97-AF65-F5344CB8AC3E}">
        <p14:creationId xmlns:p14="http://schemas.microsoft.com/office/powerpoint/2010/main" val="15809700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B2CB1AB-1218-4254-861A-D18A7DEDB536}"/>
              </a:ext>
            </a:extLst>
          </p:cNvPr>
          <p:cNvSpPr>
            <a:spLocks noGrp="1"/>
          </p:cNvSpPr>
          <p:nvPr>
            <p:ph type="dt" sz="half" idx="10"/>
          </p:nvPr>
        </p:nvSpPr>
        <p:spPr/>
        <p:txBody>
          <a:bodyPr/>
          <a:lstStyle>
            <a:lvl1pPr>
              <a:defRPr/>
            </a:lvl1pPr>
          </a:lstStyle>
          <a:p>
            <a:pPr>
              <a:defRPr/>
            </a:pPr>
            <a:fld id="{6176C5FA-E382-4F01-8BFA-8B10B1C2C856}"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870DD7D3-B17E-4FB2-8C39-4F0CE272490F}"/>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D4367E1B-78EB-4133-8E8A-6C3BBC10C6E3}"/>
              </a:ext>
            </a:extLst>
          </p:cNvPr>
          <p:cNvSpPr>
            <a:spLocks noGrp="1"/>
          </p:cNvSpPr>
          <p:nvPr>
            <p:ph type="sldNum" sz="quarter" idx="12"/>
          </p:nvPr>
        </p:nvSpPr>
        <p:spPr/>
        <p:txBody>
          <a:bodyPr/>
          <a:lstStyle>
            <a:lvl1pPr>
              <a:defRPr/>
            </a:lvl1pPr>
          </a:lstStyle>
          <a:p>
            <a:pPr>
              <a:defRPr/>
            </a:pPr>
            <a:fld id="{B9D45300-45B7-4969-8359-4FEF1AC6AA1C}" type="slidenum">
              <a:rPr lang="ru-RU"/>
              <a:pPr>
                <a:defRPr/>
              </a:pPr>
              <a:t>‹#›</a:t>
            </a:fld>
            <a:endParaRPr lang="ru-RU"/>
          </a:p>
        </p:txBody>
      </p:sp>
    </p:spTree>
    <p:extLst>
      <p:ext uri="{BB962C8B-B14F-4D97-AF65-F5344CB8AC3E}">
        <p14:creationId xmlns:p14="http://schemas.microsoft.com/office/powerpoint/2010/main" val="2426027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C75C106-0425-43D0-B58D-4452A5C121B2}"/>
              </a:ext>
            </a:extLst>
          </p:cNvPr>
          <p:cNvSpPr>
            <a:spLocks noGrp="1"/>
          </p:cNvSpPr>
          <p:nvPr>
            <p:ph type="dt" sz="half" idx="10"/>
          </p:nvPr>
        </p:nvSpPr>
        <p:spPr/>
        <p:txBody>
          <a:bodyPr/>
          <a:lstStyle>
            <a:lvl1pPr>
              <a:defRPr/>
            </a:lvl1pPr>
          </a:lstStyle>
          <a:p>
            <a:pPr>
              <a:defRPr/>
            </a:pPr>
            <a:fld id="{FBB856CD-55C8-4BBF-AF05-5452B5FD3274}"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B7EF4544-46F9-4E9D-BB60-910D0FD61858}"/>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2EA10855-A354-4D57-8B57-A96CAAC4926F}"/>
              </a:ext>
            </a:extLst>
          </p:cNvPr>
          <p:cNvSpPr>
            <a:spLocks noGrp="1"/>
          </p:cNvSpPr>
          <p:nvPr>
            <p:ph type="sldNum" sz="quarter" idx="12"/>
          </p:nvPr>
        </p:nvSpPr>
        <p:spPr/>
        <p:txBody>
          <a:bodyPr/>
          <a:lstStyle>
            <a:lvl1pPr>
              <a:defRPr/>
            </a:lvl1pPr>
          </a:lstStyle>
          <a:p>
            <a:pPr>
              <a:defRPr/>
            </a:pPr>
            <a:fld id="{94A8C307-FC42-4435-87AA-CC234D94D2E8}" type="slidenum">
              <a:rPr lang="ru-RU"/>
              <a:pPr>
                <a:defRPr/>
              </a:pPr>
              <a:t>‹#›</a:t>
            </a:fld>
            <a:endParaRPr lang="ru-RU"/>
          </a:p>
        </p:txBody>
      </p:sp>
    </p:spTree>
    <p:extLst>
      <p:ext uri="{BB962C8B-B14F-4D97-AF65-F5344CB8AC3E}">
        <p14:creationId xmlns:p14="http://schemas.microsoft.com/office/powerpoint/2010/main" val="34144776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96E720-FB3C-4131-8820-7F9916353EFF}"/>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1E9E6F1C-3D37-4A1F-AA8B-768717B4E11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F82FB240-9407-46E4-9EA8-CEF3D5BF0E6C}"/>
              </a:ext>
            </a:extLst>
          </p:cNvPr>
          <p:cNvSpPr>
            <a:spLocks noGrp="1"/>
          </p:cNvSpPr>
          <p:nvPr>
            <p:ph type="dt" sz="half" idx="10"/>
          </p:nvPr>
        </p:nvSpPr>
        <p:spPr/>
        <p:txBody>
          <a:bodyPr/>
          <a:lstStyle/>
          <a:p>
            <a:fld id="{9D65CBD0-5425-4A9A-B62E-4CB4988B1534}" type="datetime1">
              <a:rPr lang="ru-RU" smtClean="0"/>
              <a:t>20.09.2024</a:t>
            </a:fld>
            <a:endParaRPr lang="ru-RU"/>
          </a:p>
        </p:txBody>
      </p:sp>
      <p:sp>
        <p:nvSpPr>
          <p:cNvPr id="5" name="Нижний колонтитул 4">
            <a:extLst>
              <a:ext uri="{FF2B5EF4-FFF2-40B4-BE49-F238E27FC236}">
                <a16:creationId xmlns:a16="http://schemas.microsoft.com/office/drawing/2014/main" id="{98DD4AFF-8491-4D6A-BF8D-9F62E8CF9B4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62A9091-A874-43F5-BDD9-1828669870B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7151440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D5B9265-FB1B-4C73-AB6C-A8FC05451902}"/>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265677A8-3BC7-4A75-B7F4-0E1EA2F01362}"/>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61E8CF9-8171-4617-B022-B71FB0768602}"/>
              </a:ext>
            </a:extLst>
          </p:cNvPr>
          <p:cNvSpPr>
            <a:spLocks noGrp="1"/>
          </p:cNvSpPr>
          <p:nvPr>
            <p:ph type="dt" sz="half" idx="10"/>
          </p:nvPr>
        </p:nvSpPr>
        <p:spPr/>
        <p:txBody>
          <a:bodyPr/>
          <a:lstStyle/>
          <a:p>
            <a:fld id="{24531707-C6D0-48A2-9A20-ADDA16D40C8D}" type="datetime1">
              <a:rPr lang="ru-RU" smtClean="0"/>
              <a:t>20.09.2024</a:t>
            </a:fld>
            <a:endParaRPr lang="ru-RU"/>
          </a:p>
        </p:txBody>
      </p:sp>
      <p:sp>
        <p:nvSpPr>
          <p:cNvPr id="5" name="Нижний колонтитул 4">
            <a:extLst>
              <a:ext uri="{FF2B5EF4-FFF2-40B4-BE49-F238E27FC236}">
                <a16:creationId xmlns:a16="http://schemas.microsoft.com/office/drawing/2014/main" id="{98D2AF79-D02B-41FC-9EA2-79C874B4301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90ABD4A-DF1D-4D46-BC0C-2CB5F7AAE90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23873909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6DE9E42-C504-46C8-8DDF-D26EB7A1761D}"/>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97E1A068-0310-44B8-BA88-CD39FFEB6E9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52270C5A-019F-4D2A-BAE3-6F62EF6326E3}"/>
              </a:ext>
            </a:extLst>
          </p:cNvPr>
          <p:cNvSpPr>
            <a:spLocks noGrp="1"/>
          </p:cNvSpPr>
          <p:nvPr>
            <p:ph type="dt" sz="half" idx="10"/>
          </p:nvPr>
        </p:nvSpPr>
        <p:spPr/>
        <p:txBody>
          <a:bodyPr/>
          <a:lstStyle/>
          <a:p>
            <a:fld id="{8849CEC8-6CC8-4305-9A32-909E1365BC31}" type="datetime1">
              <a:rPr lang="ru-RU" smtClean="0"/>
              <a:t>20.09.2024</a:t>
            </a:fld>
            <a:endParaRPr lang="ru-RU"/>
          </a:p>
        </p:txBody>
      </p:sp>
      <p:sp>
        <p:nvSpPr>
          <p:cNvPr id="5" name="Нижний колонтитул 4">
            <a:extLst>
              <a:ext uri="{FF2B5EF4-FFF2-40B4-BE49-F238E27FC236}">
                <a16:creationId xmlns:a16="http://schemas.microsoft.com/office/drawing/2014/main" id="{2A46BFC0-9C15-456A-AAEF-6090443362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5F201336-CB95-4626-A09D-C5D0C44B2819}"/>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41424517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7445663-1E89-420B-9209-897C17C85925}"/>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544119B0-CDDB-41ED-92A8-57F5A51B8EA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B890055D-2426-44A0-AC64-931B3C04C758}"/>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1BEC22CA-B0D3-4C37-A312-63512946E1FC}"/>
              </a:ext>
            </a:extLst>
          </p:cNvPr>
          <p:cNvSpPr>
            <a:spLocks noGrp="1"/>
          </p:cNvSpPr>
          <p:nvPr>
            <p:ph type="dt" sz="half" idx="10"/>
          </p:nvPr>
        </p:nvSpPr>
        <p:spPr/>
        <p:txBody>
          <a:bodyPr/>
          <a:lstStyle/>
          <a:p>
            <a:fld id="{FB9BFC77-ED52-42BB-914B-5449E2BCB531}" type="datetime1">
              <a:rPr lang="ru-RU" smtClean="0"/>
              <a:t>20.09.2024</a:t>
            </a:fld>
            <a:endParaRPr lang="ru-RU"/>
          </a:p>
        </p:txBody>
      </p:sp>
      <p:sp>
        <p:nvSpPr>
          <p:cNvPr id="6" name="Нижний колонтитул 5">
            <a:extLst>
              <a:ext uri="{FF2B5EF4-FFF2-40B4-BE49-F238E27FC236}">
                <a16:creationId xmlns:a16="http://schemas.microsoft.com/office/drawing/2014/main" id="{4C0AA67D-F237-4F22-93B6-A633F0BF260F}"/>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7C92DBAF-D01A-4B35-8F93-9C9BF956B72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9079753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117E7FA-069A-49A2-BCA4-378E35B19D6F}"/>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F7D15DE9-3EBE-46D9-B56C-EBE7EAE141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797D7F4E-698A-4920-B6CF-CCFE7AA771B0}"/>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7B38600A-210F-468E-A761-A2F51DF9CB7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058A8AA-B66C-4261-8061-F7B369B9B1F3}"/>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0F27C0AD-602B-42EC-B929-F30C3EF953F4}"/>
              </a:ext>
            </a:extLst>
          </p:cNvPr>
          <p:cNvSpPr>
            <a:spLocks noGrp="1"/>
          </p:cNvSpPr>
          <p:nvPr>
            <p:ph type="dt" sz="half" idx="10"/>
          </p:nvPr>
        </p:nvSpPr>
        <p:spPr/>
        <p:txBody>
          <a:bodyPr/>
          <a:lstStyle/>
          <a:p>
            <a:fld id="{8AB7FF8C-2466-4349-A2F0-571AD9ACD549}" type="datetime1">
              <a:rPr lang="ru-RU" smtClean="0"/>
              <a:t>20.09.2024</a:t>
            </a:fld>
            <a:endParaRPr lang="ru-RU"/>
          </a:p>
        </p:txBody>
      </p:sp>
      <p:sp>
        <p:nvSpPr>
          <p:cNvPr id="8" name="Нижний колонтитул 7">
            <a:extLst>
              <a:ext uri="{FF2B5EF4-FFF2-40B4-BE49-F238E27FC236}">
                <a16:creationId xmlns:a16="http://schemas.microsoft.com/office/drawing/2014/main" id="{7112398C-FE11-4A37-BE76-045F3EE8FD9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B58C1EC9-042A-49FF-9E5D-407039483F3C}"/>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6405436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2BBA70E-0695-4C81-981B-074E5CFC71A4}"/>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3EA45CEF-1897-4F7B-83A6-A3298CBF0757}"/>
              </a:ext>
            </a:extLst>
          </p:cNvPr>
          <p:cNvSpPr>
            <a:spLocks noGrp="1"/>
          </p:cNvSpPr>
          <p:nvPr>
            <p:ph type="dt" sz="half" idx="10"/>
          </p:nvPr>
        </p:nvSpPr>
        <p:spPr/>
        <p:txBody>
          <a:bodyPr/>
          <a:lstStyle/>
          <a:p>
            <a:fld id="{546A9CBE-4B1A-4B21-B036-BA91A326F339}" type="datetime1">
              <a:rPr lang="ru-RU" smtClean="0"/>
              <a:t>20.09.2024</a:t>
            </a:fld>
            <a:endParaRPr lang="ru-RU"/>
          </a:p>
        </p:txBody>
      </p:sp>
      <p:sp>
        <p:nvSpPr>
          <p:cNvPr id="4" name="Нижний колонтитул 3">
            <a:extLst>
              <a:ext uri="{FF2B5EF4-FFF2-40B4-BE49-F238E27FC236}">
                <a16:creationId xmlns:a16="http://schemas.microsoft.com/office/drawing/2014/main" id="{F68705AC-4DB0-423A-98A1-1B3FD846C0DE}"/>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CC3D8D3A-6EAE-4B89-8847-819C956F2A71}"/>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4103850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3648CECC-205E-4E4D-8698-3C7F62E6F435}"/>
              </a:ext>
            </a:extLst>
          </p:cNvPr>
          <p:cNvSpPr>
            <a:spLocks noGrp="1"/>
          </p:cNvSpPr>
          <p:nvPr>
            <p:ph type="dt" sz="half" idx="10"/>
          </p:nvPr>
        </p:nvSpPr>
        <p:spPr/>
        <p:txBody>
          <a:bodyPr/>
          <a:lstStyle/>
          <a:p>
            <a:fld id="{9BF8C721-6A11-436C-80A4-FD747B199B40}" type="datetime1">
              <a:rPr lang="ru-RU" smtClean="0"/>
              <a:t>20.09.2024</a:t>
            </a:fld>
            <a:endParaRPr lang="ru-RU"/>
          </a:p>
        </p:txBody>
      </p:sp>
      <p:sp>
        <p:nvSpPr>
          <p:cNvPr id="3" name="Нижний колонтитул 2">
            <a:extLst>
              <a:ext uri="{FF2B5EF4-FFF2-40B4-BE49-F238E27FC236}">
                <a16:creationId xmlns:a16="http://schemas.microsoft.com/office/drawing/2014/main" id="{B8590DA5-6ADB-490C-8B68-7D22748ECD48}"/>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BC7886E6-D52B-4A55-AC69-3EB04CFE85E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3585835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4705CE1-C0F5-4C0F-A4F6-5903EAB2AC0C}"/>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CA5FE02A-ACC9-4E27-BD99-1ACF2FEF2E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3B182269-1A07-4E15-9F4F-EC2225FA38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9672221-02F1-437E-8CB3-FEF058B80E1F}"/>
              </a:ext>
            </a:extLst>
          </p:cNvPr>
          <p:cNvSpPr>
            <a:spLocks noGrp="1"/>
          </p:cNvSpPr>
          <p:nvPr>
            <p:ph type="dt" sz="half" idx="10"/>
          </p:nvPr>
        </p:nvSpPr>
        <p:spPr/>
        <p:txBody>
          <a:bodyPr/>
          <a:lstStyle/>
          <a:p>
            <a:fld id="{FB8804F6-8833-4D78-8A3A-81D12EBFB53F}" type="datetime1">
              <a:rPr lang="ru-RU" smtClean="0"/>
              <a:t>20.09.2024</a:t>
            </a:fld>
            <a:endParaRPr lang="ru-RU"/>
          </a:p>
        </p:txBody>
      </p:sp>
      <p:sp>
        <p:nvSpPr>
          <p:cNvPr id="6" name="Нижний колонтитул 5">
            <a:extLst>
              <a:ext uri="{FF2B5EF4-FFF2-40B4-BE49-F238E27FC236}">
                <a16:creationId xmlns:a16="http://schemas.microsoft.com/office/drawing/2014/main" id="{6B3B5625-8F00-4C05-AE3E-280612518A2C}"/>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C963D4D4-50CA-4F8C-9797-C60EE3C14A5F}"/>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1693763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B575C71-DCE9-4111-AA84-99B918BF9969}"/>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8738BA7D-4071-40B4-B917-2B9A958B4A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C988C369-AB8C-46AB-A246-6BBBDE27A1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57F8864D-9ACA-4997-A8FA-99B231F18551}"/>
              </a:ext>
            </a:extLst>
          </p:cNvPr>
          <p:cNvSpPr>
            <a:spLocks noGrp="1"/>
          </p:cNvSpPr>
          <p:nvPr>
            <p:ph type="dt" sz="half" idx="10"/>
          </p:nvPr>
        </p:nvSpPr>
        <p:spPr/>
        <p:txBody>
          <a:bodyPr/>
          <a:lstStyle/>
          <a:p>
            <a:fld id="{FEE86947-4B54-42E6-8CC3-E09E00A4C160}" type="datetime1">
              <a:rPr lang="ru-RU" smtClean="0"/>
              <a:t>20.09.2024</a:t>
            </a:fld>
            <a:endParaRPr lang="ru-RU"/>
          </a:p>
        </p:txBody>
      </p:sp>
      <p:sp>
        <p:nvSpPr>
          <p:cNvPr id="6" name="Нижний колонтитул 5">
            <a:extLst>
              <a:ext uri="{FF2B5EF4-FFF2-40B4-BE49-F238E27FC236}">
                <a16:creationId xmlns:a16="http://schemas.microsoft.com/office/drawing/2014/main" id="{A87CD44D-1E37-4A65-9D1F-E2967E21A71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3081446-802C-4DD5-9593-D7DAE06F4852}"/>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4192659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91D594-37BB-44A8-8325-598A7665196A}"/>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26DB1403-B3E3-4123-B9E4-61223BDDF47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666DEE28-70FC-4B57-8FD0-500310C1609B}"/>
              </a:ext>
            </a:extLst>
          </p:cNvPr>
          <p:cNvSpPr>
            <a:spLocks noGrp="1"/>
          </p:cNvSpPr>
          <p:nvPr>
            <p:ph type="dt" sz="half" idx="10"/>
          </p:nvPr>
        </p:nvSpPr>
        <p:spPr/>
        <p:txBody>
          <a:bodyPr/>
          <a:lstStyle/>
          <a:p>
            <a:fld id="{5DAEB447-4D55-41B2-94DC-6E6DA73ADAC3}" type="datetime1">
              <a:rPr lang="ru-RU" smtClean="0"/>
              <a:t>20.09.2024</a:t>
            </a:fld>
            <a:endParaRPr lang="ru-RU"/>
          </a:p>
        </p:txBody>
      </p:sp>
      <p:sp>
        <p:nvSpPr>
          <p:cNvPr id="5" name="Нижний колонтитул 4">
            <a:extLst>
              <a:ext uri="{FF2B5EF4-FFF2-40B4-BE49-F238E27FC236}">
                <a16:creationId xmlns:a16="http://schemas.microsoft.com/office/drawing/2014/main" id="{42C239C4-B775-40D1-91F8-14AD6D4D65A6}"/>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F36C2F54-88FA-41BE-8A39-5B798975DD84}"/>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33070211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69AFB036-E318-431D-87EE-1580A2A36021}"/>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D60F22A4-8EA0-4431-95D8-BB80299155D6}"/>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058BEDE-AE64-4D3C-86A1-B25C6BA99E68}"/>
              </a:ext>
            </a:extLst>
          </p:cNvPr>
          <p:cNvSpPr>
            <a:spLocks noGrp="1"/>
          </p:cNvSpPr>
          <p:nvPr>
            <p:ph type="dt" sz="half" idx="10"/>
          </p:nvPr>
        </p:nvSpPr>
        <p:spPr/>
        <p:txBody>
          <a:bodyPr/>
          <a:lstStyle/>
          <a:p>
            <a:fld id="{8C7F0CF5-D45A-4548-9756-09CAF427CEC2}" type="datetime1">
              <a:rPr lang="ru-RU" smtClean="0"/>
              <a:t>20.09.2024</a:t>
            </a:fld>
            <a:endParaRPr lang="ru-RU"/>
          </a:p>
        </p:txBody>
      </p:sp>
      <p:sp>
        <p:nvSpPr>
          <p:cNvPr id="5" name="Нижний колонтитул 4">
            <a:extLst>
              <a:ext uri="{FF2B5EF4-FFF2-40B4-BE49-F238E27FC236}">
                <a16:creationId xmlns:a16="http://schemas.microsoft.com/office/drawing/2014/main" id="{E01583A5-5115-4405-ABF6-800ADB2B49BF}"/>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07FC4B85-1ACD-4EE2-9730-388767437F2E}"/>
              </a:ext>
            </a:extLst>
          </p:cNvPr>
          <p:cNvSpPr>
            <a:spLocks noGrp="1"/>
          </p:cNvSpPr>
          <p:nvPr>
            <p:ph type="sldNum" sz="quarter" idx="12"/>
          </p:nvPr>
        </p:nvSpPr>
        <p:spPr/>
        <p:txBody>
          <a:bodyPr/>
          <a:lstStyle/>
          <a:p>
            <a:fld id="{94EFDF0E-B47C-498C-9A14-735B80BC4918}" type="slidenum">
              <a:rPr lang="ru-RU" smtClean="0"/>
              <a:t>‹#›</a:t>
            </a:fld>
            <a:endParaRPr lang="ru-RU"/>
          </a:p>
        </p:txBody>
      </p:sp>
    </p:spTree>
    <p:extLst>
      <p:ext uri="{BB962C8B-B14F-4D97-AF65-F5344CB8AC3E}">
        <p14:creationId xmlns:p14="http://schemas.microsoft.com/office/powerpoint/2010/main" val="1840949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DF9E22E-0355-D558-3268-66724AB6F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D52F67F5-07E3-D346-6E42-520E439804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B144D14E-6FA4-F112-3472-5CA244C89DA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C0BC90-CC2F-47AF-9FCD-BF101A590F6D}" type="datetimeFigureOut">
              <a:rPr lang="ru-RU" smtClean="0"/>
              <a:t>20.09.2024</a:t>
            </a:fld>
            <a:endParaRPr lang="ru-RU"/>
          </a:p>
        </p:txBody>
      </p:sp>
      <p:sp>
        <p:nvSpPr>
          <p:cNvPr id="5" name="Нижний колонтитул 4">
            <a:extLst>
              <a:ext uri="{FF2B5EF4-FFF2-40B4-BE49-F238E27FC236}">
                <a16:creationId xmlns:a16="http://schemas.microsoft.com/office/drawing/2014/main" id="{8A9A0BE9-99BA-FB85-11A5-D92480F721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09119207-829E-9676-43AF-46AA10A72E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17B66B-F303-4043-9C8F-07738266897B}" type="slidenum">
              <a:rPr lang="ru-RU" smtClean="0"/>
              <a:t>‹#›</a:t>
            </a:fld>
            <a:endParaRPr lang="ru-RU"/>
          </a:p>
        </p:txBody>
      </p:sp>
    </p:spTree>
    <p:extLst>
      <p:ext uri="{BB962C8B-B14F-4D97-AF65-F5344CB8AC3E}">
        <p14:creationId xmlns:p14="http://schemas.microsoft.com/office/powerpoint/2010/main" val="11762257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33F9B43E-3638-42F6-A068-515A8166FBC9}"/>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a:t>Образец заголовка</a:t>
            </a:r>
          </a:p>
        </p:txBody>
      </p:sp>
      <p:sp>
        <p:nvSpPr>
          <p:cNvPr id="1027" name="Текст 2">
            <a:extLst>
              <a:ext uri="{FF2B5EF4-FFF2-40B4-BE49-F238E27FC236}">
                <a16:creationId xmlns:a16="http://schemas.microsoft.com/office/drawing/2014/main" id="{DCBD5922-C3B9-4DA0-8E5F-22155AC70C68}"/>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a:t>Образец текста</a:t>
            </a:r>
          </a:p>
          <a:p>
            <a:pPr lvl="1"/>
            <a:r>
              <a:rPr lang="ru-RU" altLang="ru-RU"/>
              <a:t>Второй уровень</a:t>
            </a:r>
          </a:p>
          <a:p>
            <a:pPr lvl="2"/>
            <a:r>
              <a:rPr lang="ru-RU" altLang="ru-RU"/>
              <a:t>Третий уровень</a:t>
            </a:r>
          </a:p>
          <a:p>
            <a:pPr lvl="3"/>
            <a:r>
              <a:rPr lang="ru-RU" altLang="ru-RU"/>
              <a:t>Четвертый уровень</a:t>
            </a:r>
          </a:p>
          <a:p>
            <a:pPr lvl="4"/>
            <a:r>
              <a:rPr lang="ru-RU" altLang="ru-RU"/>
              <a:t>Пятый уровень</a:t>
            </a:r>
          </a:p>
        </p:txBody>
      </p:sp>
      <p:sp>
        <p:nvSpPr>
          <p:cNvPr id="4" name="Дата 3">
            <a:extLst>
              <a:ext uri="{FF2B5EF4-FFF2-40B4-BE49-F238E27FC236}">
                <a16:creationId xmlns:a16="http://schemas.microsoft.com/office/drawing/2014/main" id="{F99321B5-FAEF-4890-92B0-BF39C78CF3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BAC07780-4122-451F-A57C-A85530EC176E}" type="datetimeFigureOut">
              <a:rPr lang="ru-RU"/>
              <a:pPr>
                <a:defRPr/>
              </a:pPr>
              <a:t>20.09.2024</a:t>
            </a:fld>
            <a:endParaRPr lang="ru-RU"/>
          </a:p>
        </p:txBody>
      </p:sp>
      <p:sp>
        <p:nvSpPr>
          <p:cNvPr id="5" name="Нижний колонтитул 4">
            <a:extLst>
              <a:ext uri="{FF2B5EF4-FFF2-40B4-BE49-F238E27FC236}">
                <a16:creationId xmlns:a16="http://schemas.microsoft.com/office/drawing/2014/main" id="{99B11944-B784-4188-BF79-5B5C7AA593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a:extLst>
              <a:ext uri="{FF2B5EF4-FFF2-40B4-BE49-F238E27FC236}">
                <a16:creationId xmlns:a16="http://schemas.microsoft.com/office/drawing/2014/main" id="{6025E641-84B5-442C-9D3B-B000CBF5F7C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AE4B9CB8-14C6-4B42-9B37-947AA21A3E27}" type="slidenum">
              <a:rPr lang="ru-RU"/>
              <a:pPr>
                <a:defRPr/>
              </a:pPr>
              <a:t>‹#›</a:t>
            </a:fld>
            <a:endParaRPr lang="ru-RU"/>
          </a:p>
        </p:txBody>
      </p:sp>
    </p:spTree>
    <p:extLst>
      <p:ext uri="{BB962C8B-B14F-4D97-AF65-F5344CB8AC3E}">
        <p14:creationId xmlns:p14="http://schemas.microsoft.com/office/powerpoint/2010/main" val="29012159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5FEDE6-C970-4266-9333-ED97E83BAB2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5DDCC28F-1BF6-4B22-8E60-9EB720841A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2AFD6CC2-72A7-4E5E-87B1-C5825BA3143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78C034-C17E-4ABD-BE9A-85509352EF59}" type="datetime1">
              <a:rPr lang="ru-RU" smtClean="0"/>
              <a:t>20.09.2024</a:t>
            </a:fld>
            <a:endParaRPr lang="ru-RU"/>
          </a:p>
        </p:txBody>
      </p:sp>
      <p:sp>
        <p:nvSpPr>
          <p:cNvPr id="5" name="Нижний колонтитул 4">
            <a:extLst>
              <a:ext uri="{FF2B5EF4-FFF2-40B4-BE49-F238E27FC236}">
                <a16:creationId xmlns:a16="http://schemas.microsoft.com/office/drawing/2014/main" id="{F4AC63AB-9EB8-45DC-883C-7045F8959D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66779B76-1767-4CF1-9EAE-6D6E04DCBDF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EFDF0E-B47C-498C-9A14-735B80BC4918}" type="slidenum">
              <a:rPr lang="ru-RU" smtClean="0"/>
              <a:t>‹#›</a:t>
            </a:fld>
            <a:endParaRPr lang="ru-RU"/>
          </a:p>
        </p:txBody>
      </p:sp>
    </p:spTree>
    <p:extLst>
      <p:ext uri="{BB962C8B-B14F-4D97-AF65-F5344CB8AC3E}">
        <p14:creationId xmlns:p14="http://schemas.microsoft.com/office/powerpoint/2010/main" val="53581811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7A97575-9803-41A5-8D86-B2DCCC772013}"/>
              </a:ext>
            </a:extLst>
          </p:cNvPr>
          <p:cNvSpPr>
            <a:spLocks noGrp="1"/>
          </p:cNvSpPr>
          <p:nvPr>
            <p:ph type="ctrTitle"/>
          </p:nvPr>
        </p:nvSpPr>
        <p:spPr>
          <a:xfrm>
            <a:off x="497466" y="1838739"/>
            <a:ext cx="10563015" cy="3925957"/>
          </a:xfrm>
        </p:spPr>
        <p:txBody>
          <a:bodyPr>
            <a:noAutofit/>
          </a:bodyPr>
          <a:lstStyle/>
          <a:p>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ru-RU" sz="38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t>Всесоюзная академия сельскохозяйственных наук имени В.И. Ленина: </a:t>
            </a:r>
            <a:br>
              <a:rPr lang="ru-RU" sz="38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r>
              <a:rPr lang="ru-RU" sz="38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научное наследие и развитие современной аграрной  науки</a:t>
            </a:r>
            <a:br>
              <a:rPr lang="ru-RU" sz="38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36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lang="ru-RU" sz="2400" b="1" dirty="0">
                <a:solidFill>
                  <a:schemeClr val="bg2">
                    <a:lumMod val="50000"/>
                  </a:schemeClr>
                </a:solidFill>
                <a:latin typeface="Times New Roman" panose="02020603050405020304" pitchFamily="18" charset="0"/>
                <a:ea typeface="Calibri" panose="020F0502020204030204" pitchFamily="34" charset="0"/>
                <a:cs typeface="Times New Roman" panose="02020603050405020304" pitchFamily="18" charset="0"/>
              </a:rPr>
            </a:br>
            <a:b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ru-RU"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ru-RU" sz="3200" b="0" i="0" u="none" strike="noStrike" kern="1200" cap="none" spc="0" normalizeH="0" baseline="0" noProof="0" dirty="0">
                <a:ln>
                  <a:noFill/>
                </a:ln>
                <a:solidFill>
                  <a:prstClr val="black"/>
                </a:solidFill>
                <a:effectLst/>
                <a:uLnTx/>
                <a:uFillTx/>
                <a:latin typeface="Times New Roman" panose="02020603050405020304" pitchFamily="18" charset="0"/>
                <a:ea typeface="Calibri" panose="020F0502020204030204" pitchFamily="34" charset="0"/>
                <a:cs typeface="Times New Roman" panose="02020603050405020304" pitchFamily="18" charset="0"/>
              </a:rPr>
              <a:t>А.В. Петриков – академик РАН</a:t>
            </a:r>
            <a:endParaRPr lang="ru-RU" b="1" dirty="0">
              <a:solidFill>
                <a:srgbClr val="00206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Рисунок 7">
            <a:extLst>
              <a:ext uri="{FF2B5EF4-FFF2-40B4-BE49-F238E27FC236}">
                <a16:creationId xmlns:a16="http://schemas.microsoft.com/office/drawing/2014/main" id="{3CC31611-527E-4007-8EDF-4F0CDD1FDBD5}"/>
              </a:ext>
            </a:extLst>
          </p:cNvPr>
          <p:cNvPicPr>
            <a:picLocks noChangeAspect="1"/>
          </p:cNvPicPr>
          <p:nvPr/>
        </p:nvPicPr>
        <p:blipFill rotWithShape="1">
          <a:blip r:embed="rId2">
            <a:extLst>
              <a:ext uri="{28A0092B-C50C-407E-A947-70E740481C1C}">
                <a14:useLocalDpi xmlns:a14="http://schemas.microsoft.com/office/drawing/2010/main" val="0"/>
              </a:ext>
            </a:extLst>
          </a:blip>
          <a:srcRect r="41881"/>
          <a:stretch/>
        </p:blipFill>
        <p:spPr>
          <a:xfrm>
            <a:off x="2210854" y="344477"/>
            <a:ext cx="7079381" cy="1590261"/>
          </a:xfrm>
          <a:prstGeom prst="rect">
            <a:avLst/>
          </a:prstGeom>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9904" y="86322"/>
            <a:ext cx="2511055" cy="1848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7965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3380D6EF-2BEF-D66C-079D-F0E4B44AA425}"/>
              </a:ext>
            </a:extLst>
          </p:cNvPr>
          <p:cNvSpPr>
            <a:spLocks noGrp="1"/>
          </p:cNvSpPr>
          <p:nvPr>
            <p:ph sz="half" idx="1"/>
          </p:nvPr>
        </p:nvSpPr>
        <p:spPr>
          <a:xfrm>
            <a:off x="159488" y="127590"/>
            <a:ext cx="5860312" cy="6560289"/>
          </a:xfrm>
        </p:spPr>
        <p:txBody>
          <a:bodyPr>
            <a:normAutofit fontScale="85000" lnSpcReduction="20000"/>
          </a:bodyPr>
          <a:lstStyle/>
          <a:p>
            <a:pPr marL="0" indent="0">
              <a:buNone/>
            </a:pPr>
            <a:r>
              <a:rPr lang="ru-RU" b="1" dirty="0">
                <a:solidFill>
                  <a:schemeClr val="accent1"/>
                </a:solidFill>
                <a:latin typeface="Times New Roman" panose="02020603050405020304" pitchFamily="18" charset="0"/>
                <a:cs typeface="Times New Roman" panose="02020603050405020304" pitchFamily="18" charset="0"/>
              </a:rPr>
              <a:t>Постановлении ЦИК Союза ССР </a:t>
            </a:r>
          </a:p>
          <a:p>
            <a:pPr marL="0" indent="0">
              <a:buNone/>
            </a:pPr>
            <a:r>
              <a:rPr lang="ru-RU" b="1" dirty="0">
                <a:solidFill>
                  <a:schemeClr val="accent1"/>
                </a:solidFill>
                <a:latin typeface="Times New Roman" panose="02020603050405020304" pitchFamily="18" charset="0"/>
                <a:cs typeface="Times New Roman" panose="02020603050405020304" pitchFamily="18" charset="0"/>
              </a:rPr>
              <a:t>«Об организации ВАСХНИЛ»</a:t>
            </a:r>
          </a:p>
          <a:p>
            <a:pPr marL="0" indent="0">
              <a:buNone/>
            </a:pPr>
            <a:r>
              <a:rPr lang="ru-RU" sz="3000" dirty="0">
                <a:latin typeface="Times New Roman" panose="02020603050405020304" pitchFamily="18" charset="0"/>
                <a:cs typeface="Times New Roman" panose="02020603050405020304" pitchFamily="18" charset="0"/>
              </a:rPr>
              <a:t>В целях дальнейшего осуществления решений 1-го Съезда Советов Союза ССР от 30 декабря 1922 г. Президиума ЦИК Союза ССС от 8 августа 1924 г. об организации ВАСХНИЛ, Совет Народных Комиссаров Союза ССР постановляет: </a:t>
            </a:r>
          </a:p>
          <a:p>
            <a:pPr marL="0" indent="0">
              <a:buNone/>
            </a:pPr>
            <a:r>
              <a:rPr lang="ru-RU" sz="3000" dirty="0">
                <a:latin typeface="Times New Roman" panose="02020603050405020304" pitchFamily="18" charset="0"/>
                <a:cs typeface="Times New Roman" panose="02020603050405020304" pitchFamily="18" charset="0"/>
              </a:rPr>
              <a:t>…Организовать Академию как ассоциацию научно-исследовательских институтов.</a:t>
            </a:r>
          </a:p>
          <a:p>
            <a:pPr marL="0" indent="0" algn="r">
              <a:buNone/>
            </a:pPr>
            <a:r>
              <a:rPr lang="ru-RU" sz="3000" dirty="0">
                <a:latin typeface="Times New Roman" panose="02020603050405020304" pitchFamily="18" charset="0"/>
                <a:cs typeface="Times New Roman" panose="02020603050405020304" pitchFamily="18" charset="0"/>
              </a:rPr>
              <a:t>Зам. Председателя СНК Союза ССР</a:t>
            </a:r>
          </a:p>
          <a:p>
            <a:pPr marL="0" indent="0" algn="r">
              <a:buNone/>
            </a:pPr>
            <a:r>
              <a:rPr lang="ru-RU" sz="3000" dirty="0">
                <a:latin typeface="Times New Roman" panose="02020603050405020304" pitchFamily="18" charset="0"/>
                <a:cs typeface="Times New Roman" panose="02020603050405020304" pitchFamily="18" charset="0"/>
              </a:rPr>
              <a:t> Я. Рудзутак</a:t>
            </a:r>
          </a:p>
          <a:p>
            <a:pPr marL="0" indent="0" algn="r">
              <a:buNone/>
            </a:pPr>
            <a:r>
              <a:rPr lang="ru-RU" sz="3000" dirty="0">
                <a:latin typeface="Times New Roman" panose="02020603050405020304" pitchFamily="18" charset="0"/>
                <a:cs typeface="Times New Roman" panose="02020603050405020304" pitchFamily="18" charset="0"/>
              </a:rPr>
              <a:t>Управляющий делами СНК Союза ССР и СТО Н. Горбунов</a:t>
            </a:r>
          </a:p>
          <a:p>
            <a:pPr marL="0" indent="0">
              <a:buNone/>
            </a:pPr>
            <a:endParaRPr lang="ru-RU" sz="2400" dirty="0">
              <a:latin typeface="Times New Roman" panose="02020603050405020304" pitchFamily="18" charset="0"/>
              <a:cs typeface="Times New Roman" panose="02020603050405020304" pitchFamily="18" charset="0"/>
            </a:endParaRPr>
          </a:p>
          <a:p>
            <a:pPr marL="0" indent="0">
              <a:buNone/>
            </a:pPr>
            <a:r>
              <a:rPr lang="ru-RU" sz="3000" dirty="0">
                <a:latin typeface="Times New Roman" panose="02020603050405020304" pitchFamily="18" charset="0"/>
                <a:cs typeface="Times New Roman" panose="02020603050405020304" pitchFamily="18" charset="0"/>
              </a:rPr>
              <a:t>Москва,</a:t>
            </a:r>
          </a:p>
          <a:p>
            <a:pPr marL="0" indent="0">
              <a:buNone/>
            </a:pPr>
            <a:r>
              <a:rPr lang="ru-RU" sz="3000" dirty="0">
                <a:latin typeface="Times New Roman" panose="02020603050405020304" pitchFamily="18" charset="0"/>
                <a:cs typeface="Times New Roman" panose="02020603050405020304" pitchFamily="18" charset="0"/>
              </a:rPr>
              <a:t>Кремль 25 июня 1929 г.</a:t>
            </a:r>
          </a:p>
        </p:txBody>
      </p:sp>
      <p:sp>
        <p:nvSpPr>
          <p:cNvPr id="4" name="Объект 3">
            <a:extLst>
              <a:ext uri="{FF2B5EF4-FFF2-40B4-BE49-F238E27FC236}">
                <a16:creationId xmlns:a16="http://schemas.microsoft.com/office/drawing/2014/main" id="{1629D723-E1CA-2288-F411-9C19BCB1425E}"/>
              </a:ext>
            </a:extLst>
          </p:cNvPr>
          <p:cNvSpPr>
            <a:spLocks noGrp="1"/>
          </p:cNvSpPr>
          <p:nvPr>
            <p:ph sz="half" idx="2"/>
          </p:nvPr>
        </p:nvSpPr>
        <p:spPr>
          <a:xfrm>
            <a:off x="6172200" y="127591"/>
            <a:ext cx="6019800" cy="6464594"/>
          </a:xfrm>
        </p:spPr>
        <p:txBody>
          <a:bodyPr>
            <a:normAutofit fontScale="85000" lnSpcReduction="20000"/>
          </a:bodyPr>
          <a:lstStyle/>
          <a:p>
            <a:pPr marL="0" indent="0">
              <a:buNone/>
            </a:pPr>
            <a:r>
              <a:rPr lang="ru-RU" b="1" dirty="0">
                <a:solidFill>
                  <a:schemeClr val="accent1"/>
                </a:solidFill>
                <a:latin typeface="Times New Roman" panose="02020603050405020304" pitchFamily="18" charset="0"/>
                <a:cs typeface="Times New Roman" panose="02020603050405020304" pitchFamily="18" charset="0"/>
              </a:rPr>
              <a:t>Указ Президента РФ «О Российской академии сельскохозяйственных наук» </a:t>
            </a:r>
          </a:p>
          <a:p>
            <a:pPr marL="0" indent="0">
              <a:buNone/>
            </a:pPr>
            <a:r>
              <a:rPr lang="ru-RU" sz="3000" dirty="0">
                <a:latin typeface="Times New Roman" panose="02020603050405020304" pitchFamily="18" charset="0"/>
                <a:cs typeface="Times New Roman" panose="02020603050405020304" pitchFamily="18" charset="0"/>
              </a:rPr>
              <a:t>	Придавая большое значение развитию сельскохозяйственной науки как важнейшего фактора осуществления аграрной реформы и решения продовольственной проблемы… постановляю:</a:t>
            </a:r>
          </a:p>
          <a:p>
            <a:pPr marL="0" indent="0">
              <a:buNone/>
            </a:pPr>
            <a:r>
              <a:rPr lang="ru-RU" sz="3000" dirty="0">
                <a:latin typeface="Times New Roman" panose="02020603050405020304" pitchFamily="18" charset="0"/>
                <a:cs typeface="Times New Roman" panose="02020603050405020304" pitchFamily="18" charset="0"/>
              </a:rPr>
              <a:t>…Создать на базе Российской академии сельскохозяйственных наук и Всесоюзной академии сельскохозяйственных наук единую Российскую академию сельскохозяйственных наук.</a:t>
            </a:r>
          </a:p>
          <a:p>
            <a:pPr marL="0" indent="0" algn="r">
              <a:buNone/>
            </a:pPr>
            <a:endParaRPr lang="ru-RU" sz="3000" dirty="0">
              <a:latin typeface="Times New Roman" panose="02020603050405020304" pitchFamily="18" charset="0"/>
              <a:cs typeface="Times New Roman" panose="02020603050405020304" pitchFamily="18" charset="0"/>
            </a:endParaRPr>
          </a:p>
          <a:p>
            <a:pPr marL="0" indent="0" algn="r">
              <a:buNone/>
            </a:pPr>
            <a:r>
              <a:rPr lang="ru-RU" sz="3000" dirty="0">
                <a:latin typeface="Times New Roman" panose="02020603050405020304" pitchFamily="18" charset="0"/>
                <a:cs typeface="Times New Roman" panose="02020603050405020304" pitchFamily="18" charset="0"/>
              </a:rPr>
              <a:t>Президент Российской Федерации </a:t>
            </a:r>
          </a:p>
          <a:p>
            <a:pPr marL="0" indent="0" algn="r">
              <a:buNone/>
            </a:pPr>
            <a:r>
              <a:rPr lang="ru-RU" sz="3000" dirty="0">
                <a:latin typeface="Times New Roman" panose="02020603050405020304" pitchFamily="18" charset="0"/>
                <a:cs typeface="Times New Roman" panose="02020603050405020304" pitchFamily="18" charset="0"/>
              </a:rPr>
              <a:t> Б. Ельцин                   </a:t>
            </a:r>
          </a:p>
          <a:p>
            <a:pPr marL="0" indent="0">
              <a:buNone/>
            </a:pPr>
            <a:r>
              <a:rPr lang="ru-RU" sz="3000" dirty="0">
                <a:latin typeface="Times New Roman" panose="02020603050405020304" pitchFamily="18" charset="0"/>
                <a:cs typeface="Times New Roman" panose="02020603050405020304" pitchFamily="18" charset="0"/>
              </a:rPr>
              <a:t>Москва, Кремль</a:t>
            </a:r>
          </a:p>
          <a:p>
            <a:pPr marL="0" indent="0">
              <a:buNone/>
            </a:pPr>
            <a:r>
              <a:rPr lang="ru-RU" sz="3000" dirty="0">
                <a:latin typeface="Times New Roman" panose="02020603050405020304" pitchFamily="18" charset="0"/>
                <a:cs typeface="Times New Roman" panose="02020603050405020304" pitchFamily="18" charset="0"/>
              </a:rPr>
              <a:t>30 января 1992 г.</a:t>
            </a:r>
          </a:p>
          <a:p>
            <a:pPr marL="0" indent="0">
              <a:buNone/>
            </a:pPr>
            <a:endParaRPr lang="ru-RU" dirty="0"/>
          </a:p>
          <a:p>
            <a:endParaRPr lang="ru-RU" dirty="0"/>
          </a:p>
        </p:txBody>
      </p:sp>
    </p:spTree>
    <p:extLst>
      <p:ext uri="{BB962C8B-B14F-4D97-AF65-F5344CB8AC3E}">
        <p14:creationId xmlns:p14="http://schemas.microsoft.com/office/powerpoint/2010/main" val="3225940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73CB31ED-8517-7BEA-3A86-A37289078EAB}"/>
              </a:ext>
            </a:extLst>
          </p:cNvPr>
          <p:cNvGraphicFramePr>
            <a:graphicFrameLocks noGrp="1"/>
          </p:cNvGraphicFramePr>
          <p:nvPr>
            <p:ph idx="1"/>
            <p:extLst>
              <p:ext uri="{D42A27DB-BD31-4B8C-83A1-F6EECF244321}">
                <p14:modId xmlns:p14="http://schemas.microsoft.com/office/powerpoint/2010/main" val="644017584"/>
              </p:ext>
            </p:extLst>
          </p:nvPr>
        </p:nvGraphicFramePr>
        <p:xfrm>
          <a:off x="74427" y="191386"/>
          <a:ext cx="11940363" cy="6514621"/>
        </p:xfrm>
        <a:graphic>
          <a:graphicData uri="http://schemas.openxmlformats.org/drawingml/2006/table">
            <a:tbl>
              <a:tblPr firstRow="1" bandRow="1">
                <a:tableStyleId>{5C22544A-7EE6-4342-B048-85BDC9FD1C3A}</a:tableStyleId>
              </a:tblPr>
              <a:tblGrid>
                <a:gridCol w="11940363">
                  <a:extLst>
                    <a:ext uri="{9D8B030D-6E8A-4147-A177-3AD203B41FA5}">
                      <a16:colId xmlns:a16="http://schemas.microsoft.com/office/drawing/2014/main" val="3991165571"/>
                    </a:ext>
                  </a:extLst>
                </a:gridCol>
              </a:tblGrid>
              <a:tr h="467364">
                <a:tc>
                  <a:txBody>
                    <a:bodyPr/>
                    <a:lstStyle/>
                    <a:p>
                      <a:pPr algn="ctr"/>
                      <a:r>
                        <a:rPr lang="ru-RU" sz="3200" b="1" dirty="0">
                          <a:latin typeface="Times New Roman" panose="02020603050405020304" pitchFamily="18" charset="0"/>
                          <a:cs typeface="Times New Roman" panose="02020603050405020304" pitchFamily="18" charset="0"/>
                        </a:rPr>
                        <a:t>Начало сельскохозяйственных исследований в России</a:t>
                      </a:r>
                    </a:p>
                  </a:txBody>
                  <a:tcPr/>
                </a:tc>
                <a:extLst>
                  <a:ext uri="{0D108BD9-81ED-4DB2-BD59-A6C34878D82A}">
                    <a16:rowId xmlns:a16="http://schemas.microsoft.com/office/drawing/2014/main" val="814170838"/>
                  </a:ext>
                </a:extLst>
              </a:tr>
              <a:tr h="0">
                <a:tc>
                  <a:txBody>
                    <a:bodyPr/>
                    <a:lstStyle/>
                    <a:p>
                      <a:r>
                        <a:rPr lang="ru-RU" sz="2400" b="1" dirty="0">
                          <a:latin typeface="Times New Roman" panose="02020603050405020304" pitchFamily="18" charset="0"/>
                          <a:cs typeface="Times New Roman" panose="02020603050405020304" pitchFamily="18" charset="0"/>
                        </a:rPr>
                        <a:t>Опыты по ведению сельского хозяйства в монастырях и дворцовых селах московских государей</a:t>
                      </a:r>
                    </a:p>
                  </a:txBody>
                  <a:tcPr/>
                </a:tc>
                <a:extLst>
                  <a:ext uri="{0D108BD9-81ED-4DB2-BD59-A6C34878D82A}">
                    <a16:rowId xmlns:a16="http://schemas.microsoft.com/office/drawing/2014/main" val="2581994110"/>
                  </a:ext>
                </a:extLst>
              </a:tr>
              <a:tr h="355837">
                <a:tc>
                  <a:txBody>
                    <a:bodyPr/>
                    <a:lstStyle/>
                    <a:p>
                      <a:r>
                        <a:rPr lang="ru-RU" sz="2400" b="1" dirty="0">
                          <a:latin typeface="Times New Roman" panose="02020603050405020304" pitchFamily="18" charset="0"/>
                          <a:cs typeface="Times New Roman" panose="02020603050405020304" pitchFamily="18" charset="0"/>
                        </a:rPr>
                        <a:t>Сочинения  А.Т. Болотова, И.М. Комова, М. Е. Ливанова, В. А. Левшина</a:t>
                      </a:r>
                    </a:p>
                  </a:txBody>
                  <a:tcPr/>
                </a:tc>
                <a:extLst>
                  <a:ext uri="{0D108BD9-81ED-4DB2-BD59-A6C34878D82A}">
                    <a16:rowId xmlns:a16="http://schemas.microsoft.com/office/drawing/2014/main" val="2425638576"/>
                  </a:ext>
                </a:extLst>
              </a:tr>
              <a:tr h="355837">
                <a:tc>
                  <a:txBody>
                    <a:bodyPr/>
                    <a:lstStyle/>
                    <a:p>
                      <a:r>
                        <a:rPr lang="ru-RU" sz="2400" b="1" dirty="0">
                          <a:latin typeface="Times New Roman" panose="02020603050405020304" pitchFamily="18" charset="0"/>
                          <a:cs typeface="Times New Roman" panose="02020603050405020304" pitchFamily="18" charset="0"/>
                        </a:rPr>
                        <a:t>Московский университет. 1770 г.  Курс «Сельскохозяйственного домоводства» </a:t>
                      </a:r>
                    </a:p>
                    <a:p>
                      <a:r>
                        <a:rPr lang="ru-RU" sz="2400" b="1" dirty="0">
                          <a:latin typeface="Times New Roman" panose="02020603050405020304" pitchFamily="18" charset="0"/>
                          <a:cs typeface="Times New Roman" panose="02020603050405020304" pitchFamily="18" charset="0"/>
                        </a:rPr>
                        <a:t>М.И. Афонина</a:t>
                      </a:r>
                    </a:p>
                  </a:txBody>
                  <a:tcPr/>
                </a:tc>
                <a:extLst>
                  <a:ext uri="{0D108BD9-81ED-4DB2-BD59-A6C34878D82A}">
                    <a16:rowId xmlns:a16="http://schemas.microsoft.com/office/drawing/2014/main" val="2660623471"/>
                  </a:ext>
                </a:extLst>
              </a:tr>
              <a:tr h="3832381">
                <a:tc>
                  <a:txBody>
                    <a:bodyPr/>
                    <a:lstStyle/>
                    <a:p>
                      <a:r>
                        <a:rPr lang="ru-RU" sz="2400" b="1" dirty="0">
                          <a:latin typeface="Times New Roman" panose="02020603050405020304" pitchFamily="18" charset="0"/>
                          <a:cs typeface="Times New Roman" panose="02020603050405020304" pitchFamily="18" charset="0"/>
                        </a:rPr>
                        <a:t>Российская академия наук.    Работы по сельскому хозяйству М.В. Ломоносова. «Физические» экспедиции 1768-1774 гг.  </a:t>
                      </a:r>
                    </a:p>
                    <a:p>
                      <a:r>
                        <a:rPr lang="ru-RU" sz="2400" b="0" dirty="0">
                          <a:latin typeface="Times New Roman" panose="02020603050405020304" pitchFamily="18" charset="0"/>
                          <a:cs typeface="Times New Roman" panose="02020603050405020304" pitchFamily="18" charset="0"/>
                        </a:rPr>
                        <a:t>Программа экспедиций включала сбор сведений  о сельском хозяйстве:</a:t>
                      </a:r>
                    </a:p>
                    <a:p>
                      <a:r>
                        <a:rPr lang="ru-RU" sz="2400" b="0" dirty="0">
                          <a:latin typeface="Times New Roman" panose="02020603050405020304" pitchFamily="18" charset="0"/>
                          <a:cs typeface="Times New Roman" panose="02020603050405020304" pitchFamily="18" charset="0"/>
                        </a:rPr>
                        <a:t>«(1) о естестве земли которые на пути находят; </a:t>
                      </a:r>
                    </a:p>
                    <a:p>
                      <a:r>
                        <a:rPr lang="ru-RU" sz="2400" b="0" dirty="0">
                          <a:latin typeface="Times New Roman" panose="02020603050405020304" pitchFamily="18" charset="0"/>
                          <a:cs typeface="Times New Roman" panose="02020603050405020304" pitchFamily="18" charset="0"/>
                        </a:rPr>
                        <a:t>  (2) о необработанной земле и ненаселенном месте, </a:t>
                      </a:r>
                      <a:r>
                        <a:rPr lang="ru-RU" sz="2400" b="0" dirty="0" err="1">
                          <a:latin typeface="Times New Roman" panose="02020603050405020304" pitchFamily="18" charset="0"/>
                          <a:cs typeface="Times New Roman" panose="02020603050405020304" pitchFamily="18" charset="0"/>
                        </a:rPr>
                        <a:t>уповательно</a:t>
                      </a:r>
                      <a:r>
                        <a:rPr lang="ru-RU" sz="2400" b="0" dirty="0">
                          <a:latin typeface="Times New Roman" panose="02020603050405020304" pitchFamily="18" charset="0"/>
                          <a:cs typeface="Times New Roman" panose="02020603050405020304" pitchFamily="18" charset="0"/>
                        </a:rPr>
                        <a:t> с пользою назначено быть может к хлебопашеству всякого рода хлеба, также к разведению винограда, хмелю, льну или табаку, или к другому чему; </a:t>
                      </a:r>
                    </a:p>
                    <a:p>
                      <a:r>
                        <a:rPr lang="ru-RU" sz="2400" b="0" dirty="0">
                          <a:latin typeface="Times New Roman" panose="02020603050405020304" pitchFamily="18" charset="0"/>
                          <a:cs typeface="Times New Roman" panose="02020603050405020304" pitchFamily="18" charset="0"/>
                        </a:rPr>
                        <a:t> (3) экономия населенных мест, их недостаточности, выгод в особливых обстоятельствах…»</a:t>
                      </a:r>
                    </a:p>
                    <a:p>
                      <a:endParaRPr lang="ru-RU"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0279265"/>
                  </a:ext>
                </a:extLst>
              </a:tr>
            </a:tbl>
          </a:graphicData>
        </a:graphic>
      </p:graphicFrame>
    </p:spTree>
    <p:extLst>
      <p:ext uri="{BB962C8B-B14F-4D97-AF65-F5344CB8AC3E}">
        <p14:creationId xmlns:p14="http://schemas.microsoft.com/office/powerpoint/2010/main" val="4128745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73CB31ED-8517-7BEA-3A86-A37289078EAB}"/>
              </a:ext>
            </a:extLst>
          </p:cNvPr>
          <p:cNvGraphicFramePr>
            <a:graphicFrameLocks noGrp="1"/>
          </p:cNvGraphicFramePr>
          <p:nvPr>
            <p:ph idx="1"/>
            <p:extLst>
              <p:ext uri="{D42A27DB-BD31-4B8C-83A1-F6EECF244321}">
                <p14:modId xmlns:p14="http://schemas.microsoft.com/office/powerpoint/2010/main" val="525077784"/>
              </p:ext>
            </p:extLst>
          </p:nvPr>
        </p:nvGraphicFramePr>
        <p:xfrm>
          <a:off x="74428" y="308344"/>
          <a:ext cx="12004158" cy="6435640"/>
        </p:xfrm>
        <a:graphic>
          <a:graphicData uri="http://schemas.openxmlformats.org/drawingml/2006/table">
            <a:tbl>
              <a:tblPr firstRow="1" bandRow="1">
                <a:tableStyleId>{5C22544A-7EE6-4342-B048-85BDC9FD1C3A}</a:tableStyleId>
              </a:tblPr>
              <a:tblGrid>
                <a:gridCol w="3222518">
                  <a:extLst>
                    <a:ext uri="{9D8B030D-6E8A-4147-A177-3AD203B41FA5}">
                      <a16:colId xmlns:a16="http://schemas.microsoft.com/office/drawing/2014/main" val="2387147910"/>
                    </a:ext>
                  </a:extLst>
                </a:gridCol>
                <a:gridCol w="8781640">
                  <a:extLst>
                    <a:ext uri="{9D8B030D-6E8A-4147-A177-3AD203B41FA5}">
                      <a16:colId xmlns:a16="http://schemas.microsoft.com/office/drawing/2014/main" val="3991165571"/>
                    </a:ext>
                  </a:extLst>
                </a:gridCol>
              </a:tblGrid>
              <a:tr h="622965">
                <a:tc gridSpan="2">
                  <a:txBody>
                    <a:bodyPr/>
                    <a:lstStyle/>
                    <a:p>
                      <a:pPr algn="ctr"/>
                      <a:r>
                        <a:rPr lang="ru-RU" sz="3200" dirty="0">
                          <a:latin typeface="Times New Roman" panose="02020603050405020304" pitchFamily="18" charset="0"/>
                          <a:cs typeface="Times New Roman" panose="02020603050405020304" pitchFamily="18" charset="0"/>
                        </a:rPr>
                        <a:t>Общества по исследованию и развитию сельского хозяйства</a:t>
                      </a:r>
                    </a:p>
                  </a:txBody>
                  <a:tcPr/>
                </a:tc>
                <a:tc hMerge="1">
                  <a:txBody>
                    <a:bodyPr/>
                    <a:lstStyle/>
                    <a:p>
                      <a:endParaRPr lang="ru-RU"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150279265"/>
                  </a:ext>
                </a:extLst>
              </a:tr>
              <a:tr h="3502468">
                <a:tc>
                  <a:txBody>
                    <a:bodyPr/>
                    <a:lstStyle/>
                    <a:p>
                      <a:r>
                        <a:rPr lang="ru-RU" sz="2400" b="1" dirty="0">
                          <a:latin typeface="Times New Roman" panose="02020603050405020304" pitchFamily="18" charset="0"/>
                          <a:cs typeface="Times New Roman" panose="02020603050405020304" pitchFamily="18" charset="0"/>
                        </a:rPr>
                        <a:t>Вольное экономическое общество  - 1765-1918 гг., возобновлено в 1982 г. </a:t>
                      </a:r>
                    </a:p>
                  </a:txBody>
                  <a:tcPr/>
                </a:tc>
                <a:tc>
                  <a:txBody>
                    <a:bodyPr/>
                    <a:lstStyle/>
                    <a:p>
                      <a:r>
                        <a:rPr lang="ru-RU" sz="2400" b="1" dirty="0">
                          <a:latin typeface="Times New Roman" panose="02020603050405020304" pitchFamily="18" charset="0"/>
                          <a:cs typeface="Times New Roman" panose="02020603050405020304" pitchFamily="18" charset="0"/>
                        </a:rPr>
                        <a:t>Задача общества – поощрение в России земледелия и домостроительства:</a:t>
                      </a:r>
                      <a:r>
                        <a:rPr lang="ru-RU" sz="2400" dirty="0">
                          <a:latin typeface="Times New Roman" panose="02020603050405020304" pitchFamily="18" charset="0"/>
                          <a:cs typeface="Times New Roman" panose="02020603050405020304" pitchFamily="18" charset="0"/>
                        </a:rPr>
                        <a:t> «Земледелие, соблюдение и размножение скота, приращение в государстве нужных продуктов и поощрение к большему оных разведению, полезнейшее упражнение сельского жителя; удобнейшее строение для него дворов и хозяйственных служб и вообще всё, что способствовать может к тому, дабы труд его, как ему самому, как и Отечеству был полезен, касается до тех материй, кои </a:t>
                      </a:r>
                      <a:r>
                        <a:rPr lang="ru-RU" sz="2400" dirty="0" err="1">
                          <a:latin typeface="Times New Roman" panose="02020603050405020304" pitchFamily="18" charset="0"/>
                          <a:cs typeface="Times New Roman" panose="02020603050405020304" pitchFamily="18" charset="0"/>
                        </a:rPr>
                        <a:t>сиё</a:t>
                      </a:r>
                      <a:r>
                        <a:rPr lang="ru-RU" sz="2400" dirty="0">
                          <a:latin typeface="Times New Roman" panose="02020603050405020304" pitchFamily="18" charset="0"/>
                          <a:cs typeface="Times New Roman" panose="02020603050405020304" pitchFamily="18" charset="0"/>
                        </a:rPr>
                        <a:t> общество избрало себе предметом»</a:t>
                      </a:r>
                    </a:p>
                  </a:txBody>
                  <a:tcPr/>
                </a:tc>
                <a:extLst>
                  <a:ext uri="{0D108BD9-81ED-4DB2-BD59-A6C34878D82A}">
                    <a16:rowId xmlns:a16="http://schemas.microsoft.com/office/drawing/2014/main" val="3306282394"/>
                  </a:ext>
                </a:extLst>
              </a:tr>
              <a:tr h="2310207">
                <a:tc>
                  <a:txBody>
                    <a:bodyPr/>
                    <a:lstStyle/>
                    <a:p>
                      <a:r>
                        <a:rPr lang="ru-RU" sz="2400" b="1" dirty="0">
                          <a:latin typeface="Times New Roman" panose="02020603050405020304" pitchFamily="18" charset="0"/>
                          <a:cs typeface="Times New Roman" panose="02020603050405020304" pitchFamily="18" charset="0"/>
                        </a:rPr>
                        <a:t>Императорские Московское общество сельского хозяйства – 1820-1930 гг. </a:t>
                      </a:r>
                    </a:p>
                  </a:txBody>
                  <a:tcPr/>
                </a:tc>
                <a:tc>
                  <a:txBody>
                    <a:bodyPr/>
                    <a:lstStyle/>
                    <a:p>
                      <a:r>
                        <a:rPr lang="ru-RU" sz="2400" b="1" dirty="0">
                          <a:latin typeface="Times New Roman" panose="02020603050405020304" pitchFamily="18" charset="0"/>
                          <a:cs typeface="Times New Roman" panose="02020603050405020304" pitchFamily="18" charset="0"/>
                        </a:rPr>
                        <a:t>Цель общества: «содействовать соединенными силами своих членов развитию и усовершенствованию сельского хозяйства и сельской промышленности в России»</a:t>
                      </a:r>
                    </a:p>
                  </a:txBody>
                  <a:tcPr/>
                </a:tc>
                <a:extLst>
                  <a:ext uri="{0D108BD9-81ED-4DB2-BD59-A6C34878D82A}">
                    <a16:rowId xmlns:a16="http://schemas.microsoft.com/office/drawing/2014/main" val="1834068736"/>
                  </a:ext>
                </a:extLst>
              </a:tr>
            </a:tbl>
          </a:graphicData>
        </a:graphic>
      </p:graphicFrame>
    </p:spTree>
    <p:extLst>
      <p:ext uri="{BB962C8B-B14F-4D97-AF65-F5344CB8AC3E}">
        <p14:creationId xmlns:p14="http://schemas.microsoft.com/office/powerpoint/2010/main" val="177478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a:extLst>
              <a:ext uri="{FF2B5EF4-FFF2-40B4-BE49-F238E27FC236}">
                <a16:creationId xmlns:a16="http://schemas.microsoft.com/office/drawing/2014/main" id="{1FD0D6AE-4CA4-7715-8955-3DDD8EC07895}"/>
              </a:ext>
            </a:extLst>
          </p:cNvPr>
          <p:cNvGraphicFramePr>
            <a:graphicFrameLocks noGrp="1"/>
          </p:cNvGraphicFramePr>
          <p:nvPr>
            <p:ph idx="1"/>
            <p:extLst>
              <p:ext uri="{D42A27DB-BD31-4B8C-83A1-F6EECF244321}">
                <p14:modId xmlns:p14="http://schemas.microsoft.com/office/powerpoint/2010/main" val="3999779754"/>
              </p:ext>
            </p:extLst>
          </p:nvPr>
        </p:nvGraphicFramePr>
        <p:xfrm>
          <a:off x="414670" y="404038"/>
          <a:ext cx="11557590" cy="6296943"/>
        </p:xfrm>
        <a:graphic>
          <a:graphicData uri="http://schemas.openxmlformats.org/drawingml/2006/table">
            <a:tbl>
              <a:tblPr firstRow="1" bandRow="1">
                <a:tableStyleId>{5C22544A-7EE6-4342-B048-85BDC9FD1C3A}</a:tableStyleId>
              </a:tblPr>
              <a:tblGrid>
                <a:gridCol w="2311518">
                  <a:extLst>
                    <a:ext uri="{9D8B030D-6E8A-4147-A177-3AD203B41FA5}">
                      <a16:colId xmlns:a16="http://schemas.microsoft.com/office/drawing/2014/main" val="840421224"/>
                    </a:ext>
                  </a:extLst>
                </a:gridCol>
                <a:gridCol w="9246072">
                  <a:extLst>
                    <a:ext uri="{9D8B030D-6E8A-4147-A177-3AD203B41FA5}">
                      <a16:colId xmlns:a16="http://schemas.microsoft.com/office/drawing/2014/main" val="2736254777"/>
                    </a:ext>
                  </a:extLst>
                </a:gridCol>
              </a:tblGrid>
              <a:tr h="772224">
                <a:tc gridSpan="2">
                  <a:txBody>
                    <a:bodyPr/>
                    <a:lstStyle/>
                    <a:p>
                      <a:r>
                        <a:rPr lang="ru-RU" sz="2800" dirty="0">
                          <a:latin typeface="Times New Roman" panose="02020603050405020304" pitchFamily="18" charset="0"/>
                          <a:cs typeface="Times New Roman" panose="02020603050405020304" pitchFamily="18" charset="0"/>
                        </a:rPr>
                        <a:t>Сельскохозяйственные высшие учебные заведения России</a:t>
                      </a:r>
                    </a:p>
                  </a:txBody>
                  <a:tcPr/>
                </a:tc>
                <a:tc hMerge="1">
                  <a:txBody>
                    <a:bodyPr/>
                    <a:lstStyle/>
                    <a:p>
                      <a:endParaRPr lang="ru-RU" dirty="0"/>
                    </a:p>
                  </a:txBody>
                  <a:tcPr/>
                </a:tc>
                <a:extLst>
                  <a:ext uri="{0D108BD9-81ED-4DB2-BD59-A6C34878D82A}">
                    <a16:rowId xmlns:a16="http://schemas.microsoft.com/office/drawing/2014/main" val="3179970296"/>
                  </a:ext>
                </a:extLst>
              </a:tr>
              <a:tr h="614256">
                <a:tc>
                  <a:txBody>
                    <a:bodyPr/>
                    <a:lstStyle/>
                    <a:p>
                      <a:r>
                        <a:rPr lang="ru-RU" sz="3200" dirty="0">
                          <a:latin typeface="Times New Roman" panose="02020603050405020304" pitchFamily="18" charset="0"/>
                          <a:cs typeface="Times New Roman" panose="02020603050405020304" pitchFamily="18" charset="0"/>
                        </a:rPr>
                        <a:t>1770 </a:t>
                      </a:r>
                    </a:p>
                  </a:txBody>
                  <a:tcPr/>
                </a:tc>
                <a:tc>
                  <a:txBody>
                    <a:bodyPr/>
                    <a:lstStyle/>
                    <a:p>
                      <a:r>
                        <a:rPr lang="ru-RU" sz="3200" dirty="0">
                          <a:latin typeface="Times New Roman" panose="02020603050405020304" pitchFamily="18" charset="0"/>
                          <a:cs typeface="Times New Roman" panose="02020603050405020304" pitchFamily="18" charset="0"/>
                        </a:rPr>
                        <a:t>Московский университет. 1770 г. </a:t>
                      </a:r>
                    </a:p>
                    <a:p>
                      <a:r>
                        <a:rPr lang="ru-RU" sz="3200" dirty="0">
                          <a:latin typeface="Times New Roman" panose="02020603050405020304" pitchFamily="18" charset="0"/>
                          <a:cs typeface="Times New Roman" panose="02020603050405020304" pitchFamily="18" charset="0"/>
                        </a:rPr>
                        <a:t>Курс «Сельскохозяйственного домоводства» </a:t>
                      </a:r>
                    </a:p>
                    <a:p>
                      <a:r>
                        <a:rPr lang="ru-RU" sz="3200" dirty="0">
                          <a:latin typeface="Times New Roman" panose="02020603050405020304" pitchFamily="18" charset="0"/>
                          <a:cs typeface="Times New Roman" panose="02020603050405020304" pitchFamily="18" charset="0"/>
                        </a:rPr>
                        <a:t>М.И. Афонина</a:t>
                      </a:r>
                    </a:p>
                  </a:txBody>
                  <a:tcPr/>
                </a:tc>
                <a:extLst>
                  <a:ext uri="{0D108BD9-81ED-4DB2-BD59-A6C34878D82A}">
                    <a16:rowId xmlns:a16="http://schemas.microsoft.com/office/drawing/2014/main" val="2218476943"/>
                  </a:ext>
                </a:extLst>
              </a:tr>
              <a:tr h="459025">
                <a:tc>
                  <a:txBody>
                    <a:bodyPr/>
                    <a:lstStyle/>
                    <a:p>
                      <a:r>
                        <a:rPr lang="ru-RU" sz="3200" dirty="0">
                          <a:latin typeface="Times New Roman" panose="02020603050405020304" pitchFamily="18" charset="0"/>
                          <a:cs typeface="Times New Roman" panose="02020603050405020304" pitchFamily="18" charset="0"/>
                        </a:rPr>
                        <a:t>1835</a:t>
                      </a:r>
                    </a:p>
                  </a:txBody>
                  <a:tcPr/>
                </a:tc>
                <a:tc>
                  <a:txBody>
                    <a:bodyPr/>
                    <a:lstStyle/>
                    <a:p>
                      <a:r>
                        <a:rPr lang="ru-RU" sz="3200" dirty="0">
                          <a:latin typeface="Times New Roman" panose="02020603050405020304" pitchFamily="18" charset="0"/>
                          <a:cs typeface="Times New Roman" panose="02020603050405020304" pitchFamily="18" charset="0"/>
                        </a:rPr>
                        <a:t>Императорский  Константиновский Межевой институт</a:t>
                      </a:r>
                    </a:p>
                  </a:txBody>
                  <a:tcPr/>
                </a:tc>
                <a:extLst>
                  <a:ext uri="{0D108BD9-81ED-4DB2-BD59-A6C34878D82A}">
                    <a16:rowId xmlns:a16="http://schemas.microsoft.com/office/drawing/2014/main" val="559060677"/>
                  </a:ext>
                </a:extLst>
              </a:tr>
              <a:tr h="428596">
                <a:tc>
                  <a:txBody>
                    <a:bodyPr/>
                    <a:lstStyle/>
                    <a:p>
                      <a:r>
                        <a:rPr lang="ru-RU" sz="3200" dirty="0">
                          <a:latin typeface="Times New Roman" panose="02020603050405020304" pitchFamily="18" charset="0"/>
                          <a:cs typeface="Times New Roman" panose="02020603050405020304" pitchFamily="18" charset="0"/>
                        </a:rPr>
                        <a:t>1848</a:t>
                      </a:r>
                    </a:p>
                  </a:txBody>
                  <a:tcPr/>
                </a:tc>
                <a:tc>
                  <a:txBody>
                    <a:bodyPr/>
                    <a:lstStyle/>
                    <a:p>
                      <a:r>
                        <a:rPr lang="ru-RU" sz="3200" dirty="0">
                          <a:latin typeface="Times New Roman" panose="02020603050405020304" pitchFamily="18" charset="0"/>
                          <a:cs typeface="Times New Roman" panose="02020603050405020304" pitchFamily="18" charset="0"/>
                        </a:rPr>
                        <a:t>Горы-Горецкий земледельческий институт  </a:t>
                      </a:r>
                    </a:p>
                  </a:txBody>
                  <a:tcPr/>
                </a:tc>
                <a:extLst>
                  <a:ext uri="{0D108BD9-81ED-4DB2-BD59-A6C34878D82A}">
                    <a16:rowId xmlns:a16="http://schemas.microsoft.com/office/drawing/2014/main" val="1943943818"/>
                  </a:ext>
                </a:extLst>
              </a:tr>
              <a:tr h="378288">
                <a:tc>
                  <a:txBody>
                    <a:bodyPr/>
                    <a:lstStyle/>
                    <a:p>
                      <a:r>
                        <a:rPr lang="ru-RU" sz="3200" b="1" dirty="0">
                          <a:latin typeface="Times New Roman" panose="02020603050405020304" pitchFamily="18" charset="0"/>
                          <a:cs typeface="Times New Roman" panose="02020603050405020304" pitchFamily="18" charset="0"/>
                        </a:rPr>
                        <a:t>1865 </a:t>
                      </a:r>
                    </a:p>
                  </a:txBody>
                  <a:tcPr/>
                </a:tc>
                <a:tc>
                  <a:txBody>
                    <a:bodyPr/>
                    <a:lstStyle/>
                    <a:p>
                      <a:r>
                        <a:rPr lang="ru-RU" sz="3200" b="1" dirty="0">
                          <a:latin typeface="Times New Roman" panose="02020603050405020304" pitchFamily="18" charset="0"/>
                          <a:cs typeface="Times New Roman" panose="02020603050405020304" pitchFamily="18" charset="0"/>
                        </a:rPr>
                        <a:t>Петровская земледельческая и лесная академия</a:t>
                      </a:r>
                    </a:p>
                  </a:txBody>
                  <a:tcPr/>
                </a:tc>
                <a:extLst>
                  <a:ext uri="{0D108BD9-81ED-4DB2-BD59-A6C34878D82A}">
                    <a16:rowId xmlns:a16="http://schemas.microsoft.com/office/drawing/2014/main" val="1323028093"/>
                  </a:ext>
                </a:extLst>
              </a:tr>
              <a:tr h="581733">
                <a:tc>
                  <a:txBody>
                    <a:bodyPr/>
                    <a:lstStyle/>
                    <a:p>
                      <a:r>
                        <a:rPr lang="ru-RU" sz="3200" dirty="0">
                          <a:latin typeface="Times New Roman" panose="02020603050405020304" pitchFamily="18" charset="0"/>
                          <a:cs typeface="Times New Roman" panose="02020603050405020304" pitchFamily="18" charset="0"/>
                        </a:rPr>
                        <a:t>1911</a:t>
                      </a:r>
                    </a:p>
                  </a:txBody>
                  <a:tcPr/>
                </a:tc>
                <a:tc>
                  <a:txBody>
                    <a:bodyPr/>
                    <a:lstStyle/>
                    <a:p>
                      <a:r>
                        <a:rPr lang="ru-RU" sz="3200" dirty="0">
                          <a:latin typeface="Times New Roman" panose="02020603050405020304" pitchFamily="18" charset="0"/>
                          <a:cs typeface="Times New Roman" panose="02020603050405020304" pitchFamily="18" charset="0"/>
                        </a:rPr>
                        <a:t>Вологодский  молочно-хозяйственный институт</a:t>
                      </a:r>
                    </a:p>
                  </a:txBody>
                  <a:tcPr/>
                </a:tc>
                <a:extLst>
                  <a:ext uri="{0D108BD9-81ED-4DB2-BD59-A6C34878D82A}">
                    <a16:rowId xmlns:a16="http://schemas.microsoft.com/office/drawing/2014/main" val="2125826045"/>
                  </a:ext>
                </a:extLst>
              </a:tr>
              <a:tr h="581733">
                <a:tc>
                  <a:txBody>
                    <a:bodyPr/>
                    <a:lstStyle/>
                    <a:p>
                      <a:r>
                        <a:rPr lang="ru-RU" sz="3200" dirty="0">
                          <a:latin typeface="Times New Roman" panose="02020603050405020304" pitchFamily="18" charset="0"/>
                          <a:cs typeface="Times New Roman" panose="02020603050405020304" pitchFamily="18" charset="0"/>
                        </a:rPr>
                        <a:t>1912</a:t>
                      </a:r>
                    </a:p>
                  </a:txBody>
                  <a:tcPr/>
                </a:tc>
                <a:tc>
                  <a:txBody>
                    <a:bodyPr/>
                    <a:lstStyle/>
                    <a:p>
                      <a:r>
                        <a:rPr lang="ru-RU" sz="3200" dirty="0">
                          <a:latin typeface="Times New Roman" panose="02020603050405020304" pitchFamily="18" charset="0"/>
                          <a:cs typeface="Times New Roman" panose="02020603050405020304" pitchFamily="18" charset="0"/>
                        </a:rPr>
                        <a:t>Воронежский сельскохозяйственный институт</a:t>
                      </a:r>
                    </a:p>
                  </a:txBody>
                  <a:tcPr/>
                </a:tc>
                <a:extLst>
                  <a:ext uri="{0D108BD9-81ED-4DB2-BD59-A6C34878D82A}">
                    <a16:rowId xmlns:a16="http://schemas.microsoft.com/office/drawing/2014/main" val="3091584299"/>
                  </a:ext>
                </a:extLst>
              </a:tr>
              <a:tr h="581733">
                <a:tc>
                  <a:txBody>
                    <a:bodyPr/>
                    <a:lstStyle/>
                    <a:p>
                      <a:r>
                        <a:rPr lang="ru-RU" sz="3200" dirty="0">
                          <a:latin typeface="Times New Roman" panose="02020603050405020304" pitchFamily="18" charset="0"/>
                          <a:cs typeface="Times New Roman" panose="02020603050405020304" pitchFamily="18" charset="0"/>
                        </a:rPr>
                        <a:t>1913</a:t>
                      </a:r>
                    </a:p>
                  </a:txBody>
                  <a:tcPr/>
                </a:tc>
                <a:tc>
                  <a:txBody>
                    <a:bodyPr/>
                    <a:lstStyle/>
                    <a:p>
                      <a:r>
                        <a:rPr lang="ru-RU" sz="3200" dirty="0">
                          <a:latin typeface="Times New Roman" panose="02020603050405020304" pitchFamily="18" charset="0"/>
                          <a:cs typeface="Times New Roman" panose="02020603050405020304" pitchFamily="18" charset="0"/>
                        </a:rPr>
                        <a:t>Саратовские высшие сельскохозяйственные курсы</a:t>
                      </a:r>
                    </a:p>
                  </a:txBody>
                  <a:tcPr/>
                </a:tc>
                <a:extLst>
                  <a:ext uri="{0D108BD9-81ED-4DB2-BD59-A6C34878D82A}">
                    <a16:rowId xmlns:a16="http://schemas.microsoft.com/office/drawing/2014/main" val="3384108111"/>
                  </a:ext>
                </a:extLst>
              </a:tr>
            </a:tbl>
          </a:graphicData>
        </a:graphic>
      </p:graphicFrame>
    </p:spTree>
    <p:extLst>
      <p:ext uri="{BB962C8B-B14F-4D97-AF65-F5344CB8AC3E}">
        <p14:creationId xmlns:p14="http://schemas.microsoft.com/office/powerpoint/2010/main" val="3344907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D2FE74-F39B-FCAE-5239-F70046E637C3}"/>
              </a:ext>
            </a:extLst>
          </p:cNvPr>
          <p:cNvSpPr>
            <a:spLocks noGrp="1"/>
          </p:cNvSpPr>
          <p:nvPr>
            <p:ph type="title"/>
          </p:nvPr>
        </p:nvSpPr>
        <p:spPr>
          <a:xfrm>
            <a:off x="838200" y="148857"/>
            <a:ext cx="10515600" cy="446566"/>
          </a:xfrm>
        </p:spPr>
        <p:txBody>
          <a:bodyPr>
            <a:noAutofit/>
          </a:bodyPr>
          <a:lstStyle/>
          <a:p>
            <a:pPr algn="ctr"/>
            <a:r>
              <a:rPr lang="ru-RU" sz="2800" b="1" dirty="0">
                <a:latin typeface="Times New Roman" panose="02020603050405020304" pitchFamily="18" charset="0"/>
                <a:cs typeface="Times New Roman" panose="02020603050405020304" pitchFamily="18" charset="0"/>
              </a:rPr>
              <a:t>Ученый комитет Министерства государственных имуществ</a:t>
            </a:r>
          </a:p>
        </p:txBody>
      </p:sp>
      <p:graphicFrame>
        <p:nvGraphicFramePr>
          <p:cNvPr id="4" name="Объект 3">
            <a:extLst>
              <a:ext uri="{FF2B5EF4-FFF2-40B4-BE49-F238E27FC236}">
                <a16:creationId xmlns:a16="http://schemas.microsoft.com/office/drawing/2014/main" id="{C32F6584-D391-2FF4-28AB-4AA99D818AC5}"/>
              </a:ext>
            </a:extLst>
          </p:cNvPr>
          <p:cNvGraphicFramePr>
            <a:graphicFrameLocks noGrp="1"/>
          </p:cNvGraphicFramePr>
          <p:nvPr>
            <p:ph idx="1"/>
            <p:extLst>
              <p:ext uri="{D42A27DB-BD31-4B8C-83A1-F6EECF244321}">
                <p14:modId xmlns:p14="http://schemas.microsoft.com/office/powerpoint/2010/main" val="1158259948"/>
              </p:ext>
            </p:extLst>
          </p:nvPr>
        </p:nvGraphicFramePr>
        <p:xfrm>
          <a:off x="0" y="754918"/>
          <a:ext cx="12192000" cy="6461760"/>
        </p:xfrm>
        <a:graphic>
          <a:graphicData uri="http://schemas.openxmlformats.org/drawingml/2006/table">
            <a:tbl>
              <a:tblPr firstRow="1" bandRow="1">
                <a:tableStyleId>{5C22544A-7EE6-4342-B048-85BDC9FD1C3A}</a:tableStyleId>
              </a:tblPr>
              <a:tblGrid>
                <a:gridCol w="3125972">
                  <a:extLst>
                    <a:ext uri="{9D8B030D-6E8A-4147-A177-3AD203B41FA5}">
                      <a16:colId xmlns:a16="http://schemas.microsoft.com/office/drawing/2014/main" val="4267848483"/>
                    </a:ext>
                  </a:extLst>
                </a:gridCol>
                <a:gridCol w="857305">
                  <a:extLst>
                    <a:ext uri="{9D8B030D-6E8A-4147-A177-3AD203B41FA5}">
                      <a16:colId xmlns:a16="http://schemas.microsoft.com/office/drawing/2014/main" val="1702012881"/>
                    </a:ext>
                  </a:extLst>
                </a:gridCol>
                <a:gridCol w="8208723">
                  <a:extLst>
                    <a:ext uri="{9D8B030D-6E8A-4147-A177-3AD203B41FA5}">
                      <a16:colId xmlns:a16="http://schemas.microsoft.com/office/drawing/2014/main" val="3970627694"/>
                    </a:ext>
                  </a:extLst>
                </a:gridCol>
              </a:tblGrid>
              <a:tr h="1280098">
                <a:tc>
                  <a:txBody>
                    <a:bodyPr/>
                    <a:lstStyle/>
                    <a:p>
                      <a:r>
                        <a:rPr lang="ru-RU" sz="2000" dirty="0">
                          <a:latin typeface="Times New Roman" panose="02020603050405020304" pitchFamily="18" charset="0"/>
                          <a:cs typeface="Times New Roman" panose="02020603050405020304" pitchFamily="18" charset="0"/>
                        </a:rPr>
                        <a:t>Создание Ученого комитета в  Министерстве госимуществ  </a:t>
                      </a:r>
                    </a:p>
                  </a:txBody>
                  <a:tcPr/>
                </a:tc>
                <a:tc>
                  <a:txBody>
                    <a:bodyPr/>
                    <a:lstStyle/>
                    <a:p>
                      <a:r>
                        <a:rPr lang="ru-RU" sz="2000" dirty="0">
                          <a:latin typeface="Times New Roman" panose="02020603050405020304" pitchFamily="18" charset="0"/>
                          <a:cs typeface="Times New Roman" panose="02020603050405020304" pitchFamily="18" charset="0"/>
                        </a:rPr>
                        <a:t>1837</a:t>
                      </a:r>
                    </a:p>
                  </a:txBody>
                  <a:tcPr/>
                </a:tc>
                <a:tc>
                  <a:txBody>
                    <a:bodyPr/>
                    <a:lstStyle/>
                    <a:p>
                      <a:r>
                        <a:rPr lang="ru-RU" sz="2400" dirty="0">
                          <a:latin typeface="Times New Roman" panose="02020603050405020304" pitchFamily="18" charset="0"/>
                          <a:cs typeface="Times New Roman" panose="02020603050405020304" pitchFamily="18" charset="0"/>
                        </a:rPr>
                        <a:t>Обсуждение научных вопросов сельского хозяйства, экспертиза научны трудов, учебных курсов и пособий, конкурсы по  решению актуальных хозяйственных задач </a:t>
                      </a:r>
                    </a:p>
                  </a:txBody>
                  <a:tcPr/>
                </a:tc>
                <a:extLst>
                  <a:ext uri="{0D108BD9-81ED-4DB2-BD59-A6C34878D82A}">
                    <a16:rowId xmlns:a16="http://schemas.microsoft.com/office/drawing/2014/main" val="1142914274"/>
                  </a:ext>
                </a:extLst>
              </a:tr>
              <a:tr h="2232730">
                <a:tc>
                  <a:txBody>
                    <a:bodyPr/>
                    <a:lstStyle/>
                    <a:p>
                      <a:r>
                        <a:rPr lang="ru-RU" sz="2200" b="1" dirty="0">
                          <a:latin typeface="Times New Roman" panose="02020603050405020304" pitchFamily="18" charset="0"/>
                          <a:cs typeface="Times New Roman" panose="02020603050405020304" pitchFamily="18" charset="0"/>
                        </a:rPr>
                        <a:t>Учёный комитет Министерства земледелия и госимуществ</a:t>
                      </a:r>
                    </a:p>
                  </a:txBody>
                  <a:tcPr/>
                </a:tc>
                <a:tc>
                  <a:txBody>
                    <a:bodyPr/>
                    <a:lstStyle/>
                    <a:p>
                      <a:pPr algn="ctr"/>
                      <a:r>
                        <a:rPr lang="ru-RU" sz="2000" b="1" dirty="0">
                          <a:latin typeface="Times New Roman" panose="02020603050405020304" pitchFamily="18" charset="0"/>
                          <a:cs typeface="Times New Roman" panose="02020603050405020304" pitchFamily="18" charset="0"/>
                        </a:rPr>
                        <a:t>1894</a:t>
                      </a:r>
                    </a:p>
                  </a:txBody>
                  <a:tcPr/>
                </a:tc>
                <a:tc>
                  <a:txBody>
                    <a:bodyPr/>
                    <a:lstStyle/>
                    <a:p>
                      <a:r>
                        <a:rPr lang="ru-RU" sz="2400" dirty="0">
                          <a:latin typeface="Times New Roman" panose="02020603050405020304" pitchFamily="18" charset="0"/>
                          <a:cs typeface="Times New Roman" panose="02020603050405020304" pitchFamily="18" charset="0"/>
                        </a:rPr>
                        <a:t>Планирование НИР, создание  учебных учреждений, опытных станций,  организация при Комитете Бюро по энтомологии (1894),  прикладной ботанике (1894), зоотехнии (1894), почвоведению (1895), агрономии (1897), метеорологии (1897), промысловой зоологии и рыбоводству (1899), земледелию и почвоведению (1900)</a:t>
                      </a:r>
                    </a:p>
                  </a:txBody>
                  <a:tcPr/>
                </a:tc>
                <a:extLst>
                  <a:ext uri="{0D108BD9-81ED-4DB2-BD59-A6C34878D82A}">
                    <a16:rowId xmlns:a16="http://schemas.microsoft.com/office/drawing/2014/main" val="3991819833"/>
                  </a:ext>
                </a:extLst>
              </a:tr>
              <a:tr h="1280098">
                <a:tc>
                  <a:txBody>
                    <a:bodyPr/>
                    <a:lstStyle/>
                    <a:p>
                      <a:r>
                        <a:rPr lang="ru-RU" sz="2200" b="1" dirty="0">
                          <a:latin typeface="Times New Roman" panose="02020603050405020304" pitchFamily="18" charset="0"/>
                          <a:cs typeface="Times New Roman" panose="02020603050405020304" pitchFamily="18" charset="0"/>
                        </a:rPr>
                        <a:t>Ученый комитет Главного управления землеустройства и земледелия</a:t>
                      </a:r>
                    </a:p>
                  </a:txBody>
                  <a:tcPr/>
                </a:tc>
                <a:tc>
                  <a:txBody>
                    <a:bodyPr/>
                    <a:lstStyle/>
                    <a:p>
                      <a:pPr algn="ctr"/>
                      <a:r>
                        <a:rPr lang="ru-RU" sz="2000" b="1" dirty="0">
                          <a:latin typeface="Times New Roman" panose="02020603050405020304" pitchFamily="18" charset="0"/>
                          <a:cs typeface="Times New Roman" panose="02020603050405020304" pitchFamily="18" charset="0"/>
                        </a:rPr>
                        <a:t>1905</a:t>
                      </a:r>
                    </a:p>
                  </a:txBody>
                  <a:tcPr/>
                </a:tc>
                <a:tc>
                  <a:txBody>
                    <a:bodyPr/>
                    <a:lstStyle/>
                    <a:p>
                      <a:r>
                        <a:rPr lang="ru-RU" sz="2400" dirty="0">
                          <a:latin typeface="Times New Roman" panose="02020603050405020304" pitchFamily="18" charset="0"/>
                          <a:cs typeface="Times New Roman" panose="02020603050405020304" pitchFamily="18" charset="0"/>
                        </a:rPr>
                        <a:t>Организация Бюро по микологии и фитопатологии (1907), сельскохозяйственной механике (1907), частного растениеводства (1911)</a:t>
                      </a:r>
                    </a:p>
                  </a:txBody>
                  <a:tcPr/>
                </a:tc>
                <a:extLst>
                  <a:ext uri="{0D108BD9-81ED-4DB2-BD59-A6C34878D82A}">
                    <a16:rowId xmlns:a16="http://schemas.microsoft.com/office/drawing/2014/main" val="416557542"/>
                  </a:ext>
                </a:extLst>
              </a:tr>
              <a:tr h="1161299">
                <a:tc>
                  <a:txBody>
                    <a:bodyPr/>
                    <a:lstStyle/>
                    <a:p>
                      <a:r>
                        <a:rPr lang="ru-RU" sz="2200" b="1" dirty="0">
                          <a:latin typeface="Times New Roman" panose="02020603050405020304" pitchFamily="18" charset="0"/>
                          <a:cs typeface="Times New Roman" panose="02020603050405020304" pitchFamily="18" charset="0"/>
                        </a:rPr>
                        <a:t>Сельскохозяйственный ученый совет Министерства земледелия</a:t>
                      </a:r>
                    </a:p>
                  </a:txBody>
                  <a:tcPr/>
                </a:tc>
                <a:tc>
                  <a:txBody>
                    <a:bodyPr/>
                    <a:lstStyle/>
                    <a:p>
                      <a:pPr algn="ctr"/>
                      <a:r>
                        <a:rPr lang="ru-RU" sz="2000" b="1" dirty="0">
                          <a:latin typeface="Times New Roman" panose="02020603050405020304" pitchFamily="18" charset="0"/>
                          <a:cs typeface="Times New Roman" panose="02020603050405020304" pitchFamily="18" charset="0"/>
                        </a:rPr>
                        <a:t>1917,</a:t>
                      </a:r>
                    </a:p>
                    <a:p>
                      <a:pPr algn="ctr"/>
                      <a:r>
                        <a:rPr lang="ru-RU" sz="2000" b="1" dirty="0">
                          <a:latin typeface="Times New Roman" panose="02020603050405020304" pitchFamily="18" charset="0"/>
                          <a:cs typeface="Times New Roman" panose="02020603050405020304" pitchFamily="18" charset="0"/>
                        </a:rPr>
                        <a:t>июль </a:t>
                      </a:r>
                    </a:p>
                  </a:txBody>
                  <a:tcPr/>
                </a:tc>
                <a:tc>
                  <a:txBody>
                    <a:bodyPr/>
                    <a:lstStyle/>
                    <a:p>
                      <a:r>
                        <a:rPr lang="ru-RU" sz="2400" dirty="0">
                          <a:latin typeface="Times New Roman" panose="02020603050405020304" pitchFamily="18" charset="0"/>
                          <a:cs typeface="Times New Roman" panose="02020603050405020304" pitchFamily="18" charset="0"/>
                        </a:rPr>
                        <a:t>Преобразование Ученого комитет в многоотраслевой Сельскохозяйственный ученый совет (СХУК) </a:t>
                      </a:r>
                      <a:endParaRPr lang="ru-RU" sz="24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45455064"/>
                  </a:ext>
                </a:extLst>
              </a:tr>
            </a:tbl>
          </a:graphicData>
        </a:graphic>
      </p:graphicFrame>
    </p:spTree>
    <p:extLst>
      <p:ext uri="{BB962C8B-B14F-4D97-AF65-F5344CB8AC3E}">
        <p14:creationId xmlns:p14="http://schemas.microsoft.com/office/powerpoint/2010/main" val="20568612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9D2FE74-F39B-FCAE-5239-F70046E637C3}"/>
              </a:ext>
            </a:extLst>
          </p:cNvPr>
          <p:cNvSpPr>
            <a:spLocks noGrp="1"/>
          </p:cNvSpPr>
          <p:nvPr>
            <p:ph type="title"/>
          </p:nvPr>
        </p:nvSpPr>
        <p:spPr>
          <a:xfrm>
            <a:off x="838200" y="1"/>
            <a:ext cx="10515600" cy="372140"/>
          </a:xfrm>
        </p:spPr>
        <p:txBody>
          <a:bodyPr>
            <a:noAutofit/>
          </a:bodyPr>
          <a:lstStyle/>
          <a:p>
            <a:pPr algn="ctr"/>
            <a:r>
              <a:rPr lang="ru-RU" sz="2400" b="1" dirty="0">
                <a:latin typeface="Times New Roman" panose="02020603050405020304" pitchFamily="18" charset="0"/>
                <a:cs typeface="Times New Roman" panose="02020603050405020304" pitchFamily="18" charset="0"/>
              </a:rPr>
              <a:t>Этапы организации  ВАСХНИЛ</a:t>
            </a:r>
          </a:p>
        </p:txBody>
      </p:sp>
      <p:graphicFrame>
        <p:nvGraphicFramePr>
          <p:cNvPr id="4" name="Объект 3">
            <a:extLst>
              <a:ext uri="{FF2B5EF4-FFF2-40B4-BE49-F238E27FC236}">
                <a16:creationId xmlns:a16="http://schemas.microsoft.com/office/drawing/2014/main" id="{C32F6584-D391-2FF4-28AB-4AA99D818AC5}"/>
              </a:ext>
            </a:extLst>
          </p:cNvPr>
          <p:cNvGraphicFramePr>
            <a:graphicFrameLocks noGrp="1"/>
          </p:cNvGraphicFramePr>
          <p:nvPr>
            <p:ph idx="1"/>
          </p:nvPr>
        </p:nvGraphicFramePr>
        <p:xfrm>
          <a:off x="180752" y="457202"/>
          <a:ext cx="11844671" cy="5784110"/>
        </p:xfrm>
        <a:graphic>
          <a:graphicData uri="http://schemas.openxmlformats.org/drawingml/2006/table">
            <a:tbl>
              <a:tblPr firstRow="1" bandRow="1">
                <a:tableStyleId>{5C22544A-7EE6-4342-B048-85BDC9FD1C3A}</a:tableStyleId>
              </a:tblPr>
              <a:tblGrid>
                <a:gridCol w="2360429">
                  <a:extLst>
                    <a:ext uri="{9D8B030D-6E8A-4147-A177-3AD203B41FA5}">
                      <a16:colId xmlns:a16="http://schemas.microsoft.com/office/drawing/2014/main" val="1702012881"/>
                    </a:ext>
                  </a:extLst>
                </a:gridCol>
                <a:gridCol w="9484242">
                  <a:extLst>
                    <a:ext uri="{9D8B030D-6E8A-4147-A177-3AD203B41FA5}">
                      <a16:colId xmlns:a16="http://schemas.microsoft.com/office/drawing/2014/main" val="3970627694"/>
                    </a:ext>
                  </a:extLst>
                </a:gridCol>
              </a:tblGrid>
              <a:tr h="1183114">
                <a:tc>
                  <a:txBody>
                    <a:bodyPr/>
                    <a:lstStyle/>
                    <a:p>
                      <a:r>
                        <a:rPr lang="ru-RU" sz="2400" dirty="0">
                          <a:latin typeface="Times New Roman" panose="02020603050405020304" pitchFamily="18" charset="0"/>
                          <a:cs typeface="Times New Roman" panose="02020603050405020304" pitchFamily="18" charset="0"/>
                        </a:rPr>
                        <a:t>1918, 21 мая </a:t>
                      </a:r>
                    </a:p>
                  </a:txBody>
                  <a:tcPr/>
                </a:tc>
                <a:tc>
                  <a:txBody>
                    <a:bodyPr/>
                    <a:lstStyle/>
                    <a:p>
                      <a:r>
                        <a:rPr lang="ru-RU" sz="2400" dirty="0">
                          <a:latin typeface="Times New Roman" panose="02020603050405020304" pitchFamily="18" charset="0"/>
                          <a:cs typeface="Times New Roman" panose="02020603050405020304" pitchFamily="18" charset="0"/>
                        </a:rPr>
                        <a:t>Решение СНК РСФСР о  необходимости создания Российского института сельскохозяйственной науки</a:t>
                      </a:r>
                    </a:p>
                  </a:txBody>
                  <a:tcPr/>
                </a:tc>
                <a:extLst>
                  <a:ext uri="{0D108BD9-81ED-4DB2-BD59-A6C34878D82A}">
                    <a16:rowId xmlns:a16="http://schemas.microsoft.com/office/drawing/2014/main" val="3285679177"/>
                  </a:ext>
                </a:extLst>
              </a:tr>
              <a:tr h="1708941">
                <a:tc>
                  <a:txBody>
                    <a:bodyPr/>
                    <a:lstStyle/>
                    <a:p>
                      <a:r>
                        <a:rPr lang="ru-RU" sz="2400" dirty="0">
                          <a:latin typeface="Times New Roman" panose="02020603050405020304" pitchFamily="18" charset="0"/>
                          <a:cs typeface="Times New Roman" panose="02020603050405020304" pitchFamily="18" charset="0"/>
                        </a:rPr>
                        <a:t>1922, 30 декабря </a:t>
                      </a:r>
                    </a:p>
                  </a:txBody>
                  <a:tcPr/>
                </a:tc>
                <a:tc>
                  <a:txBody>
                    <a:bodyPr/>
                    <a:lstStyle/>
                    <a:p>
                      <a:r>
                        <a:rPr lang="ru-RU" sz="2400" b="0" dirty="0">
                          <a:latin typeface="Times New Roman" panose="02020603050405020304" pitchFamily="18" charset="0"/>
                          <a:cs typeface="Times New Roman" panose="02020603050405020304" pitchFamily="18" charset="0"/>
                        </a:rPr>
                        <a:t>Постановление  I </a:t>
                      </a:r>
                      <a:r>
                        <a:rPr lang="ru-RU" sz="2400" b="0" dirty="0" err="1">
                          <a:latin typeface="Times New Roman" panose="02020603050405020304" pitchFamily="18" charset="0"/>
                          <a:cs typeface="Times New Roman" panose="02020603050405020304" pitchFamily="18" charset="0"/>
                        </a:rPr>
                        <a:t>Cъезда</a:t>
                      </a:r>
                      <a:r>
                        <a:rPr lang="ru-RU" sz="2400" b="0" dirty="0">
                          <a:latin typeface="Times New Roman" panose="02020603050405020304" pitchFamily="18" charset="0"/>
                          <a:cs typeface="Times New Roman" panose="02020603050405020304" pitchFamily="18" charset="0"/>
                        </a:rPr>
                        <a:t> Советов Союза ССР о создании в Москве Центрального научного института сельского хозяйства с отделениями во всех союзных республиках </a:t>
                      </a:r>
                    </a:p>
                  </a:txBody>
                  <a:tcPr/>
                </a:tc>
                <a:extLst>
                  <a:ext uri="{0D108BD9-81ED-4DB2-BD59-A6C34878D82A}">
                    <a16:rowId xmlns:a16="http://schemas.microsoft.com/office/drawing/2014/main" val="4039942779"/>
                  </a:ext>
                </a:extLst>
              </a:tr>
              <a:tr h="1708941">
                <a:tc>
                  <a:txBody>
                    <a:bodyPr/>
                    <a:lstStyle/>
                    <a:p>
                      <a:r>
                        <a:rPr lang="ru-RU" sz="2400" dirty="0">
                          <a:latin typeface="Times New Roman" panose="02020603050405020304" pitchFamily="18" charset="0"/>
                          <a:cs typeface="Times New Roman" panose="02020603050405020304" pitchFamily="18" charset="0"/>
                        </a:rPr>
                        <a:t>1924, 8 августа </a:t>
                      </a:r>
                    </a:p>
                  </a:txBody>
                  <a:tcPr/>
                </a:tc>
                <a:tc>
                  <a:txBody>
                    <a:bodyPr/>
                    <a:lstStyle/>
                    <a:p>
                      <a:r>
                        <a:rPr lang="ru-RU" sz="2400" b="0" dirty="0">
                          <a:latin typeface="Times New Roman" panose="02020603050405020304" pitchFamily="18" charset="0"/>
                          <a:cs typeface="Times New Roman" panose="02020603050405020304" pitchFamily="18" charset="0"/>
                        </a:rPr>
                        <a:t>Решение Президиума ЦИК Союза ССР об организации Всесоюзной Академии Сельско-Хозяйственных Наук имени В.И. Ленина с Институтом прикладной ботаники и новых культур</a:t>
                      </a:r>
                    </a:p>
                  </a:txBody>
                  <a:tcPr/>
                </a:tc>
                <a:extLst>
                  <a:ext uri="{0D108BD9-81ED-4DB2-BD59-A6C34878D82A}">
                    <a16:rowId xmlns:a16="http://schemas.microsoft.com/office/drawing/2014/main" val="242425422"/>
                  </a:ext>
                </a:extLst>
              </a:tr>
              <a:tr h="1183114">
                <a:tc>
                  <a:txBody>
                    <a:bodyPr/>
                    <a:lstStyle/>
                    <a:p>
                      <a:r>
                        <a:rPr lang="ru-RU" sz="2400" dirty="0">
                          <a:latin typeface="Times New Roman" panose="02020603050405020304" pitchFamily="18" charset="0"/>
                          <a:cs typeface="Times New Roman" panose="02020603050405020304" pitchFamily="18" charset="0"/>
                        </a:rPr>
                        <a:t>1929, 25 июня</a:t>
                      </a:r>
                    </a:p>
                  </a:txBody>
                  <a:tcPr/>
                </a:tc>
                <a:tc>
                  <a:txBody>
                    <a:bodyPr/>
                    <a:lstStyle/>
                    <a:p>
                      <a:r>
                        <a:rPr lang="ru-RU" sz="2400" dirty="0">
                          <a:latin typeface="Times New Roman" panose="02020603050405020304" pitchFamily="18" charset="0"/>
                          <a:cs typeface="Times New Roman" panose="02020603050405020304" pitchFamily="18" charset="0"/>
                        </a:rPr>
                        <a:t>Постановление СНК СССР об организации ВАСХНИЛ. </a:t>
                      </a:r>
                    </a:p>
                  </a:txBody>
                  <a:tcPr/>
                </a:tc>
                <a:extLst>
                  <a:ext uri="{0D108BD9-81ED-4DB2-BD59-A6C34878D82A}">
                    <a16:rowId xmlns:a16="http://schemas.microsoft.com/office/drawing/2014/main" val="3991819833"/>
                  </a:ext>
                </a:extLst>
              </a:tr>
            </a:tbl>
          </a:graphicData>
        </a:graphic>
      </p:graphicFrame>
    </p:spTree>
    <p:extLst>
      <p:ext uri="{BB962C8B-B14F-4D97-AF65-F5344CB8AC3E}">
        <p14:creationId xmlns:p14="http://schemas.microsoft.com/office/powerpoint/2010/main" val="4285492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Объект 4">
            <a:extLst>
              <a:ext uri="{FF2B5EF4-FFF2-40B4-BE49-F238E27FC236}">
                <a16:creationId xmlns:a16="http://schemas.microsoft.com/office/drawing/2014/main" id="{3FDD5698-CF35-FE0C-F74D-BEC4769E4BCF}"/>
              </a:ext>
            </a:extLst>
          </p:cNvPr>
          <p:cNvPicPr>
            <a:picLocks noGrp="1" noChangeAspect="1"/>
          </p:cNvPicPr>
          <p:nvPr>
            <p:ph sz="half" idx="1"/>
          </p:nvPr>
        </p:nvPicPr>
        <p:blipFill>
          <a:blip r:embed="rId2"/>
          <a:stretch>
            <a:fillRect/>
          </a:stretch>
        </p:blipFill>
        <p:spPr>
          <a:xfrm>
            <a:off x="95694" y="393406"/>
            <a:ext cx="4805916" cy="2923952"/>
          </a:xfrm>
          <a:prstGeom prst="rect">
            <a:avLst/>
          </a:prstGeom>
        </p:spPr>
      </p:pic>
      <p:sp>
        <p:nvSpPr>
          <p:cNvPr id="4" name="Объект 3">
            <a:extLst>
              <a:ext uri="{FF2B5EF4-FFF2-40B4-BE49-F238E27FC236}">
                <a16:creationId xmlns:a16="http://schemas.microsoft.com/office/drawing/2014/main" id="{2FB37F3D-330D-F14A-5E1B-C39FE26E0938}"/>
              </a:ext>
            </a:extLst>
          </p:cNvPr>
          <p:cNvSpPr>
            <a:spLocks noGrp="1"/>
          </p:cNvSpPr>
          <p:nvPr>
            <p:ph sz="half" idx="2"/>
          </p:nvPr>
        </p:nvSpPr>
        <p:spPr>
          <a:xfrm>
            <a:off x="4976037" y="159488"/>
            <a:ext cx="7120269" cy="6613452"/>
          </a:xfrm>
        </p:spPr>
        <p:txBody>
          <a:bodyPr>
            <a:normAutofit fontScale="92500" lnSpcReduction="10000"/>
          </a:bodyPr>
          <a:lstStyle/>
          <a:p>
            <a:pPr marL="0" indent="0">
              <a:buNone/>
            </a:pPr>
            <a:r>
              <a:rPr lang="en-US" b="1" dirty="0">
                <a:latin typeface="Times New Roman" panose="02020603050405020304" pitchFamily="18" charset="0"/>
                <a:cs typeface="Times New Roman" panose="02020603050405020304" pitchFamily="18" charset="0"/>
              </a:rPr>
              <a:t>H.</a:t>
            </a:r>
            <a:r>
              <a:rPr lang="ru-RU" b="1" dirty="0">
                <a:latin typeface="Times New Roman" panose="02020603050405020304" pitchFamily="18" charset="0"/>
                <a:cs typeface="Times New Roman" panose="02020603050405020304" pitchFamily="18" charset="0"/>
              </a:rPr>
              <a:t>И. Вавилов об основных задачах ВАСХНИЛ: </a:t>
            </a:r>
          </a:p>
          <a:p>
            <a:pPr marL="0" indent="0">
              <a:buNone/>
            </a:pPr>
            <a:r>
              <a:rPr lang="ru-RU" sz="3200" dirty="0">
                <a:latin typeface="Times New Roman" panose="02020603050405020304" pitchFamily="18" charset="0"/>
                <a:cs typeface="Times New Roman" panose="02020603050405020304" pitchFamily="18" charset="0"/>
              </a:rPr>
              <a:t>«…Углубленная оригинальная исследовательская работа в направлении решения важнейших практических сельскохозяйственных задач, …пробудить творческую работу, концентрировать мозг на важнейших задачах сельского хозяйства… максимум внимания синтезу разрозненных знаний, …быть на высоте мировой науки, помочь стране, помочь ее работникам в науке на местах, ...готовить новые кадры, тесно увязывать исследования, осваивать новые просторы на севере и юге»</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r>
              <a:rPr lang="ru-RU" sz="2400" i="1" dirty="0">
                <a:latin typeface="Times New Roman" panose="02020603050405020304" pitchFamily="18" charset="0"/>
                <a:cs typeface="Times New Roman" panose="02020603050405020304" pitchFamily="18" charset="0"/>
              </a:rPr>
              <a:t>«Сельскохозяйственная газета», 1930, 22 января 1930 г.</a:t>
            </a:r>
          </a:p>
          <a:p>
            <a:pPr marL="0" indent="0">
              <a:buNone/>
            </a:pPr>
            <a:endParaRPr lang="ru-RU" dirty="0">
              <a:latin typeface="Times New Roman" panose="02020603050405020304" pitchFamily="18"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94236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a:extLst>
              <a:ext uri="{FF2B5EF4-FFF2-40B4-BE49-F238E27FC236}">
                <a16:creationId xmlns:a16="http://schemas.microsoft.com/office/drawing/2014/main" id="{5A353655-D3A8-7BAE-C189-499889AB74BF}"/>
              </a:ext>
            </a:extLst>
          </p:cNvPr>
          <p:cNvSpPr>
            <a:spLocks noGrp="1"/>
          </p:cNvSpPr>
          <p:nvPr>
            <p:ph type="body" idx="1"/>
          </p:nvPr>
        </p:nvSpPr>
        <p:spPr>
          <a:xfrm>
            <a:off x="90378" y="138223"/>
            <a:ext cx="5157787" cy="372140"/>
          </a:xfrm>
        </p:spPr>
        <p:txBody>
          <a:bodyPr>
            <a:normAutofit fontScale="92500" lnSpcReduction="10000"/>
          </a:bodyPr>
          <a:lstStyle/>
          <a:p>
            <a:r>
              <a:rPr lang="ru-RU" dirty="0">
                <a:solidFill>
                  <a:schemeClr val="accent1"/>
                </a:solidFill>
              </a:rPr>
              <a:t>ВАСХНИЛ, 1930 г.</a:t>
            </a:r>
          </a:p>
        </p:txBody>
      </p:sp>
      <p:sp>
        <p:nvSpPr>
          <p:cNvPr id="4" name="Объект 3">
            <a:extLst>
              <a:ext uri="{FF2B5EF4-FFF2-40B4-BE49-F238E27FC236}">
                <a16:creationId xmlns:a16="http://schemas.microsoft.com/office/drawing/2014/main" id="{870EDE9D-C987-C479-DBBA-29C8BA2F168E}"/>
              </a:ext>
            </a:extLst>
          </p:cNvPr>
          <p:cNvSpPr>
            <a:spLocks noGrp="1"/>
          </p:cNvSpPr>
          <p:nvPr>
            <p:ph sz="half" idx="2"/>
          </p:nvPr>
        </p:nvSpPr>
        <p:spPr>
          <a:xfrm>
            <a:off x="90378" y="499731"/>
            <a:ext cx="5507480" cy="6220046"/>
          </a:xfrm>
        </p:spPr>
        <p:txBody>
          <a:bodyPr>
            <a:noAutofit/>
          </a:bodyPr>
          <a:lstStyle/>
          <a:p>
            <a:pPr marL="0" indent="0">
              <a:spcBef>
                <a:spcPts val="0"/>
              </a:spcBef>
              <a:buNone/>
            </a:pPr>
            <a:r>
              <a:rPr lang="ru-RU" sz="2400" b="1" i="1" dirty="0">
                <a:latin typeface="Times New Roman" panose="02020603050405020304" pitchFamily="18" charset="0"/>
                <a:cs typeface="Times New Roman" panose="02020603050405020304" pitchFamily="18" charset="0"/>
              </a:rPr>
              <a:t>10 НИИ общего значения </a:t>
            </a:r>
            <a:r>
              <a:rPr lang="ru-RU" sz="2400" dirty="0">
                <a:latin typeface="Times New Roman" panose="02020603050405020304" pitchFamily="18" charset="0"/>
                <a:cs typeface="Times New Roman" panose="02020603050405020304" pitchFamily="18" charset="0"/>
              </a:rPr>
              <a:t>– </a:t>
            </a:r>
          </a:p>
          <a:p>
            <a:pPr marL="0" indent="0">
              <a:spcBef>
                <a:spcPts val="0"/>
              </a:spcBef>
              <a:buNone/>
            </a:pPr>
            <a:r>
              <a:rPr lang="ru-RU" sz="2400" dirty="0">
                <a:latin typeface="Times New Roman" panose="02020603050405020304" pitchFamily="18" charset="0"/>
                <a:cs typeface="Times New Roman" panose="02020603050405020304" pitchFamily="18" charset="0"/>
              </a:rPr>
              <a:t>Институт организации крупного социалистического хозяйства и с/х экономии, Институт механизации сельского хозяйства, Институт растениеводства, Институт защиты растений, Институт агропочвоведения, Институт борьбы с засухой, Институт микробиологии и бродильных процессов, Институт мелиорации и гидротехники, Институт электрификации с/х, Институт животноводства</a:t>
            </a:r>
          </a:p>
          <a:p>
            <a:pPr marL="0" indent="0">
              <a:buNone/>
            </a:pPr>
            <a:r>
              <a:rPr lang="ru-RU" sz="2400" dirty="0">
                <a:latin typeface="Times New Roman" panose="02020603050405020304" pitchFamily="18" charset="0"/>
                <a:cs typeface="Times New Roman" panose="02020603050405020304" pitchFamily="18" charset="0"/>
              </a:rPr>
              <a:t> Фундаментальная библиотека </a:t>
            </a:r>
          </a:p>
          <a:p>
            <a:pPr marL="0" indent="0">
              <a:buNone/>
            </a:pPr>
            <a:r>
              <a:rPr lang="ru-RU" sz="2400" b="1" i="1" dirty="0">
                <a:latin typeface="Times New Roman" panose="02020603050405020304" pitchFamily="18" charset="0"/>
                <a:cs typeface="Times New Roman" panose="02020603050405020304" pitchFamily="18" charset="0"/>
              </a:rPr>
              <a:t>5 НИИ узкого назначения </a:t>
            </a:r>
            <a:r>
              <a:rPr lang="ru-RU" sz="2400" dirty="0">
                <a:latin typeface="Times New Roman" panose="02020603050405020304" pitchFamily="18" charset="0"/>
                <a:cs typeface="Times New Roman" panose="02020603050405020304" pitchFamily="18" charset="0"/>
              </a:rPr>
              <a:t>(лубяных растений, лугов и пастбищ, кукурузы, сои, чайного дела), 3 бюро</a:t>
            </a:r>
          </a:p>
          <a:p>
            <a:pPr marL="0" indent="0">
              <a:buNone/>
            </a:pPr>
            <a:endParaRPr lang="ru-RU" sz="2400" dirty="0">
              <a:latin typeface="Times New Roman" panose="02020603050405020304" pitchFamily="18" charset="0"/>
              <a:cs typeface="Times New Roman" panose="02020603050405020304" pitchFamily="18" charset="0"/>
            </a:endParaRPr>
          </a:p>
        </p:txBody>
      </p:sp>
      <p:sp>
        <p:nvSpPr>
          <p:cNvPr id="5" name="Текст 4">
            <a:extLst>
              <a:ext uri="{FF2B5EF4-FFF2-40B4-BE49-F238E27FC236}">
                <a16:creationId xmlns:a16="http://schemas.microsoft.com/office/drawing/2014/main" id="{79985827-F68F-C2B7-CB03-20876EE91962}"/>
              </a:ext>
            </a:extLst>
          </p:cNvPr>
          <p:cNvSpPr>
            <a:spLocks noGrp="1"/>
          </p:cNvSpPr>
          <p:nvPr>
            <p:ph type="body" sz="quarter" idx="3"/>
          </p:nvPr>
        </p:nvSpPr>
        <p:spPr>
          <a:xfrm>
            <a:off x="5831958" y="138223"/>
            <a:ext cx="5183188" cy="372140"/>
          </a:xfrm>
        </p:spPr>
        <p:txBody>
          <a:bodyPr>
            <a:normAutofit fontScale="92500" lnSpcReduction="10000"/>
          </a:bodyPr>
          <a:lstStyle/>
          <a:p>
            <a:r>
              <a:rPr lang="ru-RU" dirty="0">
                <a:solidFill>
                  <a:schemeClr val="accent1"/>
                </a:solidFill>
              </a:rPr>
              <a:t>ВАСХНИЛ, 1992 г.</a:t>
            </a:r>
          </a:p>
        </p:txBody>
      </p:sp>
      <p:sp>
        <p:nvSpPr>
          <p:cNvPr id="6" name="Объект 5">
            <a:extLst>
              <a:ext uri="{FF2B5EF4-FFF2-40B4-BE49-F238E27FC236}">
                <a16:creationId xmlns:a16="http://schemas.microsoft.com/office/drawing/2014/main" id="{EEA2352E-8BA1-0779-9056-CC3746608528}"/>
              </a:ext>
            </a:extLst>
          </p:cNvPr>
          <p:cNvSpPr>
            <a:spLocks noGrp="1"/>
          </p:cNvSpPr>
          <p:nvPr>
            <p:ph sz="quarter" idx="4"/>
          </p:nvPr>
        </p:nvSpPr>
        <p:spPr>
          <a:xfrm>
            <a:off x="5497033" y="595423"/>
            <a:ext cx="6507125" cy="6124354"/>
          </a:xfrm>
        </p:spPr>
        <p:txBody>
          <a:bodyPr>
            <a:normAutofit fontScale="70000" lnSpcReduction="20000"/>
          </a:bodyPr>
          <a:lstStyle/>
          <a:p>
            <a:pPr marL="0" indent="0">
              <a:buNone/>
            </a:pPr>
            <a:r>
              <a:rPr lang="ru-RU" sz="3600" b="1" i="1" dirty="0">
                <a:latin typeface="Times New Roman" panose="02020603050405020304" pitchFamily="18" charset="0"/>
                <a:cs typeface="Times New Roman" panose="02020603050405020304" pitchFamily="18" charset="0"/>
              </a:rPr>
              <a:t>12 отраслевых отделений:</a:t>
            </a:r>
          </a:p>
          <a:p>
            <a:pPr marL="0" indent="0">
              <a:buNone/>
            </a:pPr>
            <a:r>
              <a:rPr lang="ru-RU" sz="3600" dirty="0">
                <a:latin typeface="Times New Roman" panose="02020603050405020304" pitchFamily="18" charset="0"/>
                <a:cs typeface="Times New Roman" panose="02020603050405020304" pitchFamily="18" charset="0"/>
              </a:rPr>
              <a:t>экономики и социального развития села; земледелия; мелиорации и водного хозяйства; лесного хозяйства и полезащитного лесоразведения; растениеводства и селекции; защиты растений; животноводства; ветеринарной медицины; кормопроизводства; механизации и электрификации, переработки растениеводческой продукции; переработки животноводческой продукции</a:t>
            </a:r>
          </a:p>
          <a:p>
            <a:pPr marL="0" indent="0">
              <a:buNone/>
            </a:pPr>
            <a:r>
              <a:rPr lang="ru-RU" sz="3600" b="1" i="1" dirty="0">
                <a:latin typeface="Times New Roman" panose="02020603050405020304" pitchFamily="18" charset="0"/>
                <a:cs typeface="Times New Roman" panose="02020603050405020304" pitchFamily="18" charset="0"/>
              </a:rPr>
              <a:t>95 НИИ, в т.ч. 67 всесоюзных НИИ</a:t>
            </a:r>
          </a:p>
          <a:p>
            <a:pPr marL="0" indent="0">
              <a:buNone/>
            </a:pPr>
            <a:r>
              <a:rPr lang="ru-RU" sz="3600" b="1" i="1" dirty="0">
                <a:latin typeface="Times New Roman" panose="02020603050405020304" pitchFamily="18" charset="0"/>
                <a:cs typeface="Times New Roman" panose="02020603050405020304" pitchFamily="18" charset="0"/>
              </a:rPr>
              <a:t>573 опытных хозяйства</a:t>
            </a:r>
            <a:endParaRPr lang="ru-RU" sz="3600" dirty="0">
              <a:latin typeface="Times New Roman" panose="02020603050405020304" pitchFamily="18" charset="0"/>
              <a:cs typeface="Times New Roman" panose="02020603050405020304" pitchFamily="18" charset="0"/>
            </a:endParaRPr>
          </a:p>
          <a:p>
            <a:pPr marL="0" indent="0">
              <a:buNone/>
            </a:pPr>
            <a:r>
              <a:rPr lang="ru-RU" sz="3600" b="1" i="1" dirty="0">
                <a:latin typeface="Times New Roman" panose="02020603050405020304" pitchFamily="18" charset="0"/>
                <a:cs typeface="Times New Roman" panose="02020603050405020304" pitchFamily="18" charset="0"/>
              </a:rPr>
              <a:t>9 региональных отделений:</a:t>
            </a:r>
          </a:p>
          <a:p>
            <a:pPr marL="0" indent="0">
              <a:buNone/>
            </a:pPr>
            <a:r>
              <a:rPr lang="ru-RU" sz="3600" dirty="0">
                <a:latin typeface="Times New Roman" panose="02020603050405020304" pitchFamily="18" charset="0"/>
                <a:cs typeface="Times New Roman" panose="02020603050405020304" pitchFamily="18" charset="0"/>
              </a:rPr>
              <a:t> Всероссийское (Москва), Сибирское (Краснообск Новосибирской обл.), Дальневосточное (Хабаровск), Отделение по Нечерноземной зоне России (Пушкин Ленинградской обл.), Восточное (Алма-Ата), Среднеазиатское (Ташкент), Южное (Киев), Западное (Минск),  Закавказское (Тбилиси) </a:t>
            </a:r>
          </a:p>
          <a:p>
            <a:pPr marL="0" indent="0">
              <a:buNone/>
            </a:pPr>
            <a:endParaRPr lang="ru-RU" dirty="0"/>
          </a:p>
        </p:txBody>
      </p:sp>
    </p:spTree>
    <p:extLst>
      <p:ext uri="{BB962C8B-B14F-4D97-AF65-F5344CB8AC3E}">
        <p14:creationId xmlns:p14="http://schemas.microsoft.com/office/powerpoint/2010/main" val="2152362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37E560-77FF-8E1C-6769-52B5C72698EF}"/>
              </a:ext>
            </a:extLst>
          </p:cNvPr>
          <p:cNvSpPr>
            <a:spLocks noGrp="1"/>
          </p:cNvSpPr>
          <p:nvPr>
            <p:ph type="title"/>
          </p:nvPr>
        </p:nvSpPr>
        <p:spPr>
          <a:xfrm>
            <a:off x="838200" y="88135"/>
            <a:ext cx="10515600" cy="337167"/>
          </a:xfrm>
        </p:spPr>
        <p:txBody>
          <a:bodyPr>
            <a:noAutofit/>
          </a:bodyPr>
          <a:lstStyle/>
          <a:p>
            <a:r>
              <a:rPr lang="ru-RU" sz="2800" b="1" dirty="0">
                <a:solidFill>
                  <a:schemeClr val="accent1"/>
                </a:solidFill>
                <a:latin typeface="Times New Roman" panose="02020603050405020304" pitchFamily="18" charset="0"/>
                <a:cs typeface="Times New Roman" panose="02020603050405020304" pitchFamily="18" charset="0"/>
              </a:rPr>
              <a:t>Научные и научно-практические достижения   ВАСХНИЛ</a:t>
            </a:r>
          </a:p>
        </p:txBody>
      </p:sp>
      <p:sp>
        <p:nvSpPr>
          <p:cNvPr id="3" name="Объект 2">
            <a:extLst>
              <a:ext uri="{FF2B5EF4-FFF2-40B4-BE49-F238E27FC236}">
                <a16:creationId xmlns:a16="http://schemas.microsoft.com/office/drawing/2014/main" id="{5364E25A-728C-ABC4-8C2B-DC0BA3FBE106}"/>
              </a:ext>
            </a:extLst>
          </p:cNvPr>
          <p:cNvSpPr>
            <a:spLocks noGrp="1"/>
          </p:cNvSpPr>
          <p:nvPr>
            <p:ph idx="1"/>
          </p:nvPr>
        </p:nvSpPr>
        <p:spPr>
          <a:xfrm>
            <a:off x="198305" y="595423"/>
            <a:ext cx="11821098" cy="6081824"/>
          </a:xfrm>
        </p:spPr>
        <p:txBody>
          <a:bodyPr>
            <a:normAutofit fontScale="92500" lnSpcReduction="10000"/>
          </a:bodyPr>
          <a:lstStyle/>
          <a:p>
            <a:pPr>
              <a:lnSpc>
                <a:spcPct val="107000"/>
              </a:lnSpc>
              <a:spcAft>
                <a:spcPts val="800"/>
              </a:spcAft>
            </a:pPr>
            <a:r>
              <a:rPr lang="ru-RU" sz="3200" b="1" kern="100" dirty="0">
                <a:effectLst/>
                <a:latin typeface="Times New Roman" panose="02020603050405020304" pitchFamily="18" charset="0"/>
                <a:ea typeface="Calibri" panose="020F0502020204030204" pitchFamily="34" charset="0"/>
                <a:cs typeface="Times New Roman" panose="02020603050405020304" pitchFamily="18" charset="0"/>
              </a:rPr>
              <a:t>Развитие научных школ практически по всем отраслям  сельскохозяйственных исследований </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(научные школы Н.И. Вавилова, В.П. Горячкина, Д.Н. Прянишникова, Н.М. </a:t>
            </a:r>
            <a:r>
              <a:rPr lang="ru-RU" sz="3200" kern="100" dirty="0" err="1">
                <a:effectLst/>
                <a:latin typeface="Times New Roman" panose="02020603050405020304" pitchFamily="18" charset="0"/>
                <a:ea typeface="Calibri" panose="020F0502020204030204" pitchFamily="34" charset="0"/>
                <a:cs typeface="Times New Roman" panose="02020603050405020304" pitchFamily="18" charset="0"/>
              </a:rPr>
              <a:t>Тулайкова</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 В.Р. Вильямса, П.П. Лукьяненко, В.С. Пустовойта, А.Н. Костякова, И.С. Мелехова,  П.И. Лисицына, Е.Ф. </a:t>
            </a:r>
            <a:r>
              <a:rPr lang="ru-RU" sz="3200" kern="100" dirty="0" err="1">
                <a:effectLst/>
                <a:latin typeface="Times New Roman" panose="02020603050405020304" pitchFamily="18" charset="0"/>
                <a:ea typeface="Calibri" panose="020F0502020204030204" pitchFamily="34" charset="0"/>
                <a:cs typeface="Times New Roman" panose="02020603050405020304" pitchFamily="18" charset="0"/>
              </a:rPr>
              <a:t>Лискуна</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 К.И. Скрябина, В.С. Немчинова, А.И. Бараева, И.С. </a:t>
            </a:r>
            <a:r>
              <a:rPr lang="ru-RU" sz="3200" kern="100" dirty="0">
                <a:latin typeface="Times New Roman" panose="02020603050405020304" pitchFamily="18" charset="0"/>
                <a:ea typeface="Calibri" panose="020F0502020204030204" pitchFamily="34" charset="0"/>
                <a:cs typeface="Times New Roman" panose="02020603050405020304" pitchFamily="18" charset="0"/>
              </a:rPr>
              <a:t>Шатилова, А.А. Жученко, Л.К. Эрнста, А.А. Никонова и  многих других выдающихся ученых)</a:t>
            </a:r>
            <a:endParaRPr lang="ru-RU"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ru-RU" sz="3500" b="1" kern="100" dirty="0">
                <a:effectLst/>
                <a:latin typeface="Times New Roman" panose="02020603050405020304" pitchFamily="18" charset="0"/>
                <a:ea typeface="Calibri" panose="020F0502020204030204" pitchFamily="34" charset="0"/>
                <a:cs typeface="Times New Roman" panose="02020603050405020304" pitchFamily="18" charset="0"/>
              </a:rPr>
              <a:t>Научное обеспечение развития и совершенствования сельскохозяйственных технологий </a:t>
            </a:r>
            <a:r>
              <a:rPr lang="ru-RU" sz="3500" kern="100" dirty="0">
                <a:effectLst/>
                <a:latin typeface="Times New Roman" panose="02020603050405020304" pitchFamily="18" charset="0"/>
                <a:ea typeface="Calibri" panose="020F0502020204030204" pitchFamily="34" charset="0"/>
                <a:cs typeface="Times New Roman" panose="02020603050405020304" pitchFamily="18" charset="0"/>
              </a:rPr>
              <a:t>(систем ведения сельского хозяйства) в основных сельскохозяйственных зонах страны, включая районы с неблагоприятными условиями (засушливые районы, районы избыточного увлажнения, северные регионы)</a:t>
            </a:r>
          </a:p>
          <a:p>
            <a:pPr marL="0" indent="0">
              <a:buNone/>
            </a:pPr>
            <a:endParaRPr lang="ru-RU" dirty="0"/>
          </a:p>
        </p:txBody>
      </p:sp>
    </p:spTree>
    <p:extLst>
      <p:ext uri="{BB962C8B-B14F-4D97-AF65-F5344CB8AC3E}">
        <p14:creationId xmlns:p14="http://schemas.microsoft.com/office/powerpoint/2010/main" val="4066242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37E560-77FF-8E1C-6769-52B5C72698EF}"/>
              </a:ext>
            </a:extLst>
          </p:cNvPr>
          <p:cNvSpPr>
            <a:spLocks noGrp="1"/>
          </p:cNvSpPr>
          <p:nvPr>
            <p:ph type="title"/>
          </p:nvPr>
        </p:nvSpPr>
        <p:spPr>
          <a:xfrm>
            <a:off x="838200" y="88135"/>
            <a:ext cx="10515600" cy="284005"/>
          </a:xfrm>
        </p:spPr>
        <p:txBody>
          <a:bodyPr>
            <a:noAutofit/>
          </a:bodyPr>
          <a:lstStyle/>
          <a:p>
            <a:r>
              <a:rPr lang="ru-RU" sz="2800" b="1" dirty="0">
                <a:solidFill>
                  <a:schemeClr val="accent1"/>
                </a:solidFill>
                <a:latin typeface="Times New Roman" panose="02020603050405020304" pitchFamily="18" charset="0"/>
                <a:cs typeface="Times New Roman" panose="02020603050405020304" pitchFamily="18" charset="0"/>
              </a:rPr>
              <a:t>Научные и научно-практические достижения   ВАСХНИЛ</a:t>
            </a:r>
          </a:p>
        </p:txBody>
      </p:sp>
      <p:sp>
        <p:nvSpPr>
          <p:cNvPr id="3" name="Объект 2">
            <a:extLst>
              <a:ext uri="{FF2B5EF4-FFF2-40B4-BE49-F238E27FC236}">
                <a16:creationId xmlns:a16="http://schemas.microsoft.com/office/drawing/2014/main" id="{5364E25A-728C-ABC4-8C2B-DC0BA3FBE106}"/>
              </a:ext>
            </a:extLst>
          </p:cNvPr>
          <p:cNvSpPr>
            <a:spLocks noGrp="1"/>
          </p:cNvSpPr>
          <p:nvPr>
            <p:ph idx="1"/>
          </p:nvPr>
        </p:nvSpPr>
        <p:spPr>
          <a:xfrm>
            <a:off x="198305" y="478465"/>
            <a:ext cx="11821098" cy="6198782"/>
          </a:xfrm>
        </p:spPr>
        <p:txBody>
          <a:bodyPr>
            <a:normAutofit fontScale="92500" lnSpcReduction="20000"/>
          </a:bodyPr>
          <a:lstStyle/>
          <a:p>
            <a:pPr>
              <a:lnSpc>
                <a:spcPct val="107000"/>
              </a:lnSpc>
              <a:spcAft>
                <a:spcPts val="800"/>
              </a:spcAft>
            </a:pPr>
            <a:r>
              <a:rPr lang="ru-RU" sz="3200" b="1" kern="100" dirty="0">
                <a:effectLst/>
                <a:latin typeface="Times New Roman" panose="02020603050405020304" pitchFamily="18" charset="0"/>
                <a:ea typeface="Calibri" panose="020F0502020204030204" pitchFamily="34" charset="0"/>
                <a:cs typeface="Times New Roman" panose="02020603050405020304" pitchFamily="18" charset="0"/>
              </a:rPr>
              <a:t>Формирование генетических коллекций </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культурных  растений и сельскохозяйственных животных как основы селекции, семеноводства и племенного животноводства</a:t>
            </a:r>
          </a:p>
          <a:p>
            <a:pPr>
              <a:lnSpc>
                <a:spcPct val="107000"/>
              </a:lnSpc>
              <a:spcAft>
                <a:spcPts val="800"/>
              </a:spcAft>
            </a:pPr>
            <a:r>
              <a:rPr lang="ru-RU" sz="3200" b="1" kern="100" dirty="0">
                <a:effectLst/>
                <a:latin typeface="Times New Roman" panose="02020603050405020304" pitchFamily="18" charset="0"/>
                <a:ea typeface="Calibri" panose="020F0502020204030204" pitchFamily="34" charset="0"/>
                <a:cs typeface="Times New Roman" panose="02020603050405020304" pitchFamily="18" charset="0"/>
              </a:rPr>
              <a:t>Организация системы внедрения результатов НИР </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в производство, семеноводство и разведение племенного скота</a:t>
            </a:r>
          </a:p>
          <a:p>
            <a:pPr>
              <a:lnSpc>
                <a:spcPct val="107000"/>
              </a:lnSpc>
              <a:spcAft>
                <a:spcPts val="800"/>
              </a:spcAft>
            </a:pPr>
            <a:r>
              <a:rPr lang="ru-RU" sz="3200" b="1" kern="100" dirty="0">
                <a:effectLst/>
                <a:latin typeface="Times New Roman" panose="02020603050405020304" pitchFamily="18" charset="0"/>
                <a:ea typeface="Calibri" panose="020F0502020204030204" pitchFamily="34" charset="0"/>
                <a:cs typeface="Times New Roman" panose="02020603050405020304" pitchFamily="18" charset="0"/>
              </a:rPr>
              <a:t>Разработка и экспертиза мега-проектов по развитию сельского хозяйства страны </a:t>
            </a:r>
            <a:r>
              <a:rPr lang="ru-RU" sz="3200" kern="100" dirty="0">
                <a:effectLst/>
                <a:latin typeface="Times New Roman" panose="02020603050405020304" pitchFamily="18" charset="0"/>
                <a:ea typeface="Calibri" panose="020F0502020204030204" pitchFamily="34" charset="0"/>
                <a:cs typeface="Times New Roman" panose="02020603050405020304" pitchFamily="18" charset="0"/>
              </a:rPr>
              <a:t>(коллективизация, эвакуация производственного потенциала на Урал и Сибирь, послевоенное восстановление, освоение целинных и залежных земель, «зеленая революция»  1960-1970 гг.), развитие Нечерноземья, Продовольственная программа)</a:t>
            </a:r>
          </a:p>
          <a:p>
            <a:pPr>
              <a:lnSpc>
                <a:spcPct val="107000"/>
              </a:lnSpc>
              <a:spcAft>
                <a:spcPts val="800"/>
              </a:spcAft>
            </a:pPr>
            <a:r>
              <a:rPr lang="ru-RU" sz="3000" b="1" kern="100" dirty="0">
                <a:latin typeface="Times New Roman" panose="02020603050405020304" pitchFamily="18" charset="0"/>
                <a:ea typeface="Calibri" panose="020F0502020204030204" pitchFamily="34" charset="0"/>
                <a:cs typeface="Times New Roman" panose="02020603050405020304" pitchFamily="18" charset="0"/>
              </a:rPr>
              <a:t>Вклад в развитие науки в регионах России и союзных республиках, традиции международного научного сотрудничества и связи с зарубежными учеными</a:t>
            </a:r>
            <a:endParaRPr lang="ru-RU" sz="3000" b="1"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ru-RU"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endParaRPr lang="ru-RU" sz="3200" kern="100" dirty="0">
              <a:effectLst/>
              <a:latin typeface="Times New Roman" panose="02020603050405020304" pitchFamily="18" charset="0"/>
              <a:ea typeface="Calibri" panose="020F0502020204030204" pitchFamily="34" charset="0"/>
              <a:cs typeface="Times New Roman" panose="02020603050405020304" pitchFamily="18" charset="0"/>
            </a:endParaRPr>
          </a:p>
          <a:p>
            <a:pPr marL="0" indent="0">
              <a:buNone/>
            </a:pPr>
            <a:endParaRPr lang="ru-RU" dirty="0"/>
          </a:p>
        </p:txBody>
      </p:sp>
    </p:spTree>
    <p:extLst>
      <p:ext uri="{BB962C8B-B14F-4D97-AF65-F5344CB8AC3E}">
        <p14:creationId xmlns:p14="http://schemas.microsoft.com/office/powerpoint/2010/main" val="2322420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99E3FD-D29E-E962-8652-F967D5ACE514}"/>
              </a:ext>
            </a:extLst>
          </p:cNvPr>
          <p:cNvSpPr>
            <a:spLocks noGrp="1"/>
          </p:cNvSpPr>
          <p:nvPr>
            <p:ph type="title"/>
          </p:nvPr>
        </p:nvSpPr>
        <p:spPr>
          <a:xfrm>
            <a:off x="255181" y="1"/>
            <a:ext cx="11780875" cy="797444"/>
          </a:xfrm>
        </p:spPr>
        <p:txBody>
          <a:bodyPr>
            <a:noAutofit/>
          </a:bodyPr>
          <a:lstStyle/>
          <a:p>
            <a:pPr algn="ctr"/>
            <a:r>
              <a:rPr lang="ru-RU" sz="2800" b="1" dirty="0">
                <a:latin typeface="Times New Roman" panose="02020603050405020304" pitchFamily="18" charset="0"/>
                <a:cs typeface="Times New Roman" panose="02020603050405020304" pitchFamily="18" charset="0"/>
              </a:rPr>
              <a:t>Обращение руководителей научных структур 10 бывших республик СССР к главам суверенных государств</a:t>
            </a:r>
          </a:p>
        </p:txBody>
      </p:sp>
      <p:sp>
        <p:nvSpPr>
          <p:cNvPr id="3" name="Объект 2">
            <a:extLst>
              <a:ext uri="{FF2B5EF4-FFF2-40B4-BE49-F238E27FC236}">
                <a16:creationId xmlns:a16="http://schemas.microsoft.com/office/drawing/2014/main" id="{DA5BED67-4EDC-ECF9-2F29-C3096038D3FA}"/>
              </a:ext>
            </a:extLst>
          </p:cNvPr>
          <p:cNvSpPr>
            <a:spLocks noGrp="1"/>
          </p:cNvSpPr>
          <p:nvPr>
            <p:ph sz="half" idx="1"/>
          </p:nvPr>
        </p:nvSpPr>
        <p:spPr>
          <a:xfrm>
            <a:off x="155944" y="935664"/>
            <a:ext cx="5298558" cy="5730949"/>
          </a:xfrm>
        </p:spPr>
        <p:txBody>
          <a:bodyPr>
            <a:normAutofit fontScale="92500" lnSpcReduction="20000"/>
          </a:bodyPr>
          <a:lstStyle/>
          <a:p>
            <a:pPr marL="0" indent="0">
              <a:buNone/>
            </a:pPr>
            <a:r>
              <a:rPr lang="ru-RU" b="1" dirty="0"/>
              <a:t>Сохранить</a:t>
            </a:r>
            <a:r>
              <a:rPr lang="ru-RU" dirty="0"/>
              <a:t> </a:t>
            </a:r>
            <a:r>
              <a:rPr lang="ru-RU" dirty="0">
                <a:latin typeface="Times New Roman" panose="02020603050405020304" pitchFamily="18" charset="0"/>
                <a:cs typeface="Times New Roman" panose="02020603050405020304" pitchFamily="18" charset="0"/>
              </a:rPr>
              <a:t>Всесоюзную академию сельскохозяйственных наук как межгосударственный центр аграрной науки, преобразовав ее в Академию аграрных наук суверенных государств. Она должна быть правопреемницей ВАСХНИЛ, функционировать на самоуправляемой основе, выполнять координацию и разработку наиболее важных межгосударственных фундаментальных исследований, программ и проектов, обмен научно-технической информацией, подготовку научных кадров высшей квалификации, содействовать развитию международных связей.</a:t>
            </a:r>
          </a:p>
          <a:p>
            <a:pPr marL="0" indent="0" algn="r">
              <a:buNone/>
            </a:pPr>
            <a:r>
              <a:rPr lang="ru-RU" dirty="0">
                <a:latin typeface="Times New Roman" panose="02020603050405020304" pitchFamily="18" charset="0"/>
                <a:cs typeface="Times New Roman" panose="02020603050405020304" pitchFamily="18" charset="0"/>
              </a:rPr>
              <a:t>21 ноября 1991 г.</a:t>
            </a:r>
          </a:p>
          <a:p>
            <a:pPr marL="0" indent="0">
              <a:buNone/>
            </a:pPr>
            <a:endParaRPr lang="ru-RU" dirty="0">
              <a:latin typeface="Times New Roman" panose="02020603050405020304" pitchFamily="18" charset="0"/>
              <a:cs typeface="Times New Roman" panose="02020603050405020304" pitchFamily="18" charset="0"/>
            </a:endParaRPr>
          </a:p>
        </p:txBody>
      </p:sp>
      <p:graphicFrame>
        <p:nvGraphicFramePr>
          <p:cNvPr id="8" name="Таблица 7"/>
          <p:cNvGraphicFramePr>
            <a:graphicFrameLocks noGrp="1"/>
          </p:cNvGraphicFramePr>
          <p:nvPr>
            <p:extLst>
              <p:ext uri="{D42A27DB-BD31-4B8C-83A1-F6EECF244321}">
                <p14:modId xmlns:p14="http://schemas.microsoft.com/office/powerpoint/2010/main" val="895635624"/>
              </p:ext>
            </p:extLst>
          </p:nvPr>
        </p:nvGraphicFramePr>
        <p:xfrm>
          <a:off x="5411245" y="876824"/>
          <a:ext cx="6602596" cy="5599133"/>
        </p:xfrm>
        <a:graphic>
          <a:graphicData uri="http://schemas.openxmlformats.org/drawingml/2006/table">
            <a:tbl>
              <a:tblPr firstRow="1" bandRow="1"/>
              <a:tblGrid>
                <a:gridCol w="4784941">
                  <a:extLst>
                    <a:ext uri="{9D8B030D-6E8A-4147-A177-3AD203B41FA5}">
                      <a16:colId xmlns:a16="http://schemas.microsoft.com/office/drawing/2014/main" val="20000"/>
                    </a:ext>
                  </a:extLst>
                </a:gridCol>
                <a:gridCol w="1817655">
                  <a:extLst>
                    <a:ext uri="{9D8B030D-6E8A-4147-A177-3AD203B41FA5}">
                      <a16:colId xmlns:a16="http://schemas.microsoft.com/office/drawing/2014/main" val="20001"/>
                    </a:ext>
                  </a:extLst>
                </a:gridCol>
              </a:tblGrid>
              <a:tr h="573633">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Руководитель центра научного обеспечения АПК Азербайджана, член-корреспондент ВАСХНИЛ</a:t>
                      </a:r>
                      <a:endParaRPr lang="ru-RU" sz="1600" dirty="0">
                        <a:effectLst/>
                        <a:latin typeface="Calibri"/>
                        <a:ea typeface="Calibri"/>
                        <a:cs typeface="Times New Roman"/>
                      </a:endParaRPr>
                    </a:p>
                  </a:txBody>
                  <a:tcPr marL="81985" marR="81985" marT="40992" marB="4099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2F2"/>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Х.М. </a:t>
                      </a:r>
                      <a:r>
                        <a:rPr lang="ru-RU" sz="1600" kern="1200" dirty="0" err="1">
                          <a:solidFill>
                            <a:srgbClr val="000000"/>
                          </a:solidFill>
                          <a:effectLst/>
                          <a:latin typeface="Times New Roman"/>
                          <a:ea typeface="Times New Roman"/>
                          <a:cs typeface="Times New Roman"/>
                        </a:rPr>
                        <a:t>Мустафаев</a:t>
                      </a:r>
                      <a:endParaRPr lang="ru-RU" sz="1600" dirty="0">
                        <a:effectLst/>
                        <a:latin typeface="Calibri"/>
                        <a:ea typeface="Calibri"/>
                        <a:cs typeface="Times New Roman"/>
                      </a:endParaRPr>
                    </a:p>
                  </a:txBody>
                  <a:tcPr marL="81985" marR="81985" marT="40992" marB="4099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0"/>
                  </a:ext>
                </a:extLst>
              </a:tr>
              <a:tr h="573633">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Председатель Белорусского отделения ВАСХНИЛ, член-корреспондент ВАСХНИЛ</a:t>
                      </a:r>
                      <a:endParaRPr lang="ru-RU" sz="1600" dirty="0">
                        <a:effectLst/>
                        <a:latin typeface="Calibri"/>
                        <a:ea typeface="Calibri"/>
                        <a:cs typeface="Times New Roman"/>
                      </a:endParaRPr>
                    </a:p>
                  </a:txBody>
                  <a:tcPr marL="81985" marR="81985" marT="40992" marB="4099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В.С. Антонюк</a:t>
                      </a:r>
                      <a:endParaRPr lang="ru-RU" sz="1600" dirty="0">
                        <a:effectLst/>
                        <a:latin typeface="Calibri"/>
                        <a:ea typeface="Calibri"/>
                        <a:cs typeface="Times New Roman"/>
                      </a:endParaRPr>
                    </a:p>
                  </a:txBody>
                  <a:tcPr marL="81985" marR="81985" marT="40992" marB="40992">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001"/>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Президент Грузинской академии сельскохозяйственных наук,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В.И. Метревели</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2"/>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Президент Казахской академии сельскохозяйственных наук,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Г.А. Калиев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003"/>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Председатель </a:t>
                      </a:r>
                      <a:r>
                        <a:rPr lang="ru-RU" sz="1600" kern="1200" dirty="0" err="1">
                          <a:solidFill>
                            <a:srgbClr val="000000"/>
                          </a:solidFill>
                          <a:effectLst/>
                          <a:latin typeface="Times New Roman"/>
                          <a:ea typeface="Times New Roman"/>
                          <a:cs typeface="Times New Roman"/>
                        </a:rPr>
                        <a:t>Кыргызского</a:t>
                      </a:r>
                      <a:r>
                        <a:rPr lang="ru-RU" sz="1600" kern="1200" dirty="0">
                          <a:solidFill>
                            <a:srgbClr val="000000"/>
                          </a:solidFill>
                          <a:effectLst/>
                          <a:latin typeface="Times New Roman"/>
                          <a:ea typeface="Times New Roman"/>
                          <a:cs typeface="Times New Roman"/>
                        </a:rPr>
                        <a:t> отделения ВАСХНИЛ,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Д.А. </a:t>
                      </a:r>
                      <a:r>
                        <a:rPr lang="ru-RU" sz="1600" kern="1200" dirty="0" err="1">
                          <a:solidFill>
                            <a:srgbClr val="000000"/>
                          </a:solidFill>
                          <a:effectLst/>
                          <a:latin typeface="Times New Roman"/>
                          <a:ea typeface="Times New Roman"/>
                          <a:cs typeface="Times New Roman"/>
                        </a:rPr>
                        <a:t>Акималиев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717251">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Начальник Главка научного обеспечения АПК Министерства сельского хозяйства и продовольствия Республики Молдова</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Е.И. Ревенко</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005"/>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Вице-президент Российской академии сельско­хозяйственных наук,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Л.П. </a:t>
                      </a:r>
                      <a:r>
                        <a:rPr lang="ru-RU" sz="1600" kern="1200" dirty="0" err="1">
                          <a:solidFill>
                            <a:srgbClr val="000000"/>
                          </a:solidFill>
                          <a:effectLst/>
                          <a:latin typeface="Times New Roman"/>
                          <a:ea typeface="Times New Roman"/>
                          <a:cs typeface="Times New Roman"/>
                        </a:rPr>
                        <a:t>Кормановский</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6"/>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Президент академии сельскохозяйственных наук Туркменистана, академик ТАН и ТАСХН</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С.Б. Байрамов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007"/>
                  </a:ext>
                </a:extLst>
              </a:tr>
              <a:tr h="481729">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Президент Узбекской академии сельскохозяйственных наук,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А.И. </a:t>
                      </a:r>
                      <a:r>
                        <a:rPr lang="ru-RU" sz="1600" kern="1200" dirty="0" err="1">
                          <a:solidFill>
                            <a:srgbClr val="000000"/>
                          </a:solidFill>
                          <a:effectLst/>
                          <a:latin typeface="Times New Roman"/>
                          <a:ea typeface="Times New Roman"/>
                          <a:cs typeface="Times New Roman"/>
                        </a:rPr>
                        <a:t>Имамалиев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08"/>
                  </a:ext>
                </a:extLst>
              </a:tr>
              <a:tr h="499421">
                <a:tc>
                  <a:txBody>
                    <a:bodyPr/>
                    <a:lstStyle/>
                    <a:p>
                      <a:pPr indent="180340">
                        <a:lnSpc>
                          <a:spcPct val="95000"/>
                        </a:lnSpc>
                        <a:spcAft>
                          <a:spcPts val="0"/>
                        </a:spcAft>
                      </a:pPr>
                      <a:r>
                        <a:rPr lang="ru-RU" sz="1600" kern="1200" dirty="0">
                          <a:solidFill>
                            <a:srgbClr val="000000"/>
                          </a:solidFill>
                          <a:effectLst/>
                          <a:latin typeface="Times New Roman"/>
                          <a:ea typeface="Times New Roman"/>
                          <a:cs typeface="Times New Roman"/>
                        </a:rPr>
                        <a:t>Президент Украинской академии аграрных наук, академик ВАСХНИЛ</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tc>
                  <a:txBody>
                    <a:bodyPr/>
                    <a:lstStyle/>
                    <a:p>
                      <a:pPr>
                        <a:lnSpc>
                          <a:spcPct val="115000"/>
                        </a:lnSpc>
                        <a:spcAft>
                          <a:spcPts val="0"/>
                        </a:spcAft>
                      </a:pPr>
                      <a:r>
                        <a:rPr lang="ru-RU" sz="1600" kern="1200" dirty="0">
                          <a:solidFill>
                            <a:srgbClr val="000000"/>
                          </a:solidFill>
                          <a:effectLst/>
                          <a:latin typeface="Times New Roman"/>
                          <a:ea typeface="Times New Roman"/>
                          <a:cs typeface="Times New Roman"/>
                        </a:rPr>
                        <a:t>А.А. Созинов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CFD5EA"/>
                    </a:solidFill>
                  </a:tcPr>
                </a:tc>
                <a:extLst>
                  <a:ext uri="{0D108BD9-81ED-4DB2-BD59-A6C34878D82A}">
                    <a16:rowId xmlns:a16="http://schemas.microsoft.com/office/drawing/2014/main" val="10009"/>
                  </a:ext>
                </a:extLst>
              </a:tr>
              <a:tr h="344821">
                <a:tc>
                  <a:txBody>
                    <a:bodyPr/>
                    <a:lstStyle/>
                    <a:p>
                      <a:pPr indent="274320">
                        <a:lnSpc>
                          <a:spcPct val="95000"/>
                        </a:lnSpc>
                        <a:spcAft>
                          <a:spcPts val="0"/>
                        </a:spcAft>
                      </a:pPr>
                      <a:r>
                        <a:rPr lang="ru-RU" sz="1600" b="1" kern="1200" dirty="0">
                          <a:solidFill>
                            <a:srgbClr val="000000"/>
                          </a:solidFill>
                          <a:effectLst/>
                          <a:latin typeface="Times New Roman"/>
                          <a:ea typeface="Times New Roman"/>
                          <a:cs typeface="Times New Roman"/>
                        </a:rPr>
                        <a:t>Президент ВАСХНИЛ, академик</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tc>
                  <a:txBody>
                    <a:bodyPr/>
                    <a:lstStyle/>
                    <a:p>
                      <a:pPr>
                        <a:lnSpc>
                          <a:spcPct val="95000"/>
                        </a:lnSpc>
                        <a:spcAft>
                          <a:spcPts val="0"/>
                        </a:spcAft>
                      </a:pPr>
                      <a:r>
                        <a:rPr lang="ru-RU" sz="1600" b="1" kern="1200" dirty="0">
                          <a:solidFill>
                            <a:srgbClr val="000000"/>
                          </a:solidFill>
                          <a:effectLst/>
                          <a:latin typeface="Times New Roman"/>
                          <a:ea typeface="Times New Roman"/>
                          <a:cs typeface="Times New Roman"/>
                        </a:rPr>
                        <a:t>А.А. Никонов</a:t>
                      </a:r>
                      <a:endParaRPr lang="ru-RU" sz="1600" dirty="0">
                        <a:effectLst/>
                        <a:latin typeface="Calibri"/>
                        <a:ea typeface="Calibri"/>
                        <a:cs typeface="Times New Roman"/>
                      </a:endParaRPr>
                    </a:p>
                  </a:txBody>
                  <a:tcPr marL="61489" marR="61489" marT="8540" marB="0">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2F2F2"/>
                    </a:solidFill>
                  </a:tcPr>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2800720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BD0078F-E09C-0881-837D-B0229CEADBF4}"/>
              </a:ext>
            </a:extLst>
          </p:cNvPr>
          <p:cNvSpPr>
            <a:spLocks noGrp="1"/>
          </p:cNvSpPr>
          <p:nvPr>
            <p:ph type="title"/>
          </p:nvPr>
        </p:nvSpPr>
        <p:spPr>
          <a:xfrm>
            <a:off x="838200" y="138223"/>
            <a:ext cx="10515600" cy="882503"/>
          </a:xfrm>
        </p:spPr>
        <p:txBody>
          <a:bodyPr/>
          <a:lstStyle/>
          <a:p>
            <a:pPr algn="ctr"/>
            <a:r>
              <a:rPr lang="ru-RU" sz="2800" b="1" dirty="0">
                <a:solidFill>
                  <a:schemeClr val="accent1"/>
                </a:solidFill>
                <a:latin typeface="Times New Roman" panose="02020603050405020304" pitchFamily="18" charset="0"/>
                <a:cs typeface="Times New Roman" panose="02020603050405020304" pitchFamily="18" charset="0"/>
              </a:rPr>
              <a:t>Стратегия научно-технологического развития РФ </a:t>
            </a:r>
            <a:br>
              <a:rPr lang="ru-RU" sz="2800" b="1" dirty="0">
                <a:solidFill>
                  <a:schemeClr val="accent1"/>
                </a:solidFill>
                <a:latin typeface="Times New Roman" panose="02020603050405020304" pitchFamily="18" charset="0"/>
                <a:cs typeface="Times New Roman" panose="02020603050405020304" pitchFamily="18" charset="0"/>
              </a:rPr>
            </a:br>
            <a:r>
              <a:rPr lang="ru-RU" sz="2800" b="1" dirty="0">
                <a:solidFill>
                  <a:schemeClr val="accent1"/>
                </a:solidFill>
                <a:latin typeface="Times New Roman" panose="02020603050405020304" pitchFamily="18" charset="0"/>
                <a:cs typeface="Times New Roman" panose="02020603050405020304" pitchFamily="18" charset="0"/>
              </a:rPr>
              <a:t>(утверждена Указом Президента РФ от 28.02.2024) </a:t>
            </a:r>
          </a:p>
        </p:txBody>
      </p:sp>
      <p:sp>
        <p:nvSpPr>
          <p:cNvPr id="3" name="Объект 2">
            <a:extLst>
              <a:ext uri="{FF2B5EF4-FFF2-40B4-BE49-F238E27FC236}">
                <a16:creationId xmlns:a16="http://schemas.microsoft.com/office/drawing/2014/main" id="{913752D1-51E0-1746-CFE1-0C811470C37F}"/>
              </a:ext>
            </a:extLst>
          </p:cNvPr>
          <p:cNvSpPr>
            <a:spLocks noGrp="1"/>
          </p:cNvSpPr>
          <p:nvPr>
            <p:ph idx="1"/>
          </p:nvPr>
        </p:nvSpPr>
        <p:spPr>
          <a:xfrm>
            <a:off x="265813" y="1127051"/>
            <a:ext cx="11685181" cy="5454502"/>
          </a:xfrm>
        </p:spPr>
        <p:txBody>
          <a:bodyPr/>
          <a:lstStyle/>
          <a:p>
            <a:pPr marL="0" indent="0">
              <a:buNone/>
            </a:pPr>
            <a:r>
              <a:rPr lang="ru-RU" b="1" i="1" dirty="0">
                <a:latin typeface="Times New Roman" panose="02020603050405020304" pitchFamily="18" charset="0"/>
                <a:cs typeface="Times New Roman" panose="02020603050405020304" pitchFamily="18" charset="0"/>
              </a:rPr>
              <a:t>Один из больших вызовов научно-технологического развития </a:t>
            </a:r>
            <a:r>
              <a:rPr lang="ru-RU" dirty="0">
                <a:latin typeface="Times New Roman" panose="02020603050405020304" pitchFamily="18" charset="0"/>
                <a:cs typeface="Times New Roman" panose="02020603050405020304" pitchFamily="18" charset="0"/>
              </a:rPr>
              <a:t>-«потребность в обеспечении продовольственной безопасности и продовольственной независимости России, конкурентоспособности отечественной сельскохозяйственной продукции на мировых рынках продовольствия, снижение технологических рисков в агропромышленном комплексе на фоне глобального продовольственного кризиса».</a:t>
            </a:r>
          </a:p>
          <a:p>
            <a:pPr marL="0" indent="0">
              <a:buNone/>
            </a:pPr>
            <a:r>
              <a:rPr lang="ru-RU" b="1" i="1" dirty="0">
                <a:latin typeface="Times New Roman" panose="02020603050405020304" pitchFamily="18" charset="0"/>
                <a:cs typeface="Times New Roman" panose="02020603050405020304" pitchFamily="18" charset="0"/>
              </a:rPr>
              <a:t>Среди приоритетных направлений  </a:t>
            </a:r>
            <a:r>
              <a:rPr lang="ru-RU" dirty="0">
                <a:latin typeface="Times New Roman" panose="02020603050405020304" pitchFamily="18" charset="0"/>
                <a:cs typeface="Times New Roman" panose="02020603050405020304" pitchFamily="18" charset="0"/>
              </a:rPr>
              <a:t>– «создание технологий, обеспечивающих: переход к высокопродуктивному и экологически чистому агро- и </a:t>
            </a:r>
            <a:r>
              <a:rPr lang="ru-RU" dirty="0" err="1">
                <a:latin typeface="Times New Roman" panose="02020603050405020304" pitchFamily="18" charset="0"/>
                <a:cs typeface="Times New Roman" panose="02020603050405020304" pitchFamily="18" charset="0"/>
              </a:rPr>
              <a:t>аквахозяйству</a:t>
            </a:r>
            <a:r>
              <a:rPr lang="ru-RU" dirty="0">
                <a:latin typeface="Times New Roman" panose="02020603050405020304" pitchFamily="18" charset="0"/>
                <a:cs typeface="Times New Roman" panose="02020603050405020304" pitchFamily="18" charset="0"/>
              </a:rPr>
              <a:t>, разработку и внедрение систем рационального применения средств химической и биологической защиты сельскохозяйственных растений и животных, хранение и эффективную переработку сельскохозяйственной продукции, создание безопасных и качественных, в том числе функциональных, продуктов питания».</a:t>
            </a:r>
          </a:p>
          <a:p>
            <a:pPr marL="0" indent="0">
              <a:buNone/>
            </a:pPr>
            <a:endParaRPr lang="ru-RU" dirty="0"/>
          </a:p>
          <a:p>
            <a:pPr marL="0" indent="0">
              <a:buNone/>
            </a:pPr>
            <a:endParaRPr lang="ru-RU" dirty="0"/>
          </a:p>
        </p:txBody>
      </p:sp>
    </p:spTree>
    <p:extLst>
      <p:ext uri="{BB962C8B-B14F-4D97-AF65-F5344CB8AC3E}">
        <p14:creationId xmlns:p14="http://schemas.microsoft.com/office/powerpoint/2010/main" val="1868104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98EF102-1F42-3221-8B47-0802DFD4CA23}"/>
              </a:ext>
            </a:extLst>
          </p:cNvPr>
          <p:cNvSpPr>
            <a:spLocks noGrp="1"/>
          </p:cNvSpPr>
          <p:nvPr>
            <p:ph type="title"/>
          </p:nvPr>
        </p:nvSpPr>
        <p:spPr>
          <a:xfrm>
            <a:off x="250521" y="389910"/>
            <a:ext cx="11599102" cy="956930"/>
          </a:xfrm>
        </p:spPr>
        <p:txBody>
          <a:bodyPr>
            <a:noAutofit/>
          </a:bodyPr>
          <a:lstStyle/>
          <a:p>
            <a:pPr algn="ctr"/>
            <a:r>
              <a:rPr lang="ru-RU" sz="3000" b="1" dirty="0">
                <a:solidFill>
                  <a:schemeClr val="accent1">
                    <a:lumMod val="75000"/>
                  </a:schemeClr>
                </a:solidFill>
                <a:latin typeface="Times New Roman" panose="02020603050405020304" pitchFamily="18" charset="0"/>
                <a:cs typeface="Times New Roman" panose="02020603050405020304" pitchFamily="18" charset="0"/>
              </a:rPr>
              <a:t>Разрабатывается Национальный проект </a:t>
            </a:r>
            <a:br>
              <a:rPr lang="ru-RU" sz="3000" b="1" dirty="0">
                <a:solidFill>
                  <a:schemeClr val="accent1">
                    <a:lumMod val="75000"/>
                  </a:schemeClr>
                </a:solidFill>
                <a:latin typeface="Times New Roman" panose="02020603050405020304" pitchFamily="18" charset="0"/>
                <a:cs typeface="Times New Roman" panose="02020603050405020304" pitchFamily="18" charset="0"/>
              </a:rPr>
            </a:br>
            <a:r>
              <a:rPr lang="ru-RU" sz="3000" b="1" dirty="0">
                <a:solidFill>
                  <a:schemeClr val="accent1">
                    <a:lumMod val="75000"/>
                  </a:schemeClr>
                </a:solidFill>
                <a:latin typeface="Times New Roman" panose="02020603050405020304" pitchFamily="18" charset="0"/>
                <a:cs typeface="Times New Roman" panose="02020603050405020304" pitchFamily="18" charset="0"/>
              </a:rPr>
              <a:t>«Технологическое обеспечение продовольственной безопасности»</a:t>
            </a:r>
          </a:p>
        </p:txBody>
      </p:sp>
      <p:sp>
        <p:nvSpPr>
          <p:cNvPr id="3" name="Объект 2">
            <a:extLst>
              <a:ext uri="{FF2B5EF4-FFF2-40B4-BE49-F238E27FC236}">
                <a16:creationId xmlns:a16="http://schemas.microsoft.com/office/drawing/2014/main" id="{D07CEBBA-5CD9-B45F-F0E7-9A63F594EB23}"/>
              </a:ext>
            </a:extLst>
          </p:cNvPr>
          <p:cNvSpPr>
            <a:spLocks noGrp="1"/>
          </p:cNvSpPr>
          <p:nvPr>
            <p:ph idx="1"/>
          </p:nvPr>
        </p:nvSpPr>
        <p:spPr>
          <a:xfrm>
            <a:off x="838199" y="1552353"/>
            <a:ext cx="10953307" cy="4976038"/>
          </a:xfrm>
        </p:spPr>
        <p:txBody>
          <a:bodyPr>
            <a:normAutofit/>
          </a:bodyPr>
          <a:lstStyle/>
          <a:p>
            <a:r>
              <a:rPr lang="ru-RU" dirty="0">
                <a:latin typeface="Times New Roman" panose="02020603050405020304" pitchFamily="18" charset="0"/>
                <a:cs typeface="Times New Roman" panose="02020603050405020304" pitchFamily="18" charset="0"/>
              </a:rPr>
              <a:t>«Создание условий для развития научных разработок в селекции и генетике» </a:t>
            </a:r>
          </a:p>
          <a:p>
            <a:r>
              <a:rPr lang="ru-RU" dirty="0">
                <a:latin typeface="Times New Roman" panose="02020603050405020304" pitchFamily="18" charset="0"/>
                <a:cs typeface="Times New Roman" panose="02020603050405020304" pitchFamily="18" charset="0"/>
              </a:rPr>
              <a:t>«Производство критически важных ферментных препаратов, пищевых и кормовых добавок, технологических вспомогательных средств» </a:t>
            </a:r>
          </a:p>
          <a:p>
            <a:r>
              <a:rPr lang="ru-RU" dirty="0">
                <a:latin typeface="Times New Roman" panose="02020603050405020304" pitchFamily="18" charset="0"/>
                <a:cs typeface="Times New Roman" panose="02020603050405020304" pitchFamily="18" charset="0"/>
              </a:rPr>
              <a:t>«Ветеринарные препараты» </a:t>
            </a:r>
          </a:p>
          <a:p>
            <a:r>
              <a:rPr lang="ru-RU" dirty="0">
                <a:latin typeface="Times New Roman" panose="02020603050405020304" pitchFamily="18" charset="0"/>
                <a:cs typeface="Times New Roman" panose="02020603050405020304" pitchFamily="18" charset="0"/>
              </a:rPr>
              <a:t>«Кадры»</a:t>
            </a:r>
          </a:p>
          <a:p>
            <a:r>
              <a:rPr lang="ru-RU" dirty="0">
                <a:latin typeface="Times New Roman" panose="02020603050405020304" pitchFamily="18" charset="0"/>
                <a:cs typeface="Times New Roman" panose="02020603050405020304" pitchFamily="18" charset="0"/>
              </a:rPr>
              <a:t>«Техническая и технологическая независимость в сельскохозяйственном машиностроении, оборудовании для животноводства, пищевой и перерабатывающей промышленности»</a:t>
            </a:r>
          </a:p>
          <a:p>
            <a:endParaRPr lang="ru-RU" dirty="0"/>
          </a:p>
        </p:txBody>
      </p:sp>
    </p:spTree>
    <p:extLst>
      <p:ext uri="{BB962C8B-B14F-4D97-AF65-F5344CB8AC3E}">
        <p14:creationId xmlns:p14="http://schemas.microsoft.com/office/powerpoint/2010/main" val="3401183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DF89388-8164-8812-073D-D494A23B98AF}"/>
              </a:ext>
            </a:extLst>
          </p:cNvPr>
          <p:cNvSpPr>
            <a:spLocks noGrp="1"/>
          </p:cNvSpPr>
          <p:nvPr>
            <p:ph type="title"/>
          </p:nvPr>
        </p:nvSpPr>
        <p:spPr>
          <a:xfrm>
            <a:off x="489098" y="287079"/>
            <a:ext cx="11451264" cy="733647"/>
          </a:xfrm>
        </p:spPr>
        <p:txBody>
          <a:bodyPr/>
          <a:lstStyle/>
          <a:p>
            <a:pPr algn="ctr"/>
            <a:r>
              <a:rPr lang="ru-RU" sz="3600" dirty="0">
                <a:solidFill>
                  <a:schemeClr val="accent1"/>
                </a:solidFill>
                <a:latin typeface="Times New Roman" panose="02020603050405020304" pitchFamily="18" charset="0"/>
                <a:cs typeface="Times New Roman" panose="02020603050405020304" pitchFamily="18" charset="0"/>
              </a:rPr>
              <a:t>ВАСХНИЛ как институт организации и развития аграрной науки</a:t>
            </a:r>
          </a:p>
        </p:txBody>
      </p:sp>
      <p:sp>
        <p:nvSpPr>
          <p:cNvPr id="3" name="Объект 2">
            <a:extLst>
              <a:ext uri="{FF2B5EF4-FFF2-40B4-BE49-F238E27FC236}">
                <a16:creationId xmlns:a16="http://schemas.microsoft.com/office/drawing/2014/main" id="{FB66AE1E-5A3A-DBC4-D60D-37A791B0A749}"/>
              </a:ext>
            </a:extLst>
          </p:cNvPr>
          <p:cNvSpPr>
            <a:spLocks noGrp="1"/>
          </p:cNvSpPr>
          <p:nvPr>
            <p:ph idx="1"/>
          </p:nvPr>
        </p:nvSpPr>
        <p:spPr>
          <a:xfrm>
            <a:off x="287079" y="1180214"/>
            <a:ext cx="11653283" cy="5263116"/>
          </a:xfrm>
        </p:spPr>
        <p:txBody>
          <a:bodyPr/>
          <a:lstStyle/>
          <a:p>
            <a:r>
              <a:rPr lang="ru-RU" dirty="0">
                <a:latin typeface="Times New Roman" panose="02020603050405020304" pitchFamily="18" charset="0"/>
                <a:cs typeface="Times New Roman" panose="02020603050405020304" pitchFamily="18" charset="0"/>
              </a:rPr>
              <a:t>проведение НИР по возможно более широкой тематике</a:t>
            </a:r>
          </a:p>
          <a:p>
            <a:r>
              <a:rPr lang="ru-RU" dirty="0">
                <a:latin typeface="Times New Roman" panose="02020603050405020304" pitchFamily="18" charset="0"/>
                <a:cs typeface="Times New Roman" panose="02020603050405020304" pitchFamily="18" charset="0"/>
              </a:rPr>
              <a:t>охват исследованиями всего инновационного цикла от фундаментальных разработок до внедрения результатов НИР в производство</a:t>
            </a:r>
          </a:p>
          <a:p>
            <a:r>
              <a:rPr lang="ru-RU" dirty="0">
                <a:latin typeface="Times New Roman" panose="02020603050405020304" pitchFamily="18" charset="0"/>
                <a:cs typeface="Times New Roman" panose="02020603050405020304" pitchFamily="18" charset="0"/>
              </a:rPr>
              <a:t>тесная кооперация с учреждениями Российской академии наук</a:t>
            </a:r>
          </a:p>
          <a:p>
            <a:r>
              <a:rPr lang="ru-RU" dirty="0">
                <a:latin typeface="Times New Roman" panose="02020603050405020304" pitchFamily="18" charset="0"/>
                <a:cs typeface="Times New Roman" panose="02020603050405020304" pitchFamily="18" charset="0"/>
              </a:rPr>
              <a:t>широкая регионализация исследований с учетом сельскохозяйственного районирования страны</a:t>
            </a:r>
          </a:p>
          <a:p>
            <a:r>
              <a:rPr lang="ru-RU" dirty="0">
                <a:latin typeface="Times New Roman" panose="02020603050405020304" pitchFamily="18" charset="0"/>
                <a:cs typeface="Times New Roman" panose="02020603050405020304" pitchFamily="18" charset="0"/>
              </a:rPr>
              <a:t>экспертная поддержка государственных решений в области сельского хозяйства </a:t>
            </a:r>
          </a:p>
          <a:p>
            <a:r>
              <a:rPr lang="ru-RU" dirty="0">
                <a:latin typeface="Times New Roman" panose="02020603050405020304" pitchFamily="18" charset="0"/>
                <a:cs typeface="Times New Roman" panose="02020603050405020304" pitchFamily="18" charset="0"/>
              </a:rPr>
              <a:t>развитие международного научно-технического сотрудничества и прежде всего с дружественными странами</a:t>
            </a:r>
          </a:p>
          <a:p>
            <a:endParaRPr lang="ru-RU" dirty="0"/>
          </a:p>
        </p:txBody>
      </p:sp>
    </p:spTree>
    <p:extLst>
      <p:ext uri="{BB962C8B-B14F-4D97-AF65-F5344CB8AC3E}">
        <p14:creationId xmlns:p14="http://schemas.microsoft.com/office/powerpoint/2010/main" val="27537112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562F1F-26D2-4891-CC80-25613F6D684C}"/>
              </a:ext>
            </a:extLst>
          </p:cNvPr>
          <p:cNvSpPr>
            <a:spLocks noGrp="1"/>
          </p:cNvSpPr>
          <p:nvPr>
            <p:ph type="title"/>
          </p:nvPr>
        </p:nvSpPr>
        <p:spPr>
          <a:xfrm>
            <a:off x="340241" y="180754"/>
            <a:ext cx="11610753" cy="659218"/>
          </a:xfrm>
        </p:spPr>
        <p:txBody>
          <a:bodyPr>
            <a:normAutofit fontScale="90000"/>
          </a:bodyPr>
          <a:lstStyle/>
          <a:p>
            <a:pPr algn="ctr"/>
            <a:r>
              <a:rPr lang="ru-RU" sz="3600" dirty="0">
                <a:latin typeface="Times New Roman" panose="02020603050405020304" pitchFamily="18" charset="0"/>
                <a:cs typeface="Times New Roman" panose="02020603050405020304" pitchFamily="18" charset="0"/>
              </a:rPr>
              <a:t>Иностранные члены РАН по секциям Отделения с. х. наук РАН*</a:t>
            </a:r>
          </a:p>
        </p:txBody>
      </p:sp>
      <p:graphicFrame>
        <p:nvGraphicFramePr>
          <p:cNvPr id="4" name="Объект 3">
            <a:extLst>
              <a:ext uri="{FF2B5EF4-FFF2-40B4-BE49-F238E27FC236}">
                <a16:creationId xmlns:a16="http://schemas.microsoft.com/office/drawing/2014/main" id="{E833E30C-571C-149A-12DA-C5662B442C5E}"/>
              </a:ext>
            </a:extLst>
          </p:cNvPr>
          <p:cNvGraphicFramePr>
            <a:graphicFrameLocks noGrp="1"/>
          </p:cNvGraphicFramePr>
          <p:nvPr>
            <p:ph idx="1"/>
            <p:extLst>
              <p:ext uri="{D42A27DB-BD31-4B8C-83A1-F6EECF244321}">
                <p14:modId xmlns:p14="http://schemas.microsoft.com/office/powerpoint/2010/main" val="2738733234"/>
              </p:ext>
            </p:extLst>
          </p:nvPr>
        </p:nvGraphicFramePr>
        <p:xfrm>
          <a:off x="223285" y="1073888"/>
          <a:ext cx="11727709" cy="5606720"/>
        </p:xfrm>
        <a:graphic>
          <a:graphicData uri="http://schemas.openxmlformats.org/drawingml/2006/table">
            <a:tbl>
              <a:tblPr firstRow="1" bandRow="1">
                <a:tableStyleId>{5C22544A-7EE6-4342-B048-85BDC9FD1C3A}</a:tableStyleId>
              </a:tblPr>
              <a:tblGrid>
                <a:gridCol w="9069571">
                  <a:extLst>
                    <a:ext uri="{9D8B030D-6E8A-4147-A177-3AD203B41FA5}">
                      <a16:colId xmlns:a16="http://schemas.microsoft.com/office/drawing/2014/main" val="577641951"/>
                    </a:ext>
                  </a:extLst>
                </a:gridCol>
                <a:gridCol w="1470645">
                  <a:extLst>
                    <a:ext uri="{9D8B030D-6E8A-4147-A177-3AD203B41FA5}">
                      <a16:colId xmlns:a16="http://schemas.microsoft.com/office/drawing/2014/main" val="11114048"/>
                    </a:ext>
                  </a:extLst>
                </a:gridCol>
                <a:gridCol w="1187493">
                  <a:extLst>
                    <a:ext uri="{9D8B030D-6E8A-4147-A177-3AD203B41FA5}">
                      <a16:colId xmlns:a16="http://schemas.microsoft.com/office/drawing/2014/main" val="3237943811"/>
                    </a:ext>
                  </a:extLst>
                </a:gridCol>
              </a:tblGrid>
              <a:tr h="560512">
                <a:tc>
                  <a:txBody>
                    <a:bodyPr/>
                    <a:lstStyle/>
                    <a:p>
                      <a:r>
                        <a:rPr lang="ru-RU" sz="2400" dirty="0">
                          <a:latin typeface="Times New Roman" panose="02020603050405020304" pitchFamily="18" charset="0"/>
                          <a:cs typeface="Times New Roman" panose="02020603050405020304" pitchFamily="18" charset="0"/>
                        </a:rPr>
                        <a:t>Секции:</a:t>
                      </a:r>
                    </a:p>
                  </a:txBody>
                  <a:tcPr/>
                </a:tc>
                <a:tc>
                  <a:txBody>
                    <a:bodyPr/>
                    <a:lstStyle/>
                    <a:p>
                      <a:r>
                        <a:rPr lang="ru-RU" sz="2400" dirty="0">
                          <a:latin typeface="Times New Roman" panose="02020603050405020304" pitchFamily="18" charset="0"/>
                          <a:cs typeface="Times New Roman" panose="02020603050405020304" pitchFamily="18" charset="0"/>
                        </a:rPr>
                        <a:t>Человек</a:t>
                      </a:r>
                    </a:p>
                  </a:txBody>
                  <a:tcPr/>
                </a:tc>
                <a:tc>
                  <a:txBody>
                    <a:bodyPr/>
                    <a:lstStyle/>
                    <a:p>
                      <a:r>
                        <a:rPr lang="ru-RU" sz="2400" dirty="0">
                          <a:latin typeface="Times New Roman" panose="02020603050405020304" pitchFamily="18" charset="0"/>
                          <a:cs typeface="Times New Roman" panose="02020603050405020304" pitchFamily="18" charset="0"/>
                        </a:rPr>
                        <a:t>% к итогу</a:t>
                      </a:r>
                    </a:p>
                  </a:txBody>
                  <a:tcPr/>
                </a:tc>
                <a:extLst>
                  <a:ext uri="{0D108BD9-81ED-4DB2-BD59-A6C34878D82A}">
                    <a16:rowId xmlns:a16="http://schemas.microsoft.com/office/drawing/2014/main" val="3181810685"/>
                  </a:ext>
                </a:extLst>
              </a:tr>
              <a:tr h="596132">
                <a:tc>
                  <a:txBody>
                    <a:bodyPr/>
                    <a:lstStyle/>
                    <a:p>
                      <a:r>
                        <a:rPr lang="ru-RU" sz="2800" dirty="0">
                          <a:latin typeface="Times New Roman" panose="02020603050405020304" pitchFamily="18" charset="0"/>
                          <a:cs typeface="Times New Roman" panose="02020603050405020304" pitchFamily="18" charset="0"/>
                        </a:rPr>
                        <a:t>экономики, земельных отношений, социального развития села</a:t>
                      </a:r>
                    </a:p>
                  </a:txBody>
                  <a:tcPr/>
                </a:tc>
                <a:tc>
                  <a:txBody>
                    <a:bodyPr/>
                    <a:lstStyle/>
                    <a:p>
                      <a:r>
                        <a:rPr lang="ru-RU" sz="2800" dirty="0">
                          <a:latin typeface="Times New Roman" panose="02020603050405020304" pitchFamily="18" charset="0"/>
                          <a:cs typeface="Times New Roman" panose="02020603050405020304" pitchFamily="18" charset="0"/>
                        </a:rPr>
                        <a:t>18</a:t>
                      </a:r>
                    </a:p>
                  </a:txBody>
                  <a:tcPr/>
                </a:tc>
                <a:tc>
                  <a:txBody>
                    <a:bodyPr/>
                    <a:lstStyle/>
                    <a:p>
                      <a:r>
                        <a:rPr lang="ru-RU" sz="2800" dirty="0">
                          <a:latin typeface="Times New Roman" panose="02020603050405020304" pitchFamily="18" charset="0"/>
                          <a:cs typeface="Times New Roman" panose="02020603050405020304" pitchFamily="18" charset="0"/>
                        </a:rPr>
                        <a:t>32</a:t>
                      </a:r>
                    </a:p>
                  </a:txBody>
                  <a:tcPr/>
                </a:tc>
                <a:extLst>
                  <a:ext uri="{0D108BD9-81ED-4DB2-BD59-A6C34878D82A}">
                    <a16:rowId xmlns:a16="http://schemas.microsoft.com/office/drawing/2014/main" val="1931779383"/>
                  </a:ext>
                </a:extLst>
              </a:tr>
              <a:tr h="560512">
                <a:tc>
                  <a:txBody>
                    <a:bodyPr/>
                    <a:lstStyle/>
                    <a:p>
                      <a:r>
                        <a:rPr lang="ru-RU" sz="2800" dirty="0">
                          <a:latin typeface="Times New Roman" panose="02020603050405020304" pitchFamily="18" charset="0"/>
                          <a:cs typeface="Times New Roman" panose="02020603050405020304" pitchFamily="18" charset="0"/>
                        </a:rPr>
                        <a:t>земледелия, мелиорации, водного и лесного хозяйства</a:t>
                      </a:r>
                    </a:p>
                  </a:txBody>
                  <a:tcPr/>
                </a:tc>
                <a:tc>
                  <a:txBody>
                    <a:bodyPr/>
                    <a:lstStyle/>
                    <a:p>
                      <a:r>
                        <a:rPr lang="ru-RU" sz="2800" dirty="0">
                          <a:latin typeface="Times New Roman" panose="02020603050405020304" pitchFamily="18" charset="0"/>
                          <a:cs typeface="Times New Roman" panose="02020603050405020304" pitchFamily="18" charset="0"/>
                        </a:rPr>
                        <a:t>26</a:t>
                      </a:r>
                    </a:p>
                  </a:txBody>
                  <a:tcPr/>
                </a:tc>
                <a:tc>
                  <a:txBody>
                    <a:bodyPr/>
                    <a:lstStyle/>
                    <a:p>
                      <a:r>
                        <a:rPr lang="ru-RU" sz="2800" dirty="0">
                          <a:latin typeface="Times New Roman" panose="02020603050405020304" pitchFamily="18" charset="0"/>
                          <a:cs typeface="Times New Roman" panose="02020603050405020304" pitchFamily="18" charset="0"/>
                        </a:rPr>
                        <a:t>33</a:t>
                      </a:r>
                    </a:p>
                  </a:txBody>
                  <a:tcPr/>
                </a:tc>
                <a:extLst>
                  <a:ext uri="{0D108BD9-81ED-4DB2-BD59-A6C34878D82A}">
                    <a16:rowId xmlns:a16="http://schemas.microsoft.com/office/drawing/2014/main" val="2969685631"/>
                  </a:ext>
                </a:extLst>
              </a:tr>
              <a:tr h="560512">
                <a:tc>
                  <a:txBody>
                    <a:bodyPr/>
                    <a:lstStyle/>
                    <a:p>
                      <a:r>
                        <a:rPr lang="ru-RU" sz="2800" dirty="0">
                          <a:latin typeface="Times New Roman" panose="02020603050405020304" pitchFamily="18" charset="0"/>
                          <a:cs typeface="Times New Roman" panose="02020603050405020304" pitchFamily="18" charset="0"/>
                        </a:rPr>
                        <a:t>растениеводства, защиты и биотехнологии растений </a:t>
                      </a:r>
                    </a:p>
                  </a:txBody>
                  <a:tcPr/>
                </a:tc>
                <a:tc>
                  <a:txBody>
                    <a:bodyPr/>
                    <a:lstStyle/>
                    <a:p>
                      <a:r>
                        <a:rPr lang="ru-RU" sz="2800" dirty="0">
                          <a:latin typeface="Times New Roman" panose="02020603050405020304" pitchFamily="18" charset="0"/>
                          <a:cs typeface="Times New Roman" panose="02020603050405020304" pitchFamily="18" charset="0"/>
                        </a:rPr>
                        <a:t>44</a:t>
                      </a:r>
                    </a:p>
                  </a:txBody>
                  <a:tcPr/>
                </a:tc>
                <a:tc>
                  <a:txBody>
                    <a:bodyPr/>
                    <a:lstStyle/>
                    <a:p>
                      <a:r>
                        <a:rPr lang="ru-RU" sz="2800" dirty="0">
                          <a:latin typeface="Times New Roman" panose="02020603050405020304" pitchFamily="18" charset="0"/>
                          <a:cs typeface="Times New Roman" panose="02020603050405020304" pitchFamily="18" charset="0"/>
                        </a:rPr>
                        <a:t>41</a:t>
                      </a:r>
                    </a:p>
                  </a:txBody>
                  <a:tcPr/>
                </a:tc>
                <a:extLst>
                  <a:ext uri="{0D108BD9-81ED-4DB2-BD59-A6C34878D82A}">
                    <a16:rowId xmlns:a16="http://schemas.microsoft.com/office/drawing/2014/main" val="1421982220"/>
                  </a:ext>
                </a:extLst>
              </a:tr>
              <a:tr h="378167">
                <a:tc>
                  <a:txBody>
                    <a:bodyPr/>
                    <a:lstStyle/>
                    <a:p>
                      <a:r>
                        <a:rPr lang="ru-RU" sz="2800" dirty="0">
                          <a:latin typeface="Times New Roman" panose="02020603050405020304" pitchFamily="18" charset="0"/>
                          <a:cs typeface="Times New Roman" panose="02020603050405020304" pitchFamily="18" charset="0"/>
                        </a:rPr>
                        <a:t>зоотехнии и ветеринарии</a:t>
                      </a:r>
                    </a:p>
                  </a:txBody>
                  <a:tcPr/>
                </a:tc>
                <a:tc>
                  <a:txBody>
                    <a:bodyPr/>
                    <a:lstStyle/>
                    <a:p>
                      <a:r>
                        <a:rPr lang="ru-RU" sz="2800" dirty="0">
                          <a:latin typeface="Times New Roman" panose="02020603050405020304" pitchFamily="18" charset="0"/>
                          <a:cs typeface="Times New Roman" panose="02020603050405020304" pitchFamily="18" charset="0"/>
                        </a:rPr>
                        <a:t>33</a:t>
                      </a:r>
                    </a:p>
                  </a:txBody>
                  <a:tcPr/>
                </a:tc>
                <a:tc>
                  <a:txBody>
                    <a:bodyPr/>
                    <a:lstStyle/>
                    <a:p>
                      <a:r>
                        <a:rPr lang="ru-RU" sz="2800" dirty="0">
                          <a:latin typeface="Times New Roman" panose="02020603050405020304" pitchFamily="18" charset="0"/>
                          <a:cs typeface="Times New Roman" panose="02020603050405020304" pitchFamily="18" charset="0"/>
                        </a:rPr>
                        <a:t>34</a:t>
                      </a:r>
                    </a:p>
                  </a:txBody>
                  <a:tcPr/>
                </a:tc>
                <a:extLst>
                  <a:ext uri="{0D108BD9-81ED-4DB2-BD59-A6C34878D82A}">
                    <a16:rowId xmlns:a16="http://schemas.microsoft.com/office/drawing/2014/main" val="3982795947"/>
                  </a:ext>
                </a:extLst>
              </a:tr>
              <a:tr h="560512">
                <a:tc>
                  <a:txBody>
                    <a:bodyPr/>
                    <a:lstStyle/>
                    <a:p>
                      <a:r>
                        <a:rPr lang="ru-RU" sz="2800" dirty="0">
                          <a:latin typeface="Times New Roman" panose="02020603050405020304" pitchFamily="18" charset="0"/>
                          <a:cs typeface="Times New Roman" panose="02020603050405020304" pitchFamily="18" charset="0"/>
                        </a:rPr>
                        <a:t>механизации, электрификации и автоматизации</a:t>
                      </a:r>
                    </a:p>
                  </a:txBody>
                  <a:tcPr/>
                </a:tc>
                <a:tc>
                  <a:txBody>
                    <a:bodyPr/>
                    <a:lstStyle/>
                    <a:p>
                      <a:r>
                        <a:rPr lang="ru-RU" sz="2800" dirty="0">
                          <a:latin typeface="Times New Roman" panose="02020603050405020304" pitchFamily="18" charset="0"/>
                          <a:cs typeface="Times New Roman" panose="02020603050405020304" pitchFamily="18" charset="0"/>
                        </a:rPr>
                        <a:t>4</a:t>
                      </a:r>
                    </a:p>
                  </a:txBody>
                  <a:tcPr/>
                </a:tc>
                <a:tc>
                  <a:txBody>
                    <a:bodyPr/>
                    <a:lstStyle/>
                    <a:p>
                      <a:r>
                        <a:rPr lang="ru-RU" sz="2800" dirty="0">
                          <a:latin typeface="Times New Roman" panose="02020603050405020304" pitchFamily="18" charset="0"/>
                          <a:cs typeface="Times New Roman" panose="02020603050405020304" pitchFamily="18" charset="0"/>
                        </a:rPr>
                        <a:t>12</a:t>
                      </a:r>
                    </a:p>
                  </a:txBody>
                  <a:tcPr/>
                </a:tc>
                <a:extLst>
                  <a:ext uri="{0D108BD9-81ED-4DB2-BD59-A6C34878D82A}">
                    <a16:rowId xmlns:a16="http://schemas.microsoft.com/office/drawing/2014/main" val="2088171424"/>
                  </a:ext>
                </a:extLst>
              </a:tr>
              <a:tr h="560512">
                <a:tc>
                  <a:txBody>
                    <a:bodyPr/>
                    <a:lstStyle/>
                    <a:p>
                      <a:r>
                        <a:rPr lang="ru-RU" sz="2800" dirty="0">
                          <a:latin typeface="Times New Roman" panose="02020603050405020304" pitchFamily="18" charset="0"/>
                          <a:cs typeface="Times New Roman" panose="02020603050405020304" pitchFamily="18" charset="0"/>
                        </a:rPr>
                        <a:t>хранения и переработки сельскохозяйственной продукции</a:t>
                      </a:r>
                    </a:p>
                  </a:txBody>
                  <a:tcPr/>
                </a:tc>
                <a:tc>
                  <a:txBody>
                    <a:bodyPr/>
                    <a:lstStyle/>
                    <a:p>
                      <a:r>
                        <a:rPr lang="ru-RU" sz="2800" dirty="0">
                          <a:latin typeface="Times New Roman" panose="02020603050405020304" pitchFamily="18" charset="0"/>
                          <a:cs typeface="Times New Roman" panose="02020603050405020304" pitchFamily="18" charset="0"/>
                        </a:rPr>
                        <a:t>8</a:t>
                      </a:r>
                    </a:p>
                  </a:txBody>
                  <a:tcPr/>
                </a:tc>
                <a:tc>
                  <a:txBody>
                    <a:bodyPr/>
                    <a:lstStyle/>
                    <a:p>
                      <a:r>
                        <a:rPr lang="ru-RU" sz="2800" dirty="0">
                          <a:latin typeface="Times New Roman" panose="02020603050405020304" pitchFamily="18" charset="0"/>
                          <a:cs typeface="Times New Roman" panose="02020603050405020304" pitchFamily="18" charset="0"/>
                        </a:rPr>
                        <a:t>22</a:t>
                      </a:r>
                    </a:p>
                  </a:txBody>
                  <a:tcPr/>
                </a:tc>
                <a:extLst>
                  <a:ext uri="{0D108BD9-81ED-4DB2-BD59-A6C34878D82A}">
                    <a16:rowId xmlns:a16="http://schemas.microsoft.com/office/drawing/2014/main" val="2974627722"/>
                  </a:ext>
                </a:extLst>
              </a:tr>
              <a:tr h="360094">
                <a:tc>
                  <a:txBody>
                    <a:bodyPr/>
                    <a:lstStyle/>
                    <a:p>
                      <a:r>
                        <a:rPr lang="ru-RU" sz="2800" dirty="0">
                          <a:latin typeface="Times New Roman" panose="02020603050405020304" pitchFamily="18" charset="0"/>
                          <a:cs typeface="Times New Roman" panose="02020603050405020304" pitchFamily="18" charset="0"/>
                        </a:rPr>
                        <a:t>Итого</a:t>
                      </a:r>
                    </a:p>
                  </a:txBody>
                  <a:tcPr/>
                </a:tc>
                <a:tc>
                  <a:txBody>
                    <a:bodyPr/>
                    <a:lstStyle/>
                    <a:p>
                      <a:r>
                        <a:rPr lang="ru-RU" sz="2800" dirty="0">
                          <a:latin typeface="Times New Roman" panose="02020603050405020304" pitchFamily="18" charset="0"/>
                          <a:cs typeface="Times New Roman" panose="02020603050405020304" pitchFamily="18" charset="0"/>
                        </a:rPr>
                        <a:t>133</a:t>
                      </a:r>
                    </a:p>
                  </a:txBody>
                  <a:tcPr/>
                </a:tc>
                <a:tc>
                  <a:txBody>
                    <a:bodyPr/>
                    <a:lstStyle/>
                    <a:p>
                      <a:r>
                        <a:rPr lang="ru-RU" sz="2800" dirty="0">
                          <a:latin typeface="Times New Roman" panose="02020603050405020304" pitchFamily="18" charset="0"/>
                          <a:cs typeface="Times New Roman" panose="02020603050405020304" pitchFamily="18" charset="0"/>
                        </a:rPr>
                        <a:t>х</a:t>
                      </a:r>
                    </a:p>
                  </a:txBody>
                  <a:tcPr/>
                </a:tc>
                <a:extLst>
                  <a:ext uri="{0D108BD9-81ED-4DB2-BD59-A6C34878D82A}">
                    <a16:rowId xmlns:a16="http://schemas.microsoft.com/office/drawing/2014/main" val="1757192813"/>
                  </a:ext>
                </a:extLst>
              </a:tr>
              <a:tr h="560512">
                <a:tc gridSpan="3">
                  <a:txBody>
                    <a:bodyPr/>
                    <a:lstStyle/>
                    <a:p>
                      <a:r>
                        <a:rPr lang="ru-RU" sz="2000" dirty="0">
                          <a:latin typeface="Times New Roman" panose="02020603050405020304" pitchFamily="18" charset="0"/>
                          <a:cs typeface="Times New Roman" panose="02020603050405020304" pitchFamily="18" charset="0"/>
                        </a:rPr>
                        <a:t>* источник: сайт Отделения с. х. наук РАН</a:t>
                      </a:r>
                    </a:p>
                  </a:txBody>
                  <a:tcPr/>
                </a:tc>
                <a:tc hMerge="1">
                  <a:txBody>
                    <a:bodyPr/>
                    <a:lstStyle/>
                    <a:p>
                      <a:endParaRPr lang="ru-RU" dirty="0"/>
                    </a:p>
                  </a:txBody>
                  <a:tcPr/>
                </a:tc>
                <a:tc hMerge="1">
                  <a:txBody>
                    <a:bodyPr/>
                    <a:lstStyle/>
                    <a:p>
                      <a:endParaRPr lang="ru-RU" dirty="0"/>
                    </a:p>
                  </a:txBody>
                  <a:tcPr/>
                </a:tc>
                <a:extLst>
                  <a:ext uri="{0D108BD9-81ED-4DB2-BD59-A6C34878D82A}">
                    <a16:rowId xmlns:a16="http://schemas.microsoft.com/office/drawing/2014/main" val="1021559840"/>
                  </a:ext>
                </a:extLst>
              </a:tr>
            </a:tbl>
          </a:graphicData>
        </a:graphic>
      </p:graphicFrame>
    </p:spTree>
    <p:extLst>
      <p:ext uri="{BB962C8B-B14F-4D97-AF65-F5344CB8AC3E}">
        <p14:creationId xmlns:p14="http://schemas.microsoft.com/office/powerpoint/2010/main" val="2701506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821D1D3-8406-975F-42AD-B113CAD338A3}"/>
              </a:ext>
            </a:extLst>
          </p:cNvPr>
          <p:cNvSpPr>
            <a:spLocks noGrp="1"/>
          </p:cNvSpPr>
          <p:nvPr>
            <p:ph type="title"/>
          </p:nvPr>
        </p:nvSpPr>
        <p:spPr>
          <a:xfrm>
            <a:off x="411079" y="114299"/>
            <a:ext cx="11548310" cy="723901"/>
          </a:xfrm>
        </p:spPr>
        <p:txBody>
          <a:bodyPr>
            <a:noAutofit/>
          </a:bodyPr>
          <a:lstStyle/>
          <a:p>
            <a:pPr algn="ctr"/>
            <a:r>
              <a:rPr lang="ru-RU" sz="2800" b="1" dirty="0">
                <a:solidFill>
                  <a:schemeClr val="accent1"/>
                </a:solidFill>
                <a:latin typeface="Times New Roman" panose="02020603050405020304" pitchFamily="18" charset="0"/>
                <a:cs typeface="Times New Roman" panose="02020603050405020304" pitchFamily="18" charset="0"/>
              </a:rPr>
              <a:t>Мероприятия по  международному сотрудничеству аграрных НИИ  Минобрнауки России, 2023 г.*</a:t>
            </a:r>
          </a:p>
        </p:txBody>
      </p:sp>
      <p:graphicFrame>
        <p:nvGraphicFramePr>
          <p:cNvPr id="4" name="Объект 3">
            <a:extLst>
              <a:ext uri="{FF2B5EF4-FFF2-40B4-BE49-F238E27FC236}">
                <a16:creationId xmlns:a16="http://schemas.microsoft.com/office/drawing/2014/main" id="{A1B1076A-3CF5-9564-8376-3A79DD29B9FA}"/>
              </a:ext>
            </a:extLst>
          </p:cNvPr>
          <p:cNvGraphicFramePr>
            <a:graphicFrameLocks noGrp="1"/>
          </p:cNvGraphicFramePr>
          <p:nvPr>
            <p:ph idx="1"/>
            <p:extLst>
              <p:ext uri="{D42A27DB-BD31-4B8C-83A1-F6EECF244321}">
                <p14:modId xmlns:p14="http://schemas.microsoft.com/office/powerpoint/2010/main" val="2345495225"/>
              </p:ext>
            </p:extLst>
          </p:nvPr>
        </p:nvGraphicFramePr>
        <p:xfrm>
          <a:off x="254000" y="838201"/>
          <a:ext cx="11836399" cy="5997128"/>
        </p:xfrm>
        <a:graphic>
          <a:graphicData uri="http://schemas.openxmlformats.org/drawingml/2006/table">
            <a:tbl>
              <a:tblPr firstRow="1" bandRow="1">
                <a:tableStyleId>{5C22544A-7EE6-4342-B048-85BDC9FD1C3A}</a:tableStyleId>
              </a:tblPr>
              <a:tblGrid>
                <a:gridCol w="10623107">
                  <a:extLst>
                    <a:ext uri="{9D8B030D-6E8A-4147-A177-3AD203B41FA5}">
                      <a16:colId xmlns:a16="http://schemas.microsoft.com/office/drawing/2014/main" val="3458681655"/>
                    </a:ext>
                  </a:extLst>
                </a:gridCol>
                <a:gridCol w="1213292">
                  <a:extLst>
                    <a:ext uri="{9D8B030D-6E8A-4147-A177-3AD203B41FA5}">
                      <a16:colId xmlns:a16="http://schemas.microsoft.com/office/drawing/2014/main" val="211402583"/>
                    </a:ext>
                  </a:extLst>
                </a:gridCol>
              </a:tblGrid>
              <a:tr h="310115">
                <a:tc>
                  <a:txBody>
                    <a:bodyPr/>
                    <a:lstStyle/>
                    <a:p>
                      <a:endParaRPr lang="ru-RU" sz="2400" dirty="0">
                        <a:latin typeface="Times New Roman" panose="02020603050405020304" pitchFamily="18" charset="0"/>
                        <a:cs typeface="Times New Roman" panose="02020603050405020304" pitchFamily="18" charset="0"/>
                      </a:endParaRPr>
                    </a:p>
                  </a:txBody>
                  <a:tcPr/>
                </a:tc>
                <a:tc>
                  <a:txBody>
                    <a:bodyPr/>
                    <a:lstStyle/>
                    <a:p>
                      <a:pPr algn="ctr"/>
                      <a:r>
                        <a:rPr lang="ru-RU" sz="2000" dirty="0">
                          <a:latin typeface="Times New Roman" panose="02020603050405020304" pitchFamily="18" charset="0"/>
                          <a:cs typeface="Times New Roman" panose="02020603050405020304" pitchFamily="18" charset="0"/>
                        </a:rPr>
                        <a:t>Ед.</a:t>
                      </a:r>
                    </a:p>
                  </a:txBody>
                  <a:tcPr/>
                </a:tc>
                <a:extLst>
                  <a:ext uri="{0D108BD9-81ED-4DB2-BD59-A6C34878D82A}">
                    <a16:rowId xmlns:a16="http://schemas.microsoft.com/office/drawing/2014/main" val="3205576842"/>
                  </a:ext>
                </a:extLst>
              </a:tr>
              <a:tr h="489080">
                <a:tc>
                  <a:txBody>
                    <a:bodyPr/>
                    <a:lstStyle/>
                    <a:p>
                      <a:r>
                        <a:rPr lang="ru-RU" sz="2800" dirty="0">
                          <a:latin typeface="Times New Roman" panose="02020603050405020304" pitchFamily="18" charset="0"/>
                          <a:cs typeface="Times New Roman" panose="02020603050405020304" pitchFamily="18" charset="0"/>
                        </a:rPr>
                        <a:t>Китай</a:t>
                      </a:r>
                    </a:p>
                  </a:txBody>
                  <a:tcPr/>
                </a:tc>
                <a:tc>
                  <a:txBody>
                    <a:bodyPr/>
                    <a:lstStyle/>
                    <a:p>
                      <a:pPr algn="ctr"/>
                      <a:r>
                        <a:rPr lang="ru-RU" sz="2400" dirty="0">
                          <a:latin typeface="Times New Roman" panose="02020603050405020304" pitchFamily="18" charset="0"/>
                          <a:cs typeface="Times New Roman" panose="02020603050405020304" pitchFamily="18" charset="0"/>
                        </a:rPr>
                        <a:t>30</a:t>
                      </a:r>
                    </a:p>
                  </a:txBody>
                  <a:tcPr/>
                </a:tc>
                <a:extLst>
                  <a:ext uri="{0D108BD9-81ED-4DB2-BD59-A6C34878D82A}">
                    <a16:rowId xmlns:a16="http://schemas.microsoft.com/office/drawing/2014/main" val="1569284669"/>
                  </a:ext>
                </a:extLst>
              </a:tr>
              <a:tr h="489080">
                <a:tc>
                  <a:txBody>
                    <a:bodyPr/>
                    <a:lstStyle/>
                    <a:p>
                      <a:r>
                        <a:rPr lang="ru-RU" sz="2800" dirty="0">
                          <a:latin typeface="Times New Roman" panose="02020603050405020304" pitchFamily="18" charset="0"/>
                          <a:cs typeface="Times New Roman" panose="02020603050405020304" pitchFamily="18" charset="0"/>
                        </a:rPr>
                        <a:t>Беларусь</a:t>
                      </a:r>
                    </a:p>
                  </a:txBody>
                  <a:tcPr/>
                </a:tc>
                <a:tc>
                  <a:txBody>
                    <a:bodyPr/>
                    <a:lstStyle/>
                    <a:p>
                      <a:pPr algn="ctr"/>
                      <a:r>
                        <a:rPr lang="ru-RU" sz="2400" dirty="0">
                          <a:latin typeface="Times New Roman" panose="02020603050405020304" pitchFamily="18" charset="0"/>
                          <a:cs typeface="Times New Roman" panose="02020603050405020304" pitchFamily="18" charset="0"/>
                        </a:rPr>
                        <a:t>14</a:t>
                      </a:r>
                    </a:p>
                  </a:txBody>
                  <a:tcPr/>
                </a:tc>
                <a:extLst>
                  <a:ext uri="{0D108BD9-81ED-4DB2-BD59-A6C34878D82A}">
                    <a16:rowId xmlns:a16="http://schemas.microsoft.com/office/drawing/2014/main" val="1205686905"/>
                  </a:ext>
                </a:extLst>
              </a:tr>
              <a:tr h="489080">
                <a:tc>
                  <a:txBody>
                    <a:bodyPr/>
                    <a:lstStyle/>
                    <a:p>
                      <a:r>
                        <a:rPr lang="ru-RU" sz="2800" dirty="0">
                          <a:latin typeface="Times New Roman" panose="02020603050405020304" pitchFamily="18" charset="0"/>
                          <a:cs typeface="Times New Roman" panose="02020603050405020304" pitchFamily="18" charset="0"/>
                        </a:rPr>
                        <a:t>Казахстан</a:t>
                      </a:r>
                    </a:p>
                  </a:txBody>
                  <a:tcPr/>
                </a:tc>
                <a:tc>
                  <a:txBody>
                    <a:bodyPr/>
                    <a:lstStyle/>
                    <a:p>
                      <a:pPr algn="ctr"/>
                      <a:r>
                        <a:rPr lang="ru-RU" sz="2400" dirty="0">
                          <a:latin typeface="Times New Roman" panose="02020603050405020304" pitchFamily="18" charset="0"/>
                          <a:cs typeface="Times New Roman" panose="02020603050405020304" pitchFamily="18" charset="0"/>
                        </a:rPr>
                        <a:t>13</a:t>
                      </a:r>
                    </a:p>
                  </a:txBody>
                  <a:tcPr/>
                </a:tc>
                <a:extLst>
                  <a:ext uri="{0D108BD9-81ED-4DB2-BD59-A6C34878D82A}">
                    <a16:rowId xmlns:a16="http://schemas.microsoft.com/office/drawing/2014/main" val="3006592031"/>
                  </a:ext>
                </a:extLst>
              </a:tr>
              <a:tr h="489080">
                <a:tc>
                  <a:txBody>
                    <a:bodyPr/>
                    <a:lstStyle/>
                    <a:p>
                      <a:r>
                        <a:rPr lang="ru-RU" sz="2800" dirty="0">
                          <a:latin typeface="Times New Roman" panose="02020603050405020304" pitchFamily="18" charset="0"/>
                          <a:cs typeface="Times New Roman" panose="02020603050405020304" pitchFamily="18" charset="0"/>
                        </a:rPr>
                        <a:t>Узбекистан</a:t>
                      </a:r>
                    </a:p>
                  </a:txBody>
                  <a:tcPr/>
                </a:tc>
                <a:tc>
                  <a:txBody>
                    <a:bodyPr/>
                    <a:lstStyle/>
                    <a:p>
                      <a:pPr algn="ctr"/>
                      <a:r>
                        <a:rPr lang="ru-RU" sz="2400" dirty="0">
                          <a:latin typeface="Times New Roman" panose="02020603050405020304" pitchFamily="18" charset="0"/>
                          <a:cs typeface="Times New Roman" panose="02020603050405020304" pitchFamily="18" charset="0"/>
                        </a:rPr>
                        <a:t>5</a:t>
                      </a:r>
                    </a:p>
                  </a:txBody>
                  <a:tcPr/>
                </a:tc>
                <a:extLst>
                  <a:ext uri="{0D108BD9-81ED-4DB2-BD59-A6C34878D82A}">
                    <a16:rowId xmlns:a16="http://schemas.microsoft.com/office/drawing/2014/main" val="3259594797"/>
                  </a:ext>
                </a:extLst>
              </a:tr>
              <a:tr h="489080">
                <a:tc>
                  <a:txBody>
                    <a:bodyPr/>
                    <a:lstStyle/>
                    <a:p>
                      <a:r>
                        <a:rPr lang="ru-RU" sz="2800" dirty="0">
                          <a:latin typeface="Times New Roman" panose="02020603050405020304" pitchFamily="18" charset="0"/>
                          <a:cs typeface="Times New Roman" panose="02020603050405020304" pitchFamily="18" charset="0"/>
                        </a:rPr>
                        <a:t>Армения, Вьетнам, Монголия</a:t>
                      </a:r>
                    </a:p>
                  </a:txBody>
                  <a:tcPr/>
                </a:tc>
                <a:tc>
                  <a:txBody>
                    <a:bodyPr/>
                    <a:lstStyle/>
                    <a:p>
                      <a:pPr algn="ctr"/>
                      <a:r>
                        <a:rPr lang="ru-RU" sz="2400" dirty="0">
                          <a:latin typeface="Times New Roman" panose="02020603050405020304" pitchFamily="18" charset="0"/>
                          <a:cs typeface="Times New Roman" panose="02020603050405020304" pitchFamily="18" charset="0"/>
                        </a:rPr>
                        <a:t>4</a:t>
                      </a:r>
                    </a:p>
                  </a:txBody>
                  <a:tcPr/>
                </a:tc>
                <a:extLst>
                  <a:ext uri="{0D108BD9-81ED-4DB2-BD59-A6C34878D82A}">
                    <a16:rowId xmlns:a16="http://schemas.microsoft.com/office/drawing/2014/main" val="1675226433"/>
                  </a:ext>
                </a:extLst>
              </a:tr>
              <a:tr h="489080">
                <a:tc>
                  <a:txBody>
                    <a:bodyPr/>
                    <a:lstStyle/>
                    <a:p>
                      <a:r>
                        <a:rPr lang="ru-RU" sz="2800" dirty="0">
                          <a:latin typeface="Times New Roman" panose="02020603050405020304" pitchFamily="18" charset="0"/>
                          <a:cs typeface="Times New Roman" panose="02020603050405020304" pitchFamily="18" charset="0"/>
                        </a:rPr>
                        <a:t>Азербайджан, Индия</a:t>
                      </a:r>
                    </a:p>
                  </a:txBody>
                  <a:tcPr/>
                </a:tc>
                <a:tc>
                  <a:txBody>
                    <a:bodyPr/>
                    <a:lstStyle/>
                    <a:p>
                      <a:pPr algn="ctr"/>
                      <a:r>
                        <a:rPr lang="ru-RU" sz="2400" dirty="0">
                          <a:latin typeface="Times New Roman" panose="02020603050405020304" pitchFamily="18" charset="0"/>
                          <a:cs typeface="Times New Roman" panose="02020603050405020304" pitchFamily="18" charset="0"/>
                        </a:rPr>
                        <a:t>3</a:t>
                      </a:r>
                    </a:p>
                  </a:txBody>
                  <a:tcPr/>
                </a:tc>
                <a:extLst>
                  <a:ext uri="{0D108BD9-81ED-4DB2-BD59-A6C34878D82A}">
                    <a16:rowId xmlns:a16="http://schemas.microsoft.com/office/drawing/2014/main" val="1249286752"/>
                  </a:ext>
                </a:extLst>
              </a:tr>
              <a:tr h="489080">
                <a:tc>
                  <a:txBody>
                    <a:bodyPr/>
                    <a:lstStyle/>
                    <a:p>
                      <a:r>
                        <a:rPr lang="ru-RU" sz="2800" dirty="0">
                          <a:latin typeface="Times New Roman" panose="02020603050405020304" pitchFamily="18" charset="0"/>
                          <a:cs typeface="Times New Roman" panose="02020603050405020304" pitchFamily="18" charset="0"/>
                        </a:rPr>
                        <a:t>Греция, Кыргызстан, Турция</a:t>
                      </a:r>
                    </a:p>
                  </a:txBody>
                  <a:tcPr/>
                </a:tc>
                <a:tc>
                  <a:txBody>
                    <a:bodyPr/>
                    <a:lstStyle/>
                    <a:p>
                      <a:pPr algn="ctr"/>
                      <a:r>
                        <a:rPr lang="ru-RU" sz="2400" dirty="0">
                          <a:latin typeface="Times New Roman" panose="02020603050405020304" pitchFamily="18" charset="0"/>
                          <a:cs typeface="Times New Roman" panose="02020603050405020304" pitchFamily="18" charset="0"/>
                        </a:rPr>
                        <a:t>2</a:t>
                      </a:r>
                    </a:p>
                  </a:txBody>
                  <a:tcPr/>
                </a:tc>
                <a:extLst>
                  <a:ext uri="{0D108BD9-81ED-4DB2-BD59-A6C34878D82A}">
                    <a16:rowId xmlns:a16="http://schemas.microsoft.com/office/drawing/2014/main" val="148565893"/>
                  </a:ext>
                </a:extLst>
              </a:tr>
              <a:tr h="1294623">
                <a:tc>
                  <a:txBody>
                    <a:bodyPr/>
                    <a:lstStyle/>
                    <a:p>
                      <a:r>
                        <a:rPr lang="ru-RU" sz="2800" dirty="0">
                          <a:latin typeface="Times New Roman" panose="02020603050405020304" pitchFamily="18" charset="0"/>
                          <a:cs typeface="Times New Roman" panose="02020603050405020304" pitchFamily="18" charset="0"/>
                        </a:rPr>
                        <a:t>Боливия, Венгрия, Гамбия, Германия, Иран, Италия, Норвегия, Р. Корея, Сирия, США,  Финляндия, Чехия, Южно-Африканская Республика, Япония</a:t>
                      </a:r>
                    </a:p>
                  </a:txBody>
                  <a:tcPr/>
                </a:tc>
                <a:tc>
                  <a:txBody>
                    <a:bodyPr/>
                    <a:lstStyle/>
                    <a:p>
                      <a:pPr algn="ctr"/>
                      <a:r>
                        <a:rPr lang="ru-RU" sz="2400" dirty="0">
                          <a:latin typeface="Times New Roman" panose="02020603050405020304" pitchFamily="18" charset="0"/>
                          <a:cs typeface="Times New Roman" panose="02020603050405020304" pitchFamily="18" charset="0"/>
                        </a:rPr>
                        <a:t>1</a:t>
                      </a:r>
                    </a:p>
                  </a:txBody>
                  <a:tcPr/>
                </a:tc>
                <a:extLst>
                  <a:ext uri="{0D108BD9-81ED-4DB2-BD59-A6C34878D82A}">
                    <a16:rowId xmlns:a16="http://schemas.microsoft.com/office/drawing/2014/main" val="2685788926"/>
                  </a:ext>
                </a:extLst>
              </a:tr>
              <a:tr h="541208">
                <a:tc gridSpan="2">
                  <a:txBody>
                    <a:bodyPr/>
                    <a:lstStyle/>
                    <a:p>
                      <a:r>
                        <a:rPr lang="ru-RU" sz="2000" dirty="0">
                          <a:latin typeface="Times New Roman" panose="02020603050405020304" pitchFamily="18" charset="0"/>
                          <a:cs typeface="Times New Roman" panose="02020603050405020304" pitchFamily="18" charset="0"/>
                        </a:rPr>
                        <a:t>* источник: Отчет Отделения </a:t>
                      </a:r>
                      <a:r>
                        <a:rPr lang="ru-RU" sz="2000" dirty="0" err="1">
                          <a:latin typeface="Times New Roman" panose="02020603050405020304" pitchFamily="18" charset="0"/>
                          <a:cs typeface="Times New Roman" panose="02020603050405020304" pitchFamily="18" charset="0"/>
                        </a:rPr>
                        <a:t>с.х</a:t>
                      </a:r>
                      <a:r>
                        <a:rPr lang="ru-RU" sz="2000" dirty="0">
                          <a:latin typeface="Times New Roman" panose="02020603050405020304" pitchFamily="18" charset="0"/>
                          <a:cs typeface="Times New Roman" panose="02020603050405020304" pitchFamily="18" charset="0"/>
                        </a:rPr>
                        <a:t>. наук РАН за 2023 г.</a:t>
                      </a:r>
                    </a:p>
                  </a:txBody>
                  <a:tcPr/>
                </a:tc>
                <a:tc hMerge="1">
                  <a:txBody>
                    <a:bodyPr/>
                    <a:lstStyle/>
                    <a:p>
                      <a:pPr algn="ctr"/>
                      <a:endParaRPr lang="ru-RU" sz="2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864889407"/>
                  </a:ext>
                </a:extLst>
              </a:tr>
            </a:tbl>
          </a:graphicData>
        </a:graphic>
      </p:graphicFrame>
    </p:spTree>
    <p:extLst>
      <p:ext uri="{BB962C8B-B14F-4D97-AF65-F5344CB8AC3E}">
        <p14:creationId xmlns:p14="http://schemas.microsoft.com/office/powerpoint/2010/main" val="4207328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33E548C-AEA9-84E8-15A5-5D40C26A4F76}"/>
              </a:ext>
            </a:extLst>
          </p:cNvPr>
          <p:cNvSpPr>
            <a:spLocks noGrp="1"/>
          </p:cNvSpPr>
          <p:nvPr>
            <p:ph type="title"/>
          </p:nvPr>
        </p:nvSpPr>
        <p:spPr>
          <a:xfrm>
            <a:off x="435935" y="95693"/>
            <a:ext cx="11419367" cy="627321"/>
          </a:xfrm>
        </p:spPr>
        <p:txBody>
          <a:bodyPr>
            <a:noAutofit/>
          </a:bodyPr>
          <a:lstStyle/>
          <a:p>
            <a:pPr algn="ctr"/>
            <a:r>
              <a:rPr lang="ru-RU" sz="2400" b="1" dirty="0">
                <a:solidFill>
                  <a:schemeClr val="accent1"/>
                </a:solidFill>
                <a:latin typeface="Times New Roman" panose="02020603050405020304" pitchFamily="18" charset="0"/>
                <a:cs typeface="Times New Roman" panose="02020603050405020304" pitchFamily="18" charset="0"/>
              </a:rPr>
              <a:t>Нормативно-правовая база сотрудничества в области сельскохозяйственных исследований в рамках СНГ, ЕврАзЭС и БРИКС</a:t>
            </a:r>
          </a:p>
        </p:txBody>
      </p:sp>
      <p:sp>
        <p:nvSpPr>
          <p:cNvPr id="3" name="Объект 2">
            <a:extLst>
              <a:ext uri="{FF2B5EF4-FFF2-40B4-BE49-F238E27FC236}">
                <a16:creationId xmlns:a16="http://schemas.microsoft.com/office/drawing/2014/main" id="{4DBEB743-27B2-1ABF-5948-F585ED9CC228}"/>
              </a:ext>
            </a:extLst>
          </p:cNvPr>
          <p:cNvSpPr>
            <a:spLocks noGrp="1"/>
          </p:cNvSpPr>
          <p:nvPr>
            <p:ph idx="1"/>
          </p:nvPr>
        </p:nvSpPr>
        <p:spPr>
          <a:xfrm>
            <a:off x="0" y="1041991"/>
            <a:ext cx="12110483" cy="5603358"/>
          </a:xfrm>
        </p:spPr>
        <p:txBody>
          <a:bodyPr>
            <a:normAutofit fontScale="92500" lnSpcReduction="20000"/>
          </a:bodyPr>
          <a:lstStyle/>
          <a:p>
            <a:r>
              <a:rPr lang="ru-RU" sz="3000" dirty="0">
                <a:latin typeface="Times New Roman" panose="02020603050405020304" pitchFamily="18" charset="0"/>
                <a:cs typeface="Times New Roman" panose="02020603050405020304" pitchFamily="18" charset="0"/>
              </a:rPr>
              <a:t>Концепции развития сельскохозяйственных наук и научного обеспечения агропромышленного комплекса СНГ, утверждена Экономическим советом СНГ 15.09.2020 г.</a:t>
            </a:r>
          </a:p>
          <a:p>
            <a:r>
              <a:rPr lang="ru-RU" sz="3000" dirty="0">
                <a:latin typeface="Times New Roman" panose="02020603050405020304" pitchFamily="18" charset="0"/>
                <a:cs typeface="Times New Roman" panose="02020603050405020304" pitchFamily="18" charset="0"/>
              </a:rPr>
              <a:t>Рекомендация Коллегии Евразийской экономической комиссии «О координации совместной научной и инновационной деятельности государств-членов ЕврАзЭС  в сфере АПК» от 13.12.2016 №25</a:t>
            </a:r>
          </a:p>
          <a:p>
            <a:r>
              <a:rPr lang="ru-RU" sz="3000" dirty="0">
                <a:latin typeface="Times New Roman" panose="02020603050405020304" pitchFamily="18" charset="0"/>
                <a:cs typeface="Times New Roman" panose="02020603050405020304" pitchFamily="18" charset="0"/>
              </a:rPr>
              <a:t>Порядок организации совместных НИОКР в сфере АПК государств – членов ЕврАзЭС, утв. Решением Евразийского межправительственного совета  от 26.05.2017 №1 </a:t>
            </a:r>
          </a:p>
          <a:p>
            <a:r>
              <a:rPr lang="ru-RU" sz="3000" dirty="0">
                <a:latin typeface="Times New Roman" panose="02020603050405020304" pitchFamily="18" charset="0"/>
                <a:cs typeface="Times New Roman" panose="02020603050405020304" pitchFamily="18" charset="0"/>
              </a:rPr>
              <a:t> Перечень совместных научно-исследовательских и опытно-конструкторских работ в сфере АПК государств - членов ЕврАзЭС на 2021-2025 годы, утв. распоряжением  Коллегии ЕЭК 15.12.2020 г. № 176</a:t>
            </a:r>
          </a:p>
          <a:p>
            <a:r>
              <a:rPr lang="ru-RU" sz="3000" dirty="0">
                <a:latin typeface="Times New Roman" panose="02020603050405020304" pitchFamily="18" charset="0"/>
                <a:cs typeface="Times New Roman" panose="02020603050405020304" pitchFamily="18" charset="0"/>
              </a:rPr>
              <a:t>Реестр национальных исследований (проектов) в сфере АПК государств – членов ЕврАзЭС, проводимых и планируемых к проведению в 2021-2025 гг.</a:t>
            </a:r>
          </a:p>
          <a:p>
            <a:r>
              <a:rPr lang="ru-RU" sz="3000" dirty="0">
                <a:latin typeface="Times New Roman" panose="02020603050405020304" pitchFamily="18" charset="0"/>
                <a:cs typeface="Times New Roman" panose="02020603050405020304" pitchFamily="18" charset="0"/>
              </a:rPr>
              <a:t>Платформа сельскохозяйственных исследований БРИКС, создана в августе 2021 г. министрами сельского хозяйства стран БРИКС по инициативе Индии</a:t>
            </a:r>
          </a:p>
          <a:p>
            <a:endParaRPr lang="ru-RU" dirty="0"/>
          </a:p>
        </p:txBody>
      </p:sp>
    </p:spTree>
    <p:extLst>
      <p:ext uri="{BB962C8B-B14F-4D97-AF65-F5344CB8AC3E}">
        <p14:creationId xmlns:p14="http://schemas.microsoft.com/office/powerpoint/2010/main" val="3893530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D8F50F-00BA-BEAA-F5BD-5C3ABAD3A85E}"/>
              </a:ext>
            </a:extLst>
          </p:cNvPr>
          <p:cNvSpPr>
            <a:spLocks noGrp="1"/>
          </p:cNvSpPr>
          <p:nvPr>
            <p:ph type="title"/>
          </p:nvPr>
        </p:nvSpPr>
        <p:spPr>
          <a:xfrm>
            <a:off x="457200" y="365126"/>
            <a:ext cx="11515060" cy="613070"/>
          </a:xfrm>
        </p:spPr>
        <p:txBody>
          <a:bodyPr>
            <a:normAutofit fontScale="90000"/>
          </a:bodyPr>
          <a:lstStyle/>
          <a:p>
            <a:pPr algn="ctr"/>
            <a:r>
              <a:rPr lang="ru-RU" sz="4000" b="1" dirty="0">
                <a:solidFill>
                  <a:schemeClr val="accent1"/>
                </a:solidFill>
                <a:latin typeface="Times New Roman" panose="02020603050405020304" pitchFamily="18" charset="0"/>
                <a:cs typeface="Times New Roman" panose="02020603050405020304" pitchFamily="18" charset="0"/>
              </a:rPr>
              <a:t>Научный совет по аграрным проблемам МААН</a:t>
            </a:r>
          </a:p>
        </p:txBody>
      </p:sp>
      <p:sp>
        <p:nvSpPr>
          <p:cNvPr id="3" name="Объект 2">
            <a:extLst>
              <a:ext uri="{FF2B5EF4-FFF2-40B4-BE49-F238E27FC236}">
                <a16:creationId xmlns:a16="http://schemas.microsoft.com/office/drawing/2014/main" id="{47F79753-909C-2BB4-682B-5D4307DB6126}"/>
              </a:ext>
            </a:extLst>
          </p:cNvPr>
          <p:cNvSpPr>
            <a:spLocks noGrp="1"/>
          </p:cNvSpPr>
          <p:nvPr>
            <p:ph idx="1"/>
          </p:nvPr>
        </p:nvSpPr>
        <p:spPr>
          <a:xfrm>
            <a:off x="265814" y="1222744"/>
            <a:ext cx="11515060" cy="5270130"/>
          </a:xfrm>
        </p:spPr>
        <p:txBody>
          <a:bodyPr>
            <a:normAutofit/>
          </a:bodyPr>
          <a:lstStyle/>
          <a:p>
            <a:r>
              <a:rPr lang="ru-RU" sz="3200" dirty="0">
                <a:latin typeface="Times New Roman" panose="02020603050405020304" pitchFamily="18" charset="0"/>
                <a:cs typeface="Times New Roman" panose="02020603050405020304" pitchFamily="18" charset="0"/>
              </a:rPr>
              <a:t>Создан постановлением Совета МААН №298 от 20 сентября 2019 г.</a:t>
            </a:r>
          </a:p>
          <a:p>
            <a:r>
              <a:rPr lang="ru-RU" sz="3200" dirty="0">
                <a:latin typeface="Times New Roman" panose="02020603050405020304" pitchFamily="18" charset="0"/>
                <a:cs typeface="Times New Roman" panose="02020603050405020304" pitchFamily="18" charset="0"/>
              </a:rPr>
              <a:t>Задачи: координация научных исследований и результатов их практического использования по важнейшим направлениям научного обеспечения АПК на межгосударственном уровне в области экономики и организации </a:t>
            </a:r>
            <a:r>
              <a:rPr lang="ru-RU" sz="3200" dirty="0" err="1">
                <a:latin typeface="Times New Roman" panose="02020603050405020304" pitchFamily="18" charset="0"/>
                <a:cs typeface="Times New Roman" panose="02020603050405020304" pitchFamily="18" charset="0"/>
              </a:rPr>
              <a:t>с.х</a:t>
            </a:r>
            <a:r>
              <a:rPr lang="ru-RU" sz="3200" dirty="0">
                <a:latin typeface="Times New Roman" panose="02020603050405020304" pitchFamily="18" charset="0"/>
                <a:cs typeface="Times New Roman" panose="02020603050405020304" pitchFamily="18" charset="0"/>
              </a:rPr>
              <a:t>. производства, земледелия и растениеводства, животноводства и ветеринарной медицины, механизации сельского хозяйства, производства продуктов питания</a:t>
            </a:r>
          </a:p>
          <a:p>
            <a:r>
              <a:rPr lang="ru-RU" sz="3200" dirty="0">
                <a:latin typeface="Times New Roman" panose="02020603050405020304" pitchFamily="18" charset="0"/>
                <a:cs typeface="Times New Roman" panose="02020603050405020304" pitchFamily="18" charset="0"/>
              </a:rPr>
              <a:t>Представительство: Азербайджан, Беларусь, Грузия, Казахстан, Кыргызстан, Россия</a:t>
            </a:r>
          </a:p>
        </p:txBody>
      </p:sp>
    </p:spTree>
    <p:extLst>
      <p:ext uri="{BB962C8B-B14F-4D97-AF65-F5344CB8AC3E}">
        <p14:creationId xmlns:p14="http://schemas.microsoft.com/office/powerpoint/2010/main" val="26396636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a:extLst>
              <a:ext uri="{FF2B5EF4-FFF2-40B4-BE49-F238E27FC236}">
                <a16:creationId xmlns:a16="http://schemas.microsoft.com/office/drawing/2014/main" id="{2FB37F3D-330D-F14A-5E1B-C39FE26E0938}"/>
              </a:ext>
            </a:extLst>
          </p:cNvPr>
          <p:cNvSpPr>
            <a:spLocks noGrp="1"/>
          </p:cNvSpPr>
          <p:nvPr>
            <p:ph sz="half" idx="2"/>
          </p:nvPr>
        </p:nvSpPr>
        <p:spPr>
          <a:xfrm>
            <a:off x="4976037" y="159488"/>
            <a:ext cx="7120269" cy="6613452"/>
          </a:xfrm>
        </p:spPr>
        <p:txBody>
          <a:bodyPr>
            <a:normAutofit fontScale="77500" lnSpcReduction="20000"/>
          </a:bodyPr>
          <a:lstStyle/>
          <a:p>
            <a:pPr marL="0" indent="0">
              <a:buNone/>
            </a:pPr>
            <a:endParaRPr lang="ru-RU" b="1" dirty="0">
              <a:latin typeface="Times New Roman" panose="02020603050405020304" pitchFamily="18" charset="0"/>
              <a:cs typeface="Times New Roman" panose="02020603050405020304" pitchFamily="18" charset="0"/>
            </a:endParaRPr>
          </a:p>
          <a:p>
            <a:pPr marL="0" indent="0">
              <a:buNone/>
            </a:pPr>
            <a:r>
              <a:rPr lang="ru-RU" b="1" dirty="0">
                <a:latin typeface="Times New Roman" panose="02020603050405020304" pitchFamily="18" charset="0"/>
                <a:cs typeface="Times New Roman" panose="02020603050405020304" pitchFamily="18" charset="0"/>
              </a:rPr>
              <a:t>А.А. Никонов. : </a:t>
            </a:r>
          </a:p>
          <a:p>
            <a:pPr marL="0" indent="0">
              <a:buNone/>
            </a:pPr>
            <a:r>
              <a:rPr lang="ru-RU" dirty="0">
                <a:latin typeface="Times New Roman" panose="02020603050405020304" pitchFamily="18" charset="0"/>
                <a:cs typeface="Times New Roman" panose="02020603050405020304" pitchFamily="18" charset="0"/>
              </a:rPr>
              <a:t>	</a:t>
            </a:r>
            <a:r>
              <a:rPr lang="ru-RU" sz="3300" dirty="0">
                <a:latin typeface="Times New Roman" panose="02020603050405020304" pitchFamily="18" charset="0"/>
                <a:cs typeface="Times New Roman" panose="02020603050405020304" pitchFamily="18" charset="0"/>
              </a:rPr>
              <a:t>« Сразу же хочу отвергнуть расхожее утверждение, ВАСХНИЛ умерла. Тот, кто так полагает, не видит за административной оболочкой сути явления. ВАСХНИЛ - это конкретные люди, ученые….наши  накопленные пласты знаний и наши традиции. Это не умирает… </a:t>
            </a:r>
          </a:p>
          <a:p>
            <a:pPr marL="0" indent="0">
              <a:buNone/>
            </a:pPr>
            <a:r>
              <a:rPr lang="ru-RU" sz="3300" dirty="0">
                <a:latin typeface="Times New Roman" panose="02020603050405020304" pitchFamily="18" charset="0"/>
                <a:cs typeface="Times New Roman" panose="02020603050405020304" pitchFamily="18" charset="0"/>
              </a:rPr>
              <a:t>	ВАСХНИЛ жива, живет и будет жить в идеях и делах лучших ее представителей, составивших славу отечественной и мировой аграрной науки. Их труды, заложенные ими традиции - наше бесценное наследство, наш пароль в будущее. Их дела необходимо продолжать в новых организационных структурах, в единении с новыми коллективами».</a:t>
            </a:r>
          </a:p>
          <a:p>
            <a:pPr marL="0" indent="0" algn="r">
              <a:spcBef>
                <a:spcPts val="0"/>
              </a:spcBef>
              <a:buNone/>
            </a:pPr>
            <a:endParaRPr lang="ru-RU" sz="2400" i="1" dirty="0">
              <a:latin typeface="Times New Roman" panose="02020603050405020304" pitchFamily="18" charset="0"/>
              <a:cs typeface="Times New Roman" panose="02020603050405020304" pitchFamily="18" charset="0"/>
            </a:endParaRPr>
          </a:p>
          <a:p>
            <a:pPr marL="0" indent="0" algn="r">
              <a:spcBef>
                <a:spcPts val="0"/>
              </a:spcBef>
              <a:buNone/>
            </a:pPr>
            <a:endParaRPr lang="ru-RU" sz="2400" i="1" dirty="0">
              <a:latin typeface="Times New Roman" panose="02020603050405020304" pitchFamily="18" charset="0"/>
              <a:cs typeface="Times New Roman" panose="02020603050405020304" pitchFamily="18" charset="0"/>
            </a:endParaRPr>
          </a:p>
          <a:p>
            <a:pPr marL="0" indent="0" algn="r">
              <a:spcBef>
                <a:spcPts val="0"/>
              </a:spcBef>
              <a:buNone/>
            </a:pPr>
            <a:r>
              <a:rPr lang="ru-RU" sz="2400" i="1" dirty="0">
                <a:latin typeface="Times New Roman" panose="02020603050405020304" pitchFamily="18" charset="0"/>
                <a:cs typeface="Times New Roman" panose="02020603050405020304" pitchFamily="18" charset="0"/>
              </a:rPr>
              <a:t>Доклад на последнем собрании ВАСХНИЛ </a:t>
            </a:r>
          </a:p>
          <a:p>
            <a:pPr marL="0" indent="0" algn="r">
              <a:spcBef>
                <a:spcPts val="0"/>
              </a:spcBef>
              <a:buNone/>
            </a:pPr>
            <a:r>
              <a:rPr lang="ru-RU" sz="2400" i="1" dirty="0">
                <a:latin typeface="Times New Roman" panose="02020603050405020304" pitchFamily="18" charset="0"/>
                <a:cs typeface="Times New Roman" panose="02020603050405020304" pitchFamily="18" charset="0"/>
              </a:rPr>
              <a:t>4 февраля 1992 года.</a:t>
            </a:r>
            <a:endParaRPr lang="ru-RU" dirty="0"/>
          </a:p>
        </p:txBody>
      </p:sp>
      <p:pic>
        <p:nvPicPr>
          <p:cNvPr id="10" name="Объект 9">
            <a:extLst>
              <a:ext uri="{FF2B5EF4-FFF2-40B4-BE49-F238E27FC236}">
                <a16:creationId xmlns:a16="http://schemas.microsoft.com/office/drawing/2014/main" id="{3DBE23F6-E697-81D1-9648-DA228EDFBCB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47337" y="1118749"/>
            <a:ext cx="3625702" cy="4561368"/>
          </a:xfrm>
        </p:spPr>
      </p:pic>
    </p:spTree>
    <p:extLst>
      <p:ext uri="{BB962C8B-B14F-4D97-AF65-F5344CB8AC3E}">
        <p14:creationId xmlns:p14="http://schemas.microsoft.com/office/powerpoint/2010/main" val="42675297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2965515-0250-4456-A245-CB7D0FA060B8}"/>
              </a:ext>
            </a:extLst>
          </p:cNvPr>
          <p:cNvSpPr>
            <a:spLocks noGrp="1"/>
          </p:cNvSpPr>
          <p:nvPr>
            <p:ph type="title"/>
          </p:nvPr>
        </p:nvSpPr>
        <p:spPr>
          <a:xfrm>
            <a:off x="838199" y="365125"/>
            <a:ext cx="10843517" cy="5419226"/>
          </a:xfrm>
        </p:spPr>
        <p:txBody>
          <a:bodyPr/>
          <a:lstStyle/>
          <a:p>
            <a:r>
              <a:rPr lang="ru-RU"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Благодарю за внимание!</a:t>
            </a:r>
          </a:p>
        </p:txBody>
      </p:sp>
    </p:spTree>
    <p:extLst>
      <p:ext uri="{BB962C8B-B14F-4D97-AF65-F5344CB8AC3E}">
        <p14:creationId xmlns:p14="http://schemas.microsoft.com/office/powerpoint/2010/main" val="1716176737"/>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6_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Тема Office">
  <a:themeElements>
    <a:clrScheme name="Теплый синий">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10004</TotalTime>
  <Words>2252</Words>
  <Application>Microsoft Office PowerPoint</Application>
  <PresentationFormat>Широкоэкранный</PresentationFormat>
  <Paragraphs>209</Paragraphs>
  <Slides>21</Slides>
  <Notes>4</Notes>
  <HiddenSlides>0</HiddenSlides>
  <MMClips>0</MMClips>
  <ScaleCrop>false</ScaleCrop>
  <HeadingPairs>
    <vt:vector size="6" baseType="variant">
      <vt:variant>
        <vt:lpstr>Использованные шрифты</vt:lpstr>
      </vt:variant>
      <vt:variant>
        <vt:i4>4</vt:i4>
      </vt:variant>
      <vt:variant>
        <vt:lpstr>Тема</vt:lpstr>
      </vt:variant>
      <vt:variant>
        <vt:i4>3</vt:i4>
      </vt:variant>
      <vt:variant>
        <vt:lpstr>Заголовки слайдов</vt:lpstr>
      </vt:variant>
      <vt:variant>
        <vt:i4>21</vt:i4>
      </vt:variant>
    </vt:vector>
  </HeadingPairs>
  <TitlesOfParts>
    <vt:vector size="28" baseType="lpstr">
      <vt:lpstr>Arial</vt:lpstr>
      <vt:lpstr>Calibri</vt:lpstr>
      <vt:lpstr>Calibri Light</vt:lpstr>
      <vt:lpstr>Times New Roman</vt:lpstr>
      <vt:lpstr>Тема Office</vt:lpstr>
      <vt:lpstr>6_Тема Office</vt:lpstr>
      <vt:lpstr>4_Тема Office</vt:lpstr>
      <vt:lpstr>     Всесоюзная академия сельскохозяйственных наук имени В.И. Ленина:  научное наследие и развитие современной аграрной  науки                                                                                А.В. Петриков – академик РАН</vt:lpstr>
      <vt:lpstr>Презентация PowerPoint</vt:lpstr>
      <vt:lpstr>Презентация PowerPoint</vt:lpstr>
      <vt:lpstr>Презентация PowerPoint</vt:lpstr>
      <vt:lpstr>Презентация PowerPoint</vt:lpstr>
      <vt:lpstr>Ученый комитет Министерства государственных имуществ</vt:lpstr>
      <vt:lpstr>Этапы организации  ВАСХНИЛ</vt:lpstr>
      <vt:lpstr>Презентация PowerPoint</vt:lpstr>
      <vt:lpstr>Презентация PowerPoint</vt:lpstr>
      <vt:lpstr>Научные и научно-практические достижения   ВАСХНИЛ</vt:lpstr>
      <vt:lpstr>Научные и научно-практические достижения   ВАСХНИЛ</vt:lpstr>
      <vt:lpstr>Обращение руководителей научных структур 10 бывших республик СССР к главам суверенных государств</vt:lpstr>
      <vt:lpstr>Стратегия научно-технологического развития РФ  (утверждена Указом Президента РФ от 28.02.2024) </vt:lpstr>
      <vt:lpstr>Разрабатывается Национальный проект  «Технологическое обеспечение продовольственной безопасности»</vt:lpstr>
      <vt:lpstr>ВАСХНИЛ как институт организации и развития аграрной науки</vt:lpstr>
      <vt:lpstr>Иностранные члены РАН по секциям Отделения с. х. наук РАН*</vt:lpstr>
      <vt:lpstr>Мероприятия по  международному сотрудничеству аграрных НИИ  Минобрнауки России, 2023 г.*</vt:lpstr>
      <vt:lpstr>Нормативно-правовая база сотрудничества в области сельскохозяйственных исследований в рамках СНГ, ЕврАзЭС и БРИКС</vt:lpstr>
      <vt:lpstr>Научный совет по аграрным проблемам МААН</vt:lpstr>
      <vt:lpstr>Презентация PowerPoint</vt:lpstr>
      <vt:lpstr>                Благодарю за внимание!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Всесоюзная академия сельскохозяйственных наук имени В.И. Ленина:  научное наследие и развитие современной аграрной  науки                                                                                А.В. Петриков – академик РАН</dc:title>
  <dc:creator>User</dc:creator>
  <cp:lastModifiedBy>User</cp:lastModifiedBy>
  <cp:revision>315</cp:revision>
  <dcterms:created xsi:type="dcterms:W3CDTF">2024-07-16T09:55:29Z</dcterms:created>
  <dcterms:modified xsi:type="dcterms:W3CDTF">2024-09-20T01:51:09Z</dcterms:modified>
</cp:coreProperties>
</file>