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  <p:sldMasterId id="2147483720" r:id="rId3"/>
    <p:sldMasterId id="2147483732" r:id="rId4"/>
  </p:sldMasterIdLst>
  <p:notesMasterIdLst>
    <p:notesMasterId r:id="rId16"/>
  </p:notesMasterIdLst>
  <p:sldIdLst>
    <p:sldId id="378" r:id="rId5"/>
    <p:sldId id="333" r:id="rId6"/>
    <p:sldId id="642" r:id="rId7"/>
    <p:sldId id="399" r:id="rId8"/>
    <p:sldId id="400" r:id="rId9"/>
    <p:sldId id="264" r:id="rId10"/>
    <p:sldId id="591" r:id="rId11"/>
    <p:sldId id="257" r:id="rId12"/>
    <p:sldId id="641" r:id="rId13"/>
    <p:sldId id="596" r:id="rId14"/>
    <p:sldId id="56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Индекс цен производителей сельскохозяйственной продукции 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Лист1!$B$2:$I$2</c:f>
              <c:numCache>
                <c:formatCode>General</c:formatCode>
                <c:ptCount val="8"/>
                <c:pt idx="0">
                  <c:v>108.5</c:v>
                </c:pt>
                <c:pt idx="1">
                  <c:v>110.5</c:v>
                </c:pt>
                <c:pt idx="2">
                  <c:v>101.8</c:v>
                </c:pt>
                <c:pt idx="3">
                  <c:v>115</c:v>
                </c:pt>
                <c:pt idx="4">
                  <c:v>109.8</c:v>
                </c:pt>
                <c:pt idx="5">
                  <c:v>124.2</c:v>
                </c:pt>
                <c:pt idx="6">
                  <c:v>141.1</c:v>
                </c:pt>
                <c:pt idx="7">
                  <c:v>135.30000000000001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BB-4879-A819-B8AB8B199BF3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Индекс цен на отдельные виды промышленных товаров и услуг, приобретенных сельскохозяйственными организациями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Лист1!$B$3:$I$3</c:f>
              <c:numCache>
                <c:formatCode>General</c:formatCode>
                <c:ptCount val="8"/>
                <c:pt idx="0">
                  <c:v>115.5</c:v>
                </c:pt>
                <c:pt idx="1">
                  <c:v>120.6</c:v>
                </c:pt>
                <c:pt idx="2">
                  <c:v>121.2</c:v>
                </c:pt>
                <c:pt idx="3">
                  <c:v>130.30000000000001</c:v>
                </c:pt>
                <c:pt idx="4">
                  <c:v>135.9</c:v>
                </c:pt>
                <c:pt idx="5">
                  <c:v>141.6</c:v>
                </c:pt>
                <c:pt idx="6">
                  <c:v>166.8</c:v>
                </c:pt>
                <c:pt idx="7">
                  <c:v>178.3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BB-4879-A819-B8AB8B199BF3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Индекс цен производителей пищевых продуктов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Лист1!$B$4:$I$4</c:f>
              <c:numCache>
                <c:formatCode>General</c:formatCode>
                <c:ptCount val="8"/>
                <c:pt idx="0">
                  <c:v>112.6</c:v>
                </c:pt>
                <c:pt idx="1">
                  <c:v>118.1</c:v>
                </c:pt>
                <c:pt idx="2">
                  <c:v>112.5</c:v>
                </c:pt>
                <c:pt idx="3">
                  <c:v>121.1</c:v>
                </c:pt>
                <c:pt idx="4">
                  <c:v>118.4</c:v>
                </c:pt>
                <c:pt idx="5">
                  <c:v>133.69999999999999</c:v>
                </c:pt>
                <c:pt idx="6">
                  <c:v>152.69999999999999</c:v>
                </c:pt>
                <c:pt idx="7">
                  <c:v>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BB-4879-A819-B8AB8B199BF3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Индекс потребительских цен на продовольственные товары</c:v>
                </c:pt>
              </c:strCache>
            </c:strRef>
          </c:tx>
          <c:spPr>
            <a:ln w="2857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Лист1!$B$1:$I$1</c:f>
              <c:strCach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strCache>
            </c:strRef>
          </c:cat>
          <c:val>
            <c:numRef>
              <c:f>Лист1!$B$5:$I$5</c:f>
              <c:numCache>
                <c:formatCode>General</c:formatCode>
                <c:ptCount val="8"/>
                <c:pt idx="0">
                  <c:v>114</c:v>
                </c:pt>
                <c:pt idx="1">
                  <c:v>119.2</c:v>
                </c:pt>
                <c:pt idx="2">
                  <c:v>120.5</c:v>
                </c:pt>
                <c:pt idx="3">
                  <c:v>126.1</c:v>
                </c:pt>
                <c:pt idx="4">
                  <c:v>129.4</c:v>
                </c:pt>
                <c:pt idx="5">
                  <c:v>138</c:v>
                </c:pt>
                <c:pt idx="6">
                  <c:v>152.69999999999999</c:v>
                </c:pt>
                <c:pt idx="7">
                  <c:v>168.4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BB-4879-A819-B8AB8B199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37070728"/>
        <c:axId val="337075976"/>
      </c:lineChart>
      <c:catAx>
        <c:axId val="33707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7075976"/>
        <c:crosses val="autoZero"/>
        <c:auto val="1"/>
        <c:lblAlgn val="ctr"/>
        <c:lblOffset val="100"/>
        <c:noMultiLvlLbl val="0"/>
      </c:catAx>
      <c:valAx>
        <c:axId val="337075976"/>
        <c:scaling>
          <c:orientation val="minMax"/>
          <c:min val="9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7070728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28575">
      <a:noFill/>
    </a:ln>
    <a:effectLst/>
  </c:spPr>
  <c:txPr>
    <a:bodyPr/>
    <a:lstStyle/>
    <a:p>
      <a:pPr>
        <a:defRPr b="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1.01</c:v>
                </c:pt>
                <c:pt idx="1">
                  <c:v>1.03</c:v>
                </c:pt>
                <c:pt idx="2">
                  <c:v>1.03</c:v>
                </c:pt>
                <c:pt idx="3">
                  <c:v>1.07</c:v>
                </c:pt>
                <c:pt idx="4">
                  <c:v>1.1000000000000001</c:v>
                </c:pt>
                <c:pt idx="5">
                  <c:v>1.1000000000000001</c:v>
                </c:pt>
                <c:pt idx="6">
                  <c:v>1.1100000000000001</c:v>
                </c:pt>
                <c:pt idx="7">
                  <c:v>1.1000000000000001</c:v>
                </c:pt>
                <c:pt idx="8">
                  <c:v>1.03</c:v>
                </c:pt>
                <c:pt idx="9">
                  <c:v>1.0900000000000001</c:v>
                </c:pt>
                <c:pt idx="10">
                  <c:v>0.99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92-453B-A7F8-1BC21DDCD9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0.79</c:v>
                </c:pt>
                <c:pt idx="1">
                  <c:v>0.81</c:v>
                </c:pt>
                <c:pt idx="2">
                  <c:v>0.83</c:v>
                </c:pt>
                <c:pt idx="3">
                  <c:v>0.73</c:v>
                </c:pt>
                <c:pt idx="4">
                  <c:v>0.64</c:v>
                </c:pt>
                <c:pt idx="5">
                  <c:v>0.6</c:v>
                </c:pt>
                <c:pt idx="6">
                  <c:v>0.57999999999999996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92-453B-A7F8-1BC21DDCD97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92-453B-A7F8-1BC21DDCD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90336"/>
        <c:axId val="421788696"/>
      </c:lineChart>
      <c:catAx>
        <c:axId val="42179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788696"/>
        <c:crosses val="autoZero"/>
        <c:auto val="1"/>
        <c:lblAlgn val="ctr"/>
        <c:lblOffset val="100"/>
        <c:noMultiLvlLbl val="0"/>
      </c:catAx>
      <c:valAx>
        <c:axId val="42178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79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E5AE3-CA39-4306-8B92-655AC19AA937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3D1D3-20F0-4955-A983-69795C22D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FC267-9923-4BBD-B363-5508E2CC3F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07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B72FF-44C3-4BE2-87F3-70DFF8C2269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80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FC8271-292A-421F-B356-CBCF485B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D4CB8-E011-434A-BE5A-F84DB67C0FBB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2957DA-3C2E-9D2D-34A7-CB065D6F5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351448-DD2E-4809-8138-EEB716E4C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75DC1-4F03-4B2A-951B-7934FE0672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144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D0C70B-0E67-6B39-4B9D-97DB0490B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77BC8-8AC3-43BD-A909-07071F8CFC37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89D708-69BE-BD69-63A0-19BCEA2B8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C24C1B-F0C6-5226-6EBB-E347511F2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27FB5-1223-48F4-BCE8-D18827B9B7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0423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47FD23-B46B-64FB-8785-5024E005E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0F7F1-E7A3-4E68-AF4F-5E2BA2693C22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4E0B30-F364-8769-49DA-A5D68E54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E625CF-EF91-EB8A-62F2-72FF5808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78223-2BCB-434E-83F0-99E15539F2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043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748E5CD-3AD7-9851-665D-F7CB724C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68A54-A9CE-4775-A849-4FDB94D98028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461F602B-1F1E-4630-25A3-19A22A306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2FF8B6B-4B0B-7862-2A22-06A3449F9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CC3CD6-B477-4CF8-A7EA-689820E115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646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9B479C64-87EE-F6ED-B08F-5DE87C974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4EBA8-78FF-4FF4-8033-F7865ED3C2F2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167C0CB2-D54B-C1DD-BE84-E70D9E0CC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BB134AE1-8377-957F-480A-C5E00C8B8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2A11B-FB1C-45DD-A72E-492B055B94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3207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B256951-3D36-1A82-7C10-E3F3F6E0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3B8A4-186C-4324-AF83-331E1255FB9B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43600AF4-5945-4440-E7D1-167E1FC6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4822FFD5-A6D1-7DA5-EC82-B454A0051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45161-0987-4F45-A445-BF0ADBBEEC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150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7917FDAD-4C07-17F6-F6EC-E7930C96A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AACA6-36E0-423F-B82C-EAFF3A1DE6BD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ACC454D-6E67-C99B-E147-BE8AC943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870C1573-B021-FACF-A443-BDACC481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8F967-0C53-42F2-84AD-C3F49A6D1D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980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D61E1CC-5F49-80E8-47DB-89EF7C46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6280E-323D-4D8E-AB69-746079F8F6CB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7252379-4ADE-E864-4315-A5158769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4B8FACD-830E-F7E4-F8D1-6772400B0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B3B9C-542F-4FCD-B979-695FF31B5C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73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5D182ED-FFCB-D51B-5A51-5F1EB8A6E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4CB2D-B765-4751-8C82-3CFC1642B307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CE5E95C-3778-A592-2730-76EC42EB8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34CDC71-0EE2-06F8-3A1F-DAB746D8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4023E-4F5F-46A5-A36F-A225146BBB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5777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3C0C29-F22E-A7EC-968C-EA97E7EF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21D71-4AF3-4988-9139-AB93C0F629B3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8DBEA5-FEBE-FB06-BD95-FE2D4E8DC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A99830-BE77-E749-82A6-40C025D1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49006-118C-47EF-A12E-BC3470751FB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61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D7887-73F3-A831-42D4-75C434E2C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7BAAF-F976-4F83-B8AF-F2CE4E424F05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36E0D1-9DA3-4C4A-D645-EFDEDBE7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A52D16-D4EA-1BFE-7C55-DEC966D3E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D15EA-7EAD-4329-9893-BFC7B6DE90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7386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1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43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0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26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12.03.2024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896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12.03.2024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091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12.03.2024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34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679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151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208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80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B5AA5E-7C80-4FCB-9D92-25DE68BF7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2ACC8D-F751-4F22-B1E2-D1ECA90A1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6F5A6F-4BDF-4B5F-AFCF-0AACD9989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4A1CE1-05FA-4FC5-9199-38916A46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A819E-56BA-4722-B75A-CC9363AD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878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1049E-5D25-4074-8228-EB1960E5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0E821-03A6-4B3C-B5DA-267A672DD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D7E22E-71AA-4C7C-8815-CD58A797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D07CED-FB43-4E4A-8942-D3706D1C3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87FD2F-4652-48E2-B841-A3ADA2357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21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BFB62-33E0-4C3F-9906-A61C27D1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7924D8-35B2-4432-9440-1CC7F471B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F1E789-BB98-4101-8325-364081577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4A5BB3-35DF-4B6C-B763-DB03C76C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03EB97-A8A4-4813-94B4-4B86E9C0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20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11F1CA-41E0-4D83-84B6-36F0CE52F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C5EA81-41E8-42AC-AFDD-CF30E7686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0229A8-36B6-4B9D-B508-98437C4D8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52C961-B9FD-4953-9D5D-35A17BD5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5B6999-8022-441E-B5AE-FCF196AC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C77FFB-6582-435A-A3ED-F251D9A4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9746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77907-66C8-43BD-B843-23B8DB2E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2329F3-FF93-4F12-9A12-4BF7C584E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8763B9-43D5-446E-A2E0-87071E6B5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819447-E43D-4823-90BE-261A0F419E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6D5E7D-ABBC-4E5A-A529-C1221A2D0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C66B8A9-1F1D-4264-90E9-4DC95EAC9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72F07A3-4407-4AF5-BEDF-A32BFD329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059FC20-C9B0-43F5-BB1C-C3590E5D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8434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40E001-398E-42C2-AE5B-DA71AEE9B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A913DB-A68E-49EE-B93E-FD3D90A28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98D64E-2B3D-4C3C-8A8B-B0D0769C5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A8FDF8-B1CB-4166-A185-96CA10AF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420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8C936A5-A422-46E8-BBC7-5EF8CA3B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59100A-EAE1-4C70-91EB-CB50EF81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1907CB-8D5E-4083-8266-1CDDFEC89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308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1220D-0E37-48FD-86B9-57622AB3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9B14BB-E0E4-4931-B5BB-55BF913FC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00553B-2736-4943-BCCB-2B83CA2C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49C8A0-C966-4246-91F1-FBC6ED2D6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F16C42-9C09-48F5-8552-498AB7AF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1ABEBA-9356-46F2-8ED0-C3582958E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336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5723E-5DF7-498A-B695-9E1E3F6E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24A68E-46F2-404F-A512-C2694183D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212444-ED23-48B6-B086-1E3B3D839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3464B9-5ABB-4E13-8BD7-39C397615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0F093C-3824-4486-8999-7D1DD89B7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740721-8916-48B9-8F22-661D6E93D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414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6D1A1-FB84-4D32-916F-2BC9E4FD6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85EECD-DD8E-4AFB-A433-A4F3958DA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E86120-3487-42D4-B2C8-D06491B03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D5751A-A649-4592-89FC-AAD74CE2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C7AB17-F41F-4884-B0BC-3F33B443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974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4A1326D-1668-47D4-9801-811AA5F23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D230D5-98C3-4429-B227-B2B31FC58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F929A0-46FD-4356-B4A6-90A4D4FC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391CDB-69EA-4C81-BC4E-280DFC712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04364E-C2CC-4851-8037-58B1D9612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2250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8EE2C0-A546-4B6B-80E3-AC01D3D6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2C97-F6EE-4BF2-BEF6-7045855E5150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C6082A-0F62-444F-A714-37257FF8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7EA14C-6547-4751-AFC8-1736CCF5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73DEF-B0CF-4350-8442-2609B9B17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963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5A3DFD-5F9D-4725-BFCC-B857A19C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3EBF8-18D8-4A87-B2F9-DA5351052D40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B519DB-27BC-466F-8505-2640A82B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E9C4DD-FC93-4E76-B736-11090AFD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5385-2C9D-4485-994E-9F4A8B9B1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293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8C4492-8754-443C-B3CD-9E341664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9FE1D-F13A-423C-B382-C96336D832A5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DC06B-BD2E-459D-AB11-C6D95F5D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14BC6A-FFCB-4D9F-AD5D-154A02DDB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7986B-39B6-4DF2-BFA1-015B601F9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350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FB8555E-A971-48A4-A4EA-E703D0599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F6D09-4260-4C1F-96C7-FE1F3BED1547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330A24B-C323-4ED7-BA32-E42D0FA53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868F484-3F97-46AB-9FC6-D42954BC4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2642C-7D51-46DF-BE07-B04F69358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74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5C641F4A-8115-4E73-81C1-1E1E11BD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57C1C-BA40-427E-B2F8-3B49E96B2144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DC53DF30-3F77-40DC-9F3B-59799B61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AA2F084D-16B6-4BAC-B110-5C6B632B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50188-40C6-4202-A8DA-56F79F4A2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523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4AE5BF0-BC71-4DAB-B3D8-D6D342A4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720D2-18F7-441F-AF8A-C65A75B43689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8A851C9E-C87A-417B-962B-1B3306C85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383CD95-539D-4339-BEBB-4114E3851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BBCF5-FE9C-4C6F-A7BF-E810D0396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3415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3EBC36A6-8507-413B-B694-ED2BE22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2774A-5CEA-416D-957E-DADEAE8830AA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D27CCFBB-DA1F-43FA-B778-9AADC78F2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3970329-6FC0-41D5-A981-7AF1C221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B610C-1527-4B45-8029-AA914287A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0596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7318DFF-37E3-4073-BC18-615BA3E07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0A087-FE11-4496-9629-D285D5EE51D6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6546448-0EC2-4075-9970-CF7DB7970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4D16B04-EC86-47D4-84DD-76633134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2DB9D-1671-45E1-9AED-0B97DC56C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705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4DBBFDE-D652-4747-A273-B4472039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711BA-0438-4DF8-B93F-DF309E4B63BB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1A6733E-0CA6-4079-B40E-1083BCB2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40998DE-7D1C-464B-A9E3-F54E94B0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31027-09F1-4086-BDC1-73EB2B969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162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2CB1AB-1218-4254-861A-D18A7DED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6C5FA-E382-4F01-8BFA-8B10B1C2C856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0DD7D3-B17E-4FB2-8C39-4F0CE272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367E1B-78EB-4133-8E8A-6C3BBC10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5300-45B7-4969-8359-4FEF1AC6A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2278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75C106-0425-43D0-B58D-4452A5C12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56CD-55C8-4BBF-AF05-5452B5FD3274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EF4544-46F9-4E9D-BB60-910D0FD61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A10855-A354-4D57-8B57-A96CAAC49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8C307-FC42-4435-87AA-CC234D94D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73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17133E86-22C7-1A33-EF38-16DDDCEA03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04FFDAE9-0BDB-A69F-321B-B1D586E9F8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ACE340-9D32-AEE9-E4FD-4324AEF10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37ECAB-4657-414E-8EAC-FB40F82C284F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919D47-E6F8-3167-E62D-4E5BFD156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1D5534-0BFB-E015-0113-E8F4DA11F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673624C-8D56-42C6-A2F9-240A699B9E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444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17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84627-B88E-4C6D-B85B-720987C9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8528EF-3818-4032-8775-F9E2125C8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52C905-5B77-4989-81B8-5E7E93256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249AB-23FD-4C8C-8F64-112B007220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86DAF-C23B-469B-B0A3-1A149D9BD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360E6E-E298-401A-BB12-4A8F9DE7D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E41E6-F699-49D9-AFE4-E8BFD0111E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33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33F9B43E-3638-42F6-A068-515A8166F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DCBD5922-C3B9-4DA0-8E5F-22155AC70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9321B5-FAEF-4890-92B0-BF39C78CF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C07780-4122-451F-A57C-A85530EC176E}" type="datetimeFigureOut">
              <a:rPr lang="ru-RU"/>
              <a:pPr>
                <a:defRPr/>
              </a:pPr>
              <a:t>12.03.2024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B11944-B784-4188-BF79-5B5C7AA59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25E641-84B5-442C-9D3B-B000CBF5F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4B9CB8-14C6-4B42-9B37-947AA21A3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74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738" y="1865788"/>
            <a:ext cx="11260524" cy="2535701"/>
          </a:xfrm>
        </p:spPr>
        <p:txBody>
          <a:bodyPr>
            <a:noAutofit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Аграрно-экономические исследования в России: традиции и современность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225" y="4640085"/>
            <a:ext cx="7603435" cy="70716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Петриков, академик РАН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8EA738-285A-4E5E-8154-6F20D57F8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45"/>
          <a:stretch/>
        </p:blipFill>
        <p:spPr>
          <a:xfrm>
            <a:off x="465738" y="109485"/>
            <a:ext cx="1906883" cy="15177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9AAB23-C468-9987-300B-C025484F6655}"/>
              </a:ext>
            </a:extLst>
          </p:cNvPr>
          <p:cNvSpPr txBox="1"/>
          <p:nvPr/>
        </p:nvSpPr>
        <p:spPr>
          <a:xfrm>
            <a:off x="2287817" y="440360"/>
            <a:ext cx="9360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Всероссийский институт аграрных проблем и информатики имени А.А. Никонова — филиал ФГНБУ ФНЦ ВНИИЭСХ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52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4CC06C2-472C-FEFA-FA89-FD933DCA6B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288550"/>
              </p:ext>
            </p:extLst>
          </p:nvPr>
        </p:nvGraphicFramePr>
        <p:xfrm>
          <a:off x="188843" y="139149"/>
          <a:ext cx="11857383" cy="6450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996">
                  <a:extLst>
                    <a:ext uri="{9D8B030D-6E8A-4147-A177-3AD203B41FA5}">
                      <a16:colId xmlns:a16="http://schemas.microsoft.com/office/drawing/2014/main" val="3793713765"/>
                    </a:ext>
                  </a:extLst>
                </a:gridCol>
                <a:gridCol w="4077804">
                  <a:extLst>
                    <a:ext uri="{9D8B030D-6E8A-4147-A177-3AD203B41FA5}">
                      <a16:colId xmlns:a16="http://schemas.microsoft.com/office/drawing/2014/main" val="1878765376"/>
                    </a:ext>
                  </a:extLst>
                </a:gridCol>
                <a:gridCol w="5456583">
                  <a:extLst>
                    <a:ext uri="{9D8B030D-6E8A-4147-A177-3AD203B41FA5}">
                      <a16:colId xmlns:a16="http://schemas.microsoft.com/office/drawing/2014/main" val="1284766877"/>
                    </a:ext>
                  </a:extLst>
                </a:gridCol>
              </a:tblGrid>
              <a:tr h="443595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Два подхода к решению аграрного вопроса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88052"/>
                  </a:ext>
                </a:extLst>
              </a:tr>
              <a:tr h="768020">
                <a:tc rowSpan="2"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характеристики</a:t>
                      </a:r>
                    </a:p>
                    <a:p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Промышленно-урбанистический подход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Органический подход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49863"/>
                  </a:ext>
                </a:extLst>
              </a:tr>
              <a:tr h="11019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– разновидность промышленности.</a:t>
                      </a:r>
                    </a:p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Село – незрелый город.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– особая отрасль производства. Село – самобытная форма расселения.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346126"/>
                  </a:ext>
                </a:extLst>
              </a:tr>
              <a:tr h="149387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продовольствия и сырья. Поставка городу трудовых, финансовых и других ресурсов.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продовольствия, сырья и общественных благ (сохранение сельского образа жизни и культуры, социальный контроль над территорией, воспроизводство  ландшафта)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999859"/>
                  </a:ext>
                </a:extLst>
              </a:tr>
              <a:tr h="77310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 форма </a:t>
                      </a:r>
                    </a:p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Семейная ферма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65740"/>
                  </a:ext>
                </a:extLst>
              </a:tr>
              <a:tr h="1101941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Специфика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управленческого и наемного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Совмещение  управленческого и наемного труда (крестьянин – собственник и наемный рабочий в одном лице)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22261"/>
                  </a:ext>
                </a:extLst>
              </a:tr>
              <a:tr h="76802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крупного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Примат крупного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Ограниченность действия законов крупного производства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382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15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>
            <a:extLst>
              <a:ext uri="{FF2B5EF4-FFF2-40B4-BE49-F238E27FC236}">
                <a16:creationId xmlns:a16="http://schemas.microsoft.com/office/drawing/2014/main" id="{38324A99-2F1C-CE63-48CF-E8A4D17DA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75" y="157930"/>
            <a:ext cx="10515600" cy="347870"/>
          </a:xfrm>
        </p:spPr>
        <p:txBody>
          <a:bodyPr/>
          <a:lstStyle/>
          <a:p>
            <a:pPr algn="ctr" eaLnBrk="1" hangingPunct="1"/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России в мировом сельском хозяйстве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E14C7E5-33CD-0DEC-0DE8-BC0910F603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3245" y="505800"/>
          <a:ext cx="11165509" cy="5932657"/>
        </p:xfrm>
        <a:graphic>
          <a:graphicData uri="http://schemas.openxmlformats.org/drawingml/2006/table">
            <a:tbl>
              <a:tblPr/>
              <a:tblGrid>
                <a:gridCol w="9293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угодья (2021 г)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21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добавленная стоимость (сельское хозяйство, лесное хозяйство и рыболовство) (2022 г.)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население (2021 г)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617395"/>
                  </a:ext>
                </a:extLst>
              </a:tr>
              <a:tr h="3835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занятых в сельском хозяйстве (2021 г)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947087"/>
                  </a:ext>
                </a:extLst>
              </a:tr>
              <a:tr h="3835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(2022 г.)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зерновые в целом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пшеница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масличные культуры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молоко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говядина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свинина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41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мясо птицы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607247B-2E81-69A2-1EDD-424A10B58868}"/>
              </a:ext>
            </a:extLst>
          </p:cNvPr>
          <p:cNvSpPr txBox="1"/>
          <p:nvPr/>
        </p:nvSpPr>
        <p:spPr>
          <a:xfrm>
            <a:off x="687977" y="6429748"/>
            <a:ext cx="530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Источник: расчет по данным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FAOSTAT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5E9F0-FB2B-498E-8FF0-EEBFA067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058"/>
            <a:ext cx="10515600" cy="721452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сельскохозяйственных предприятий с разной суммой прибыли в общем объеме прибыли и товарной продукции предприятий, %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2F72E21-75CE-5715-7707-055BADCF028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3967" y="905496"/>
          <a:ext cx="10864065" cy="56858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5001">
                  <a:extLst>
                    <a:ext uri="{9D8B030D-6E8A-4147-A177-3AD203B41FA5}">
                      <a16:colId xmlns:a16="http://schemas.microsoft.com/office/drawing/2014/main" val="1937891027"/>
                    </a:ext>
                  </a:extLst>
                </a:gridCol>
                <a:gridCol w="984844">
                  <a:extLst>
                    <a:ext uri="{9D8B030D-6E8A-4147-A177-3AD203B41FA5}">
                      <a16:colId xmlns:a16="http://schemas.microsoft.com/office/drawing/2014/main" val="256172531"/>
                    </a:ext>
                  </a:extLst>
                </a:gridCol>
                <a:gridCol w="984844">
                  <a:extLst>
                    <a:ext uri="{9D8B030D-6E8A-4147-A177-3AD203B41FA5}">
                      <a16:colId xmlns:a16="http://schemas.microsoft.com/office/drawing/2014/main" val="416976650"/>
                    </a:ext>
                  </a:extLst>
                </a:gridCol>
                <a:gridCol w="984844">
                  <a:extLst>
                    <a:ext uri="{9D8B030D-6E8A-4147-A177-3AD203B41FA5}">
                      <a16:colId xmlns:a16="http://schemas.microsoft.com/office/drawing/2014/main" val="4008365620"/>
                    </a:ext>
                  </a:extLst>
                </a:gridCol>
                <a:gridCol w="984844">
                  <a:extLst>
                    <a:ext uri="{9D8B030D-6E8A-4147-A177-3AD203B41FA5}">
                      <a16:colId xmlns:a16="http://schemas.microsoft.com/office/drawing/2014/main" val="653128452"/>
                    </a:ext>
                  </a:extLst>
                </a:gridCol>
                <a:gridCol w="984844">
                  <a:extLst>
                    <a:ext uri="{9D8B030D-6E8A-4147-A177-3AD203B41FA5}">
                      <a16:colId xmlns:a16="http://schemas.microsoft.com/office/drawing/2014/main" val="902628550"/>
                    </a:ext>
                  </a:extLst>
                </a:gridCol>
                <a:gridCol w="984844">
                  <a:extLst>
                    <a:ext uri="{9D8B030D-6E8A-4147-A177-3AD203B41FA5}">
                      <a16:colId xmlns:a16="http://schemas.microsoft.com/office/drawing/2014/main" val="3116134573"/>
                    </a:ext>
                  </a:extLst>
                </a:gridCol>
              </a:tblGrid>
              <a:tr h="476264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прибыли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продукции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49352"/>
                  </a:ext>
                </a:extLst>
              </a:tr>
              <a:tr h="360140">
                <a:tc vMerge="1"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75576923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Убыточные предприятия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23738476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Прибыльные  предприятия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35109015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 группы: 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92352326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1-я с минимальной прибылью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60848182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23481927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08455479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68935582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5913883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53521634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44851414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62513887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9-я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79627147"/>
                  </a:ext>
                </a:extLst>
              </a:tr>
              <a:tr h="3601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10-я с максимальной прибылью 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70,2</a:t>
                      </a:r>
                      <a:endParaRPr lang="ru-RU" sz="2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90,19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43,6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54,2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61,3</a:t>
                      </a: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09390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069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7E900-EF93-56B2-906B-ABE24EA2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23" y="168965"/>
            <a:ext cx="11718234" cy="1133061"/>
          </a:xfrm>
        </p:spPr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рентабельности сельского хозяйства за 2017-2023 гг. (СХО – сельскохозяйственные организации)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F4D966B-C13E-8B44-AC88-ABF9B2FF9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52" y="1580321"/>
            <a:ext cx="11320670" cy="506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61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204FDD8D-D121-7921-30F7-860A16663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46063"/>
            <a:ext cx="10515600" cy="982662"/>
          </a:xfrm>
        </p:spPr>
        <p:txBody>
          <a:bodyPr/>
          <a:lstStyle/>
          <a:p>
            <a:pPr algn="ctr" eaLnBrk="1" hangingPunct="1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ЦЕН В РАЗНЫХ СФЕРАХ АПК, 2014 г.= 100%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E9EAE5-8489-14A8-8735-AB2A1AB1B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8CBAACAA-96F1-8946-EFF6-955E2CBD3968}"/>
              </a:ext>
            </a:extLst>
          </p:cNvPr>
          <p:cNvGraphicFramePr>
            <a:graphicFrameLocks/>
          </p:cNvGraphicFramePr>
          <p:nvPr/>
        </p:nvGraphicFramePr>
        <p:xfrm>
          <a:off x="412955" y="1229032"/>
          <a:ext cx="11405419" cy="5263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CA0F2-1DA7-D593-CDC8-37DD4C96A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592"/>
            <a:ext cx="10515600" cy="4678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отечественного производства продукции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сферы АПК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BB52B6A-959F-0A73-2F93-F74EEA295C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08074" y="595425"/>
          <a:ext cx="1088774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9842">
                  <a:extLst>
                    <a:ext uri="{9D8B030D-6E8A-4147-A177-3AD203B41FA5}">
                      <a16:colId xmlns:a16="http://schemas.microsoft.com/office/drawing/2014/main" val="3060004900"/>
                    </a:ext>
                  </a:extLst>
                </a:gridCol>
                <a:gridCol w="2317898">
                  <a:extLst>
                    <a:ext uri="{9D8B030D-6E8A-4147-A177-3AD203B41FA5}">
                      <a16:colId xmlns:a16="http://schemas.microsoft.com/office/drawing/2014/main" val="2373582066"/>
                    </a:ext>
                  </a:extLst>
                </a:gridCol>
              </a:tblGrid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производства и ресурсы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37985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Сельскохозяйственная техника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59542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 животноводства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07596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 пищевой промышленности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21353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 сельскохозяйственных культур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68344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Племенной материал для молочного скотоводства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28882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25824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Фармпрепараты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81729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Аминокислота лизин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72750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Аминокислота метионин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72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30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E8842-CCC1-4CEF-B3CA-66E179DF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затраты на исследования и разработки в процентах к ВВП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C5B8302-F29F-49F5-AA09-B55103EDD5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35564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664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07BB5-D1A0-336D-1E1E-61B6517D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14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 населённые пункты без населения по данным Всероссийских переписей населения 2002 г., 2010 г., 2020 г.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E853DCA-9773-6490-08F4-3D409B0058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9609" y="2190306"/>
          <a:ext cx="11238615" cy="3530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0302">
                  <a:extLst>
                    <a:ext uri="{9D8B030D-6E8A-4147-A177-3AD203B41FA5}">
                      <a16:colId xmlns:a16="http://schemas.microsoft.com/office/drawing/2014/main" val="1073190874"/>
                    </a:ext>
                  </a:extLst>
                </a:gridCol>
                <a:gridCol w="2165947">
                  <a:extLst>
                    <a:ext uri="{9D8B030D-6E8A-4147-A177-3AD203B41FA5}">
                      <a16:colId xmlns:a16="http://schemas.microsoft.com/office/drawing/2014/main" val="107891395"/>
                    </a:ext>
                  </a:extLst>
                </a:gridCol>
                <a:gridCol w="2199100">
                  <a:extLst>
                    <a:ext uri="{9D8B030D-6E8A-4147-A177-3AD203B41FA5}">
                      <a16:colId xmlns:a16="http://schemas.microsoft.com/office/drawing/2014/main" val="385853202"/>
                    </a:ext>
                  </a:extLst>
                </a:gridCol>
                <a:gridCol w="2453266">
                  <a:extLst>
                    <a:ext uri="{9D8B030D-6E8A-4147-A177-3AD203B41FA5}">
                      <a16:colId xmlns:a16="http://schemas.microsoft.com/office/drawing/2014/main" val="2434765927"/>
                    </a:ext>
                  </a:extLst>
                </a:gridCol>
              </a:tblGrid>
              <a:tr h="92788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171758"/>
                  </a:ext>
                </a:extLst>
              </a:tr>
              <a:tr h="92788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Число, тыс.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74480"/>
                  </a:ext>
                </a:extLst>
              </a:tr>
              <a:tr h="1674249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сельских населенных пунктов,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97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96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4DA1B-ABC1-D41A-2E4B-5D3EE025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13" y="1"/>
            <a:ext cx="11638721" cy="8273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численности и структуры  занятых в сельской экономике за 2009-2022 гг., тыс. человек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43E0B23-0D95-982F-BD3B-A7CB0C429B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8113" y="1825625"/>
          <a:ext cx="11748052" cy="438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759">
                  <a:extLst>
                    <a:ext uri="{9D8B030D-6E8A-4147-A177-3AD203B41FA5}">
                      <a16:colId xmlns:a16="http://schemas.microsoft.com/office/drawing/2014/main" val="2621200344"/>
                    </a:ext>
                  </a:extLst>
                </a:gridCol>
                <a:gridCol w="2011989">
                  <a:extLst>
                    <a:ext uri="{9D8B030D-6E8A-4147-A177-3AD203B41FA5}">
                      <a16:colId xmlns:a16="http://schemas.microsoft.com/office/drawing/2014/main" val="561344546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3061700068"/>
                    </a:ext>
                  </a:extLst>
                </a:gridCol>
                <a:gridCol w="4432852">
                  <a:extLst>
                    <a:ext uri="{9D8B030D-6E8A-4147-A177-3AD203B41FA5}">
                      <a16:colId xmlns:a16="http://schemas.microsoft.com/office/drawing/2014/main" val="3111320163"/>
                    </a:ext>
                  </a:extLst>
                </a:gridCol>
              </a:tblGrid>
              <a:tr h="54475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занятых,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 занято по отраслям: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02705"/>
                  </a:ext>
                </a:extLst>
              </a:tr>
              <a:tr h="1117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Несельскохозяйственные отрасли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7693050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 г.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16880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4571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12309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987869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16083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3014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13069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1615705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 к 2009 г.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62076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тыс. чел.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- 797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- 1557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+ 760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0307204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42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42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6DC83-4B85-4B69-499C-FD4BB0A8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7704"/>
            <a:ext cx="10515600" cy="295192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4045083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566</Words>
  <Application>Microsoft Office PowerPoint</Application>
  <PresentationFormat>Широкоэкранный</PresentationFormat>
  <Paragraphs>219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1_Тема Office</vt:lpstr>
      <vt:lpstr>5_Тема Office</vt:lpstr>
      <vt:lpstr>3_Тема Office</vt:lpstr>
      <vt:lpstr>6_Тема Office</vt:lpstr>
      <vt:lpstr>Аграрно-экономические исследования в России: традиции и современность </vt:lpstr>
      <vt:lpstr>Презентация PowerPoint</vt:lpstr>
      <vt:lpstr>Доля России в мировом сельском хозяйстве</vt:lpstr>
      <vt:lpstr>Доля сельскохозяйственных предприятий с разной суммой прибыли в общем объеме прибыли и товарной продукции предприятий, %</vt:lpstr>
      <vt:lpstr>Динамика рентабельности сельского хозяйства за 2017-2023 гг. (СХО – сельскохозяйственные организации) </vt:lpstr>
      <vt:lpstr>ИНДЕКСЫ ЦЕН В РАЗНЫХ СФЕРАХ АПК, 2014 г.= 100%</vt:lpstr>
      <vt:lpstr>Доля отечественного производства продукции I  сферы АПК</vt:lpstr>
      <vt:lpstr>Внутренние затраты на исследования и разработки в процентах к ВВП</vt:lpstr>
      <vt:lpstr>Сельские населённые пункты без населения по данным Всероссийских переписей населения 2002 г., 2010 г., 2020 г. </vt:lpstr>
      <vt:lpstr>Изменение численности и структуры  занятых в сельской экономике за 2009-2022 гг., тыс. человек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mvii221116@outlook.com</dc:creator>
  <cp:lastModifiedBy>mvii221116@outlook.com</cp:lastModifiedBy>
  <cp:revision>48</cp:revision>
  <dcterms:created xsi:type="dcterms:W3CDTF">2024-02-26T07:55:58Z</dcterms:created>
  <dcterms:modified xsi:type="dcterms:W3CDTF">2024-03-12T05:36:26Z</dcterms:modified>
</cp:coreProperties>
</file>