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378" r:id="rId3"/>
    <p:sldId id="388" r:id="rId4"/>
    <p:sldId id="387" r:id="rId5"/>
    <p:sldId id="389" r:id="rId6"/>
    <p:sldId id="597" r:id="rId7"/>
    <p:sldId id="598" r:id="rId8"/>
    <p:sldId id="599" r:id="rId9"/>
    <p:sldId id="647" r:id="rId10"/>
    <p:sldId id="652" r:id="rId11"/>
    <p:sldId id="564"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6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96E720-FB3C-4131-8820-7F9916353EF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E9E6F1C-3D37-4A1F-AA8B-768717B4E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82FB240-9407-46E4-9EA8-CEF3D5BF0E6C}"/>
              </a:ext>
            </a:extLst>
          </p:cNvPr>
          <p:cNvSpPr>
            <a:spLocks noGrp="1"/>
          </p:cNvSpPr>
          <p:nvPr>
            <p:ph type="dt" sz="half" idx="10"/>
          </p:nvPr>
        </p:nvSpPr>
        <p:spPr/>
        <p:txBody>
          <a:bodyPr/>
          <a:lstStyle/>
          <a:p>
            <a:fld id="{9D65CBD0-5425-4A9A-B62E-4CB4988B1534}" type="datetime1">
              <a:rPr lang="ru-RU" smtClean="0"/>
              <a:t>26.03.2024</a:t>
            </a:fld>
            <a:endParaRPr lang="ru-RU"/>
          </a:p>
        </p:txBody>
      </p:sp>
      <p:sp>
        <p:nvSpPr>
          <p:cNvPr id="5" name="Нижний колонтитул 4">
            <a:extLst>
              <a:ext uri="{FF2B5EF4-FFF2-40B4-BE49-F238E27FC236}">
                <a16:creationId xmlns:a16="http://schemas.microsoft.com/office/drawing/2014/main" id="{98DD4AFF-8491-4D6A-BF8D-9F62E8CF9B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62A9091-A874-43F5-BDD9-1828669870B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35526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5B9265-FB1B-4C73-AB6C-A8FC0545190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65677A8-3BC7-4A75-B7F4-0E1EA2F0136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1E8CF9-8171-4617-B022-B71FB0768602}"/>
              </a:ext>
            </a:extLst>
          </p:cNvPr>
          <p:cNvSpPr>
            <a:spLocks noGrp="1"/>
          </p:cNvSpPr>
          <p:nvPr>
            <p:ph type="dt" sz="half" idx="10"/>
          </p:nvPr>
        </p:nvSpPr>
        <p:spPr/>
        <p:txBody>
          <a:bodyPr/>
          <a:lstStyle/>
          <a:p>
            <a:fld id="{24531707-C6D0-48A2-9A20-ADDA16D40C8D}" type="datetime1">
              <a:rPr lang="ru-RU" smtClean="0"/>
              <a:t>26.03.2024</a:t>
            </a:fld>
            <a:endParaRPr lang="ru-RU"/>
          </a:p>
        </p:txBody>
      </p:sp>
      <p:sp>
        <p:nvSpPr>
          <p:cNvPr id="5" name="Нижний колонтитул 4">
            <a:extLst>
              <a:ext uri="{FF2B5EF4-FFF2-40B4-BE49-F238E27FC236}">
                <a16:creationId xmlns:a16="http://schemas.microsoft.com/office/drawing/2014/main" id="{98D2AF79-D02B-41FC-9EA2-79C874B4301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90ABD4A-DF1D-4D46-BC0C-2CB5F7AAE902}"/>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528787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DE9E42-C504-46C8-8DDF-D26EB7A1761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7E1A068-0310-44B8-BA88-CD39FFEB6E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2270C5A-019F-4D2A-BAE3-6F62EF6326E3}"/>
              </a:ext>
            </a:extLst>
          </p:cNvPr>
          <p:cNvSpPr>
            <a:spLocks noGrp="1"/>
          </p:cNvSpPr>
          <p:nvPr>
            <p:ph type="dt" sz="half" idx="10"/>
          </p:nvPr>
        </p:nvSpPr>
        <p:spPr/>
        <p:txBody>
          <a:bodyPr/>
          <a:lstStyle/>
          <a:p>
            <a:fld id="{8849CEC8-6CC8-4305-9A32-909E1365BC31}" type="datetime1">
              <a:rPr lang="ru-RU" smtClean="0"/>
              <a:t>26.03.2024</a:t>
            </a:fld>
            <a:endParaRPr lang="ru-RU"/>
          </a:p>
        </p:txBody>
      </p:sp>
      <p:sp>
        <p:nvSpPr>
          <p:cNvPr id="5" name="Нижний колонтитул 4">
            <a:extLst>
              <a:ext uri="{FF2B5EF4-FFF2-40B4-BE49-F238E27FC236}">
                <a16:creationId xmlns:a16="http://schemas.microsoft.com/office/drawing/2014/main" id="{2A46BFC0-9C15-456A-AAEF-6090443362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201336-CB95-4626-A09D-C5D0C44B281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686218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445663-1E89-420B-9209-897C17C8592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44119B0-CDDB-41ED-92A8-57F5A51B8EA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890055D-2426-44A0-AC64-931B3C04C75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BEC22CA-B0D3-4C37-A312-63512946E1FC}"/>
              </a:ext>
            </a:extLst>
          </p:cNvPr>
          <p:cNvSpPr>
            <a:spLocks noGrp="1"/>
          </p:cNvSpPr>
          <p:nvPr>
            <p:ph type="dt" sz="half" idx="10"/>
          </p:nvPr>
        </p:nvSpPr>
        <p:spPr/>
        <p:txBody>
          <a:bodyPr/>
          <a:lstStyle/>
          <a:p>
            <a:fld id="{FB9BFC77-ED52-42BB-914B-5449E2BCB531}" type="datetime1">
              <a:rPr lang="ru-RU" smtClean="0"/>
              <a:t>26.03.2024</a:t>
            </a:fld>
            <a:endParaRPr lang="ru-RU"/>
          </a:p>
        </p:txBody>
      </p:sp>
      <p:sp>
        <p:nvSpPr>
          <p:cNvPr id="6" name="Нижний колонтитул 5">
            <a:extLst>
              <a:ext uri="{FF2B5EF4-FFF2-40B4-BE49-F238E27FC236}">
                <a16:creationId xmlns:a16="http://schemas.microsoft.com/office/drawing/2014/main" id="{4C0AA67D-F237-4F22-93B6-A633F0BF260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C92DBAF-D01A-4B35-8F93-9C9BF956B721}"/>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2402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17E7FA-069A-49A2-BCA4-378E35B19D6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7D15DE9-3EBE-46D9-B56C-EBE7EAE141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97D7F4E-698A-4920-B6CF-CCFE7AA771B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B38600A-210F-468E-A761-A2F51DF9C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058A8AA-B66C-4261-8061-F7B369B9B1F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F27C0AD-602B-42EC-B929-F30C3EF953F4}"/>
              </a:ext>
            </a:extLst>
          </p:cNvPr>
          <p:cNvSpPr>
            <a:spLocks noGrp="1"/>
          </p:cNvSpPr>
          <p:nvPr>
            <p:ph type="dt" sz="half" idx="10"/>
          </p:nvPr>
        </p:nvSpPr>
        <p:spPr/>
        <p:txBody>
          <a:bodyPr/>
          <a:lstStyle/>
          <a:p>
            <a:fld id="{8AB7FF8C-2466-4349-A2F0-571AD9ACD549}" type="datetime1">
              <a:rPr lang="ru-RU" smtClean="0"/>
              <a:t>26.03.2024</a:t>
            </a:fld>
            <a:endParaRPr lang="ru-RU"/>
          </a:p>
        </p:txBody>
      </p:sp>
      <p:sp>
        <p:nvSpPr>
          <p:cNvPr id="8" name="Нижний колонтитул 7">
            <a:extLst>
              <a:ext uri="{FF2B5EF4-FFF2-40B4-BE49-F238E27FC236}">
                <a16:creationId xmlns:a16="http://schemas.microsoft.com/office/drawing/2014/main" id="{7112398C-FE11-4A37-BE76-045F3EE8FD9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58C1EC9-042A-49FF-9E5D-407039483F3C}"/>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754298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BBA70E-0695-4C81-981B-074E5CFC71A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EA45CEF-1897-4F7B-83A6-A3298CBF0757}"/>
              </a:ext>
            </a:extLst>
          </p:cNvPr>
          <p:cNvSpPr>
            <a:spLocks noGrp="1"/>
          </p:cNvSpPr>
          <p:nvPr>
            <p:ph type="dt" sz="half" idx="10"/>
          </p:nvPr>
        </p:nvSpPr>
        <p:spPr/>
        <p:txBody>
          <a:bodyPr/>
          <a:lstStyle/>
          <a:p>
            <a:fld id="{546A9CBE-4B1A-4B21-B036-BA91A326F339}" type="datetime1">
              <a:rPr lang="ru-RU" smtClean="0"/>
              <a:t>26.03.2024</a:t>
            </a:fld>
            <a:endParaRPr lang="ru-RU"/>
          </a:p>
        </p:txBody>
      </p:sp>
      <p:sp>
        <p:nvSpPr>
          <p:cNvPr id="4" name="Нижний колонтитул 3">
            <a:extLst>
              <a:ext uri="{FF2B5EF4-FFF2-40B4-BE49-F238E27FC236}">
                <a16:creationId xmlns:a16="http://schemas.microsoft.com/office/drawing/2014/main" id="{F68705AC-4DB0-423A-98A1-1B3FD846C0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C3D8D3A-6EAE-4B89-8847-819C956F2A71}"/>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778871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648CECC-205E-4E4D-8698-3C7F62E6F435}"/>
              </a:ext>
            </a:extLst>
          </p:cNvPr>
          <p:cNvSpPr>
            <a:spLocks noGrp="1"/>
          </p:cNvSpPr>
          <p:nvPr>
            <p:ph type="dt" sz="half" idx="10"/>
          </p:nvPr>
        </p:nvSpPr>
        <p:spPr/>
        <p:txBody>
          <a:bodyPr/>
          <a:lstStyle/>
          <a:p>
            <a:fld id="{9BF8C721-6A11-436C-80A4-FD747B199B40}" type="datetime1">
              <a:rPr lang="ru-RU" smtClean="0"/>
              <a:t>26.03.2024</a:t>
            </a:fld>
            <a:endParaRPr lang="ru-RU"/>
          </a:p>
        </p:txBody>
      </p:sp>
      <p:sp>
        <p:nvSpPr>
          <p:cNvPr id="3" name="Нижний колонтитул 2">
            <a:extLst>
              <a:ext uri="{FF2B5EF4-FFF2-40B4-BE49-F238E27FC236}">
                <a16:creationId xmlns:a16="http://schemas.microsoft.com/office/drawing/2014/main" id="{B8590DA5-6ADB-490C-8B68-7D22748ECD4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C7886E6-D52B-4A55-AC69-3EB04CFE85E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421003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705CE1-C0F5-4C0F-A4F6-5903EAB2AC0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A5FE02A-ACC9-4E27-BD99-1ACF2FEF2E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B182269-1A07-4E15-9F4F-EC2225FA38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9672221-02F1-437E-8CB3-FEF058B80E1F}"/>
              </a:ext>
            </a:extLst>
          </p:cNvPr>
          <p:cNvSpPr>
            <a:spLocks noGrp="1"/>
          </p:cNvSpPr>
          <p:nvPr>
            <p:ph type="dt" sz="half" idx="10"/>
          </p:nvPr>
        </p:nvSpPr>
        <p:spPr/>
        <p:txBody>
          <a:bodyPr/>
          <a:lstStyle/>
          <a:p>
            <a:fld id="{FB8804F6-8833-4D78-8A3A-81D12EBFB53F}" type="datetime1">
              <a:rPr lang="ru-RU" smtClean="0"/>
              <a:t>26.03.2024</a:t>
            </a:fld>
            <a:endParaRPr lang="ru-RU"/>
          </a:p>
        </p:txBody>
      </p:sp>
      <p:sp>
        <p:nvSpPr>
          <p:cNvPr id="6" name="Нижний колонтитул 5">
            <a:extLst>
              <a:ext uri="{FF2B5EF4-FFF2-40B4-BE49-F238E27FC236}">
                <a16:creationId xmlns:a16="http://schemas.microsoft.com/office/drawing/2014/main" id="{6B3B5625-8F00-4C05-AE3E-280612518A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963D4D4-50CA-4F8C-9797-C60EE3C14A5F}"/>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832176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575C71-DCE9-4111-AA84-99B918BF996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8738BA7D-4071-40B4-B917-2B9A958B4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988C369-AB8C-46AB-A246-6BBBDE27A1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7F8864D-9ACA-4997-A8FA-99B231F18551}"/>
              </a:ext>
            </a:extLst>
          </p:cNvPr>
          <p:cNvSpPr>
            <a:spLocks noGrp="1"/>
          </p:cNvSpPr>
          <p:nvPr>
            <p:ph type="dt" sz="half" idx="10"/>
          </p:nvPr>
        </p:nvSpPr>
        <p:spPr/>
        <p:txBody>
          <a:bodyPr/>
          <a:lstStyle/>
          <a:p>
            <a:fld id="{FEE86947-4B54-42E6-8CC3-E09E00A4C160}" type="datetime1">
              <a:rPr lang="ru-RU" smtClean="0"/>
              <a:t>26.03.2024</a:t>
            </a:fld>
            <a:endParaRPr lang="ru-RU"/>
          </a:p>
        </p:txBody>
      </p:sp>
      <p:sp>
        <p:nvSpPr>
          <p:cNvPr id="6" name="Нижний колонтитул 5">
            <a:extLst>
              <a:ext uri="{FF2B5EF4-FFF2-40B4-BE49-F238E27FC236}">
                <a16:creationId xmlns:a16="http://schemas.microsoft.com/office/drawing/2014/main" id="{A87CD44D-1E37-4A65-9D1F-E2967E21A71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3081446-802C-4DD5-9593-D7DAE06F4852}"/>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37448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91D594-37BB-44A8-8325-598A7665196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6DB1403-B3E3-4123-B9E4-61223BDDF47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66DEE28-70FC-4B57-8FD0-500310C1609B}"/>
              </a:ext>
            </a:extLst>
          </p:cNvPr>
          <p:cNvSpPr>
            <a:spLocks noGrp="1"/>
          </p:cNvSpPr>
          <p:nvPr>
            <p:ph type="dt" sz="half" idx="10"/>
          </p:nvPr>
        </p:nvSpPr>
        <p:spPr/>
        <p:txBody>
          <a:bodyPr/>
          <a:lstStyle/>
          <a:p>
            <a:fld id="{5DAEB447-4D55-41B2-94DC-6E6DA73ADAC3}" type="datetime1">
              <a:rPr lang="ru-RU" smtClean="0"/>
              <a:t>26.03.2024</a:t>
            </a:fld>
            <a:endParaRPr lang="ru-RU"/>
          </a:p>
        </p:txBody>
      </p:sp>
      <p:sp>
        <p:nvSpPr>
          <p:cNvPr id="5" name="Нижний колонтитул 4">
            <a:extLst>
              <a:ext uri="{FF2B5EF4-FFF2-40B4-BE49-F238E27FC236}">
                <a16:creationId xmlns:a16="http://schemas.microsoft.com/office/drawing/2014/main" id="{42C239C4-B775-40D1-91F8-14AD6D4D65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36C2F54-88FA-41BE-8A39-5B798975DD84}"/>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792369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9AFB036-E318-431D-87EE-1580A2A3602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60F22A4-8EA0-4431-95D8-BB80299155D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58BEDE-AE64-4D3C-86A1-B25C6BA99E68}"/>
              </a:ext>
            </a:extLst>
          </p:cNvPr>
          <p:cNvSpPr>
            <a:spLocks noGrp="1"/>
          </p:cNvSpPr>
          <p:nvPr>
            <p:ph type="dt" sz="half" idx="10"/>
          </p:nvPr>
        </p:nvSpPr>
        <p:spPr/>
        <p:txBody>
          <a:bodyPr/>
          <a:lstStyle/>
          <a:p>
            <a:fld id="{8C7F0CF5-D45A-4548-9756-09CAF427CEC2}" type="datetime1">
              <a:rPr lang="ru-RU" smtClean="0"/>
              <a:t>26.03.2024</a:t>
            </a:fld>
            <a:endParaRPr lang="ru-RU"/>
          </a:p>
        </p:txBody>
      </p:sp>
      <p:sp>
        <p:nvSpPr>
          <p:cNvPr id="5" name="Нижний колонтитул 4">
            <a:extLst>
              <a:ext uri="{FF2B5EF4-FFF2-40B4-BE49-F238E27FC236}">
                <a16:creationId xmlns:a16="http://schemas.microsoft.com/office/drawing/2014/main" id="{E01583A5-5115-4405-ABF6-800ADB2B49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C4B85-1ACD-4EE2-9730-388767437F2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016101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B5AA5E-7C80-4FCB-9D92-25DE68BF7BE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82ACC8D-F751-4F22-B1E2-D1ECA90A14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96F5A6F-4BDF-4B5F-AFCF-0AACD9989508}"/>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5" name="Нижний колонтитул 4">
            <a:extLst>
              <a:ext uri="{FF2B5EF4-FFF2-40B4-BE49-F238E27FC236}">
                <a16:creationId xmlns:a16="http://schemas.microsoft.com/office/drawing/2014/main" id="{934A1CE1-05FA-4FC5-9199-38916A46483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D6A819E-56BA-4722-B75A-CC9363AD1273}"/>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2845708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41049E-5D25-4074-8228-EB1960E5C09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950E821-03A6-4B3C-B5DA-267A672DD59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5D7E22E-71AA-4C7C-8815-CD58A797C3C7}"/>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5" name="Нижний колонтитул 4">
            <a:extLst>
              <a:ext uri="{FF2B5EF4-FFF2-40B4-BE49-F238E27FC236}">
                <a16:creationId xmlns:a16="http://schemas.microsoft.com/office/drawing/2014/main" id="{FED07CED-FB43-4E4A-8942-D3706D1C379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487FD2F-4652-48E2-B841-A3ADA23572E4}"/>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373620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2BFB62-33E0-4C3F-9906-A61C27D1630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3B7924D8-35B2-4432-9440-1CC7F471BD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FF1E789-BB98-4101-8325-3640815775B8}"/>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5" name="Нижний колонтитул 4">
            <a:extLst>
              <a:ext uri="{FF2B5EF4-FFF2-40B4-BE49-F238E27FC236}">
                <a16:creationId xmlns:a16="http://schemas.microsoft.com/office/drawing/2014/main" id="{B74A5BB3-35DF-4B6C-B763-DB03C76C81F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403EB97-A8A4-4813-94B4-4B86E9C049C0}"/>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327991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11F1CA-41E0-4D83-84B6-36F0CE52F20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FC5EA81-41E8-42AC-AFDD-CF30E7686D0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70229A8-36B6-4B9D-B508-98437C4D8ED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52C961-B9FD-4953-9D5D-35A17BD5BF10}"/>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6" name="Нижний колонтитул 5">
            <a:extLst>
              <a:ext uri="{FF2B5EF4-FFF2-40B4-BE49-F238E27FC236}">
                <a16:creationId xmlns:a16="http://schemas.microsoft.com/office/drawing/2014/main" id="{685B6999-8022-441E-B5AE-FCF196AC7F7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FC77FFB-6582-435A-A3ED-F251D9A4AD93}"/>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2848017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777907-66C8-43BD-B843-23B8DB2EBEA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02329F3-FF93-4F12-9A12-4BF7C584E9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98763B9-43D5-446E-A2E0-87071E6B507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E819447-E43D-4823-90BE-261A0F419E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C6D5E7D-ABBC-4E5A-A529-C1221A2D02E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C66B8A9-1F1D-4264-90E9-4DC95EAC91A6}"/>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8" name="Нижний колонтитул 7">
            <a:extLst>
              <a:ext uri="{FF2B5EF4-FFF2-40B4-BE49-F238E27FC236}">
                <a16:creationId xmlns:a16="http://schemas.microsoft.com/office/drawing/2014/main" id="{872F07A3-4407-4AF5-BEDF-A32BFD329EC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059FC20-C9B0-43F5-BB1C-C3590E5D715B}"/>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4273178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40E001-398E-42C2-AE5B-DA71AEE9BF2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BA913DB-A68E-49EE-B93E-FD3D90A28071}"/>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4" name="Нижний колонтитул 3">
            <a:extLst>
              <a:ext uri="{FF2B5EF4-FFF2-40B4-BE49-F238E27FC236}">
                <a16:creationId xmlns:a16="http://schemas.microsoft.com/office/drawing/2014/main" id="{A898D64E-2B3D-4C3C-8A8B-B0D0769C5C2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EA8FDF8-B1CB-4166-A185-96CA10AFDC2D}"/>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333221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8C936A5-A422-46E8-BBC7-5EF8CA3BB54D}"/>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3" name="Нижний колонтитул 2">
            <a:extLst>
              <a:ext uri="{FF2B5EF4-FFF2-40B4-BE49-F238E27FC236}">
                <a16:creationId xmlns:a16="http://schemas.microsoft.com/office/drawing/2014/main" id="{CD59100A-EAE1-4C70-91EB-CB50EF81147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F11907CB-8D5E-4083-8266-1CDDFEC89131}"/>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3767019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01220D-0E37-48FD-86B9-57622AB39DC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49B14BB-E0E4-4931-B5BB-55BF913FC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100553B-2736-4943-BCCB-2B83CA2C18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149C8A0-C966-4246-91F1-FBC6ED2D6521}"/>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6" name="Нижний колонтитул 5">
            <a:extLst>
              <a:ext uri="{FF2B5EF4-FFF2-40B4-BE49-F238E27FC236}">
                <a16:creationId xmlns:a16="http://schemas.microsoft.com/office/drawing/2014/main" id="{00F16C42-9C09-48F5-8552-498AB7AF831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C1ABEBA-9356-46F2-8ED0-C3582958E9EA}"/>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2649418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45723E-5DF7-498A-B695-9E1E3F6E352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824A68E-46F2-404F-A512-C2694183D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C212444-ED23-48B6-B086-1E3B3D839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33464B9-5ABB-4E13-8BD7-39C397615984}"/>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6" name="Нижний колонтитул 5">
            <a:extLst>
              <a:ext uri="{FF2B5EF4-FFF2-40B4-BE49-F238E27FC236}">
                <a16:creationId xmlns:a16="http://schemas.microsoft.com/office/drawing/2014/main" id="{BF0F093C-3824-4486-8999-7D1DD89B771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3740721-8916-48B9-8F22-661D6E93DD9F}"/>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817024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36D1A1-FB84-4D32-916F-2BC9E4FD66F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E85EECD-DD8E-4AFB-A433-A4F3958DA48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6E86120-3487-42D4-B2C8-D06491B03A07}"/>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5" name="Нижний колонтитул 4">
            <a:extLst>
              <a:ext uri="{FF2B5EF4-FFF2-40B4-BE49-F238E27FC236}">
                <a16:creationId xmlns:a16="http://schemas.microsoft.com/office/drawing/2014/main" id="{44D5751A-A649-4592-89FC-AAD74CE226D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1C7AB17-F41F-4884-B0BC-3F33B4436A72}"/>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3925911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4A1326D-1668-47D4-9801-811AA5F2304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9DD230D5-98C3-4429-B227-B2B31FC58C3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AF929A0-46FD-4356-B4A6-90A4D4FC3815}"/>
              </a:ext>
            </a:extLst>
          </p:cNvPr>
          <p:cNvSpPr>
            <a:spLocks noGrp="1"/>
          </p:cNvSpPr>
          <p:nvPr>
            <p:ph type="dt" sz="half" idx="10"/>
          </p:nvPr>
        </p:nvSpPr>
        <p:spPr/>
        <p:txBody>
          <a:bodyPr/>
          <a:lstStyle/>
          <a:p>
            <a:fld id="{86B249AB-23FD-4C8C-8F64-112B007220CD}" type="datetimeFigureOut">
              <a:rPr lang="ru-RU" smtClean="0"/>
              <a:t>26.03.2024</a:t>
            </a:fld>
            <a:endParaRPr lang="ru-RU"/>
          </a:p>
        </p:txBody>
      </p:sp>
      <p:sp>
        <p:nvSpPr>
          <p:cNvPr id="5" name="Нижний колонтитул 4">
            <a:extLst>
              <a:ext uri="{FF2B5EF4-FFF2-40B4-BE49-F238E27FC236}">
                <a16:creationId xmlns:a16="http://schemas.microsoft.com/office/drawing/2014/main" id="{D5391CDB-69EA-4C81-BC4E-280DFC71248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104364E-C2CC-4851-8037-58B1D9612D31}"/>
              </a:ext>
            </a:extLst>
          </p:cNvPr>
          <p:cNvSpPr>
            <a:spLocks noGrp="1"/>
          </p:cNvSpPr>
          <p:nvPr>
            <p:ph type="sldNum" sz="quarter" idx="12"/>
          </p:nvPr>
        </p:nvSpPr>
        <p:spPr/>
        <p:txBody>
          <a:bodyPr/>
          <a:lstStyle/>
          <a:p>
            <a:fld id="{1C8E41E6-F699-49D9-AFE4-E8BFD0111EDF}" type="slidenum">
              <a:rPr lang="ru-RU" smtClean="0"/>
              <a:t>‹#›</a:t>
            </a:fld>
            <a:endParaRPr lang="ru-RU"/>
          </a:p>
        </p:txBody>
      </p:sp>
    </p:spTree>
    <p:extLst>
      <p:ext uri="{BB962C8B-B14F-4D97-AF65-F5344CB8AC3E}">
        <p14:creationId xmlns:p14="http://schemas.microsoft.com/office/powerpoint/2010/main" val="205975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5FEDE6-C970-4266-9333-ED97E83BAB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DDCC28F-1BF6-4B22-8E60-9EB720841A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AFD6CC2-72A7-4E5E-87B1-C5825BA314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8C034-C17E-4ABD-BE9A-85509352EF59}" type="datetime1">
              <a:rPr lang="ru-RU" smtClean="0"/>
              <a:t>26.03.2024</a:t>
            </a:fld>
            <a:endParaRPr lang="ru-RU"/>
          </a:p>
        </p:txBody>
      </p:sp>
      <p:sp>
        <p:nvSpPr>
          <p:cNvPr id="5" name="Нижний колонтитул 4">
            <a:extLst>
              <a:ext uri="{FF2B5EF4-FFF2-40B4-BE49-F238E27FC236}">
                <a16:creationId xmlns:a16="http://schemas.microsoft.com/office/drawing/2014/main" id="{F4AC63AB-9EB8-45DC-883C-7045F8959D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6779B76-1767-4CF1-9EAE-6D6E04DCBD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FDF0E-B47C-498C-9A14-735B80BC4918}" type="slidenum">
              <a:rPr lang="ru-RU" smtClean="0"/>
              <a:t>‹#›</a:t>
            </a:fld>
            <a:endParaRPr lang="ru-RU"/>
          </a:p>
        </p:txBody>
      </p:sp>
    </p:spTree>
    <p:extLst>
      <p:ext uri="{BB962C8B-B14F-4D97-AF65-F5344CB8AC3E}">
        <p14:creationId xmlns:p14="http://schemas.microsoft.com/office/powerpoint/2010/main" val="1741008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E84627-B88E-4C6D-B85B-720987C903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28528EF-3818-4032-8775-F9E2125C8B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52C905-5B77-4989-81B8-5E7E93256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B249AB-23FD-4C8C-8F64-112B007220CD}" type="datetimeFigureOut">
              <a:rPr lang="ru-RU" smtClean="0"/>
              <a:t>26.03.2024</a:t>
            </a:fld>
            <a:endParaRPr lang="ru-RU"/>
          </a:p>
        </p:txBody>
      </p:sp>
      <p:sp>
        <p:nvSpPr>
          <p:cNvPr id="5" name="Нижний колонтитул 4">
            <a:extLst>
              <a:ext uri="{FF2B5EF4-FFF2-40B4-BE49-F238E27FC236}">
                <a16:creationId xmlns:a16="http://schemas.microsoft.com/office/drawing/2014/main" id="{BDC86DAF-C23B-469B-B0A3-1A149D9BD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B360E6E-E298-401A-BB12-4A8F9DE7D1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E41E6-F699-49D9-AFE4-E8BFD0111EDF}" type="slidenum">
              <a:rPr lang="ru-RU" smtClean="0"/>
              <a:t>‹#›</a:t>
            </a:fld>
            <a:endParaRPr lang="ru-RU"/>
          </a:p>
        </p:txBody>
      </p:sp>
    </p:spTree>
    <p:extLst>
      <p:ext uri="{BB962C8B-B14F-4D97-AF65-F5344CB8AC3E}">
        <p14:creationId xmlns:p14="http://schemas.microsoft.com/office/powerpoint/2010/main" val="32572096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A97575-9803-41A5-8D86-B2DCCC772013}"/>
              </a:ext>
            </a:extLst>
          </p:cNvPr>
          <p:cNvSpPr>
            <a:spLocks noGrp="1"/>
          </p:cNvSpPr>
          <p:nvPr>
            <p:ph type="ctrTitle"/>
          </p:nvPr>
        </p:nvSpPr>
        <p:spPr>
          <a:xfrm>
            <a:off x="465738" y="1865788"/>
            <a:ext cx="11260524" cy="2535701"/>
          </a:xfrm>
        </p:spPr>
        <p:txBody>
          <a:bodyPr>
            <a:noAutofit/>
          </a:bodyPr>
          <a:lstStyle/>
          <a:p>
            <a:r>
              <a:rPr kumimoji="0" lang="ru-RU" sz="4000" b="1" i="0" u="none" strike="noStrike" kern="1200" cap="none" spc="0" normalizeH="0" baseline="0" noProof="0" dirty="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«Вечные проблемы» сельскохозяйственной экономии и совершенствование современной аграрной политики</a:t>
            </a:r>
            <a:br>
              <a:rPr kumimoji="0" lang="ru-RU"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1ED10B69-0D76-41B6-9282-E4227A38314D}"/>
              </a:ext>
            </a:extLst>
          </p:cNvPr>
          <p:cNvSpPr>
            <a:spLocks noGrp="1"/>
          </p:cNvSpPr>
          <p:nvPr>
            <p:ph type="subTitle" idx="1"/>
          </p:nvPr>
        </p:nvSpPr>
        <p:spPr>
          <a:xfrm>
            <a:off x="4045225" y="4640085"/>
            <a:ext cx="7603435" cy="707168"/>
          </a:xfrm>
        </p:spPr>
        <p:txBody>
          <a:bodyPr>
            <a:normAutofit/>
          </a:bodyPr>
          <a:lstStyle/>
          <a:p>
            <a:r>
              <a:rPr lang="ru-RU" sz="3200" b="1" dirty="0">
                <a:solidFill>
                  <a:schemeClr val="tx1"/>
                </a:solidFill>
                <a:latin typeface="Times New Roman" panose="02020603050405020304" pitchFamily="18" charset="0"/>
                <a:cs typeface="Times New Roman" panose="02020603050405020304" pitchFamily="18" charset="0"/>
              </a:rPr>
              <a:t>А.В. Петриков, академик РАН</a:t>
            </a:r>
          </a:p>
        </p:txBody>
      </p:sp>
      <p:pic>
        <p:nvPicPr>
          <p:cNvPr id="5" name="Рисунок 4">
            <a:extLst>
              <a:ext uri="{FF2B5EF4-FFF2-40B4-BE49-F238E27FC236}">
                <a16:creationId xmlns:a16="http://schemas.microsoft.com/office/drawing/2014/main" id="{018EA738-285A-4E5E-8154-6F20D57F802F}"/>
              </a:ext>
            </a:extLst>
          </p:cNvPr>
          <p:cNvPicPr>
            <a:picLocks noChangeAspect="1"/>
          </p:cNvPicPr>
          <p:nvPr/>
        </p:nvPicPr>
        <p:blipFill rotWithShape="1">
          <a:blip r:embed="rId2">
            <a:extLst>
              <a:ext uri="{28A0092B-C50C-407E-A947-70E740481C1C}">
                <a14:useLocalDpi xmlns:a14="http://schemas.microsoft.com/office/drawing/2010/main" val="0"/>
              </a:ext>
            </a:extLst>
          </a:blip>
          <a:srcRect r="84345"/>
          <a:stretch/>
        </p:blipFill>
        <p:spPr>
          <a:xfrm>
            <a:off x="465738" y="109485"/>
            <a:ext cx="1906883" cy="1517707"/>
          </a:xfrm>
          <a:prstGeom prst="rect">
            <a:avLst/>
          </a:prstGeom>
        </p:spPr>
      </p:pic>
      <p:sp>
        <p:nvSpPr>
          <p:cNvPr id="4" name="TextBox 3">
            <a:extLst>
              <a:ext uri="{FF2B5EF4-FFF2-40B4-BE49-F238E27FC236}">
                <a16:creationId xmlns:a16="http://schemas.microsoft.com/office/drawing/2014/main" id="{DD9AAB23-C468-9987-300B-C025484F6655}"/>
              </a:ext>
            </a:extLst>
          </p:cNvPr>
          <p:cNvSpPr txBox="1"/>
          <p:nvPr/>
        </p:nvSpPr>
        <p:spPr>
          <a:xfrm>
            <a:off x="2287817" y="440360"/>
            <a:ext cx="936084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262626"/>
                </a:solidFill>
                <a:effectLst/>
                <a:uLnTx/>
                <a:uFillTx/>
                <a:latin typeface="Arial" panose="020B0604020202020204" pitchFamily="34" charset="0"/>
                <a:ea typeface="+mn-ea"/>
                <a:cs typeface="+mn-cs"/>
              </a:rPr>
              <a:t>Всероссийский институт аграрных проблем и информатики имени А.А. Никонова — филиал ФГНБУ ФНЦ ВНИИЭСХ</a:t>
            </a:r>
            <a:endParaRPr kumimoji="0" lang="ru-RU"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528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ABC169-659F-6A4A-09EE-CE3D85A3BEFF}"/>
              </a:ext>
            </a:extLst>
          </p:cNvPr>
          <p:cNvSpPr>
            <a:spLocks noGrp="1"/>
          </p:cNvSpPr>
          <p:nvPr>
            <p:ph type="title"/>
          </p:nvPr>
        </p:nvSpPr>
        <p:spPr/>
        <p:txBody>
          <a:bodyPr>
            <a:normAutofit fontScale="90000"/>
          </a:bodyPr>
          <a:lstStyle/>
          <a:p>
            <a:r>
              <a:rPr lang="ru-RU" dirty="0">
                <a:latin typeface="Times New Roman" panose="02020603050405020304" pitchFamily="18" charset="0"/>
                <a:cs typeface="Times New Roman" panose="02020603050405020304" pitchFamily="18" charset="0"/>
              </a:rPr>
              <a:t>Участие М.М. Соколова в работе </a:t>
            </a:r>
            <a:r>
              <a:rPr lang="ru-RU" dirty="0" err="1">
                <a:latin typeface="Times New Roman" panose="02020603050405020304" pitchFamily="18" charset="0"/>
                <a:cs typeface="Times New Roman" panose="02020603050405020304" pitchFamily="18" charset="0"/>
              </a:rPr>
              <a:t>Чаяновского</a:t>
            </a:r>
            <a:r>
              <a:rPr lang="ru-RU" dirty="0">
                <a:latin typeface="Times New Roman" panose="02020603050405020304" pitchFamily="18" charset="0"/>
                <a:cs typeface="Times New Roman" panose="02020603050405020304" pitchFamily="18" charset="0"/>
              </a:rPr>
              <a:t> института  на рубеже 1920-30-х годов</a:t>
            </a:r>
          </a:p>
        </p:txBody>
      </p:sp>
      <p:sp>
        <p:nvSpPr>
          <p:cNvPr id="3" name="Объект 2">
            <a:extLst>
              <a:ext uri="{FF2B5EF4-FFF2-40B4-BE49-F238E27FC236}">
                <a16:creationId xmlns:a16="http://schemas.microsoft.com/office/drawing/2014/main" id="{DD7C586A-110F-9A9C-0E19-A04CFF2C2EE8}"/>
              </a:ext>
            </a:extLst>
          </p:cNvPr>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План работы Научно-исследовательского института сельскохозяйственной экономии на 1929-30 год. Исследование товарности сельского хозяйства СССР под руководством проф. Кондратьев Н.Д. </a:t>
            </a:r>
          </a:p>
          <a:p>
            <a:r>
              <a:rPr lang="ru-RU" dirty="0">
                <a:latin typeface="Times New Roman" panose="02020603050405020304" pitchFamily="18" charset="0"/>
                <a:cs typeface="Times New Roman" panose="02020603050405020304" pitchFamily="18" charset="0"/>
              </a:rPr>
              <a:t>Список агрономов , работающих в Институте крупного хозяйства и сельскохозяйственной экономии на 1 марта 1930 г.  Разработка по специализации с. х. районов СССР. Совместно с </a:t>
            </a:r>
            <a:r>
              <a:rPr lang="ru-RU" dirty="0" err="1">
                <a:latin typeface="Times New Roman" panose="02020603050405020304" pitchFamily="18" charset="0"/>
                <a:cs typeface="Times New Roman" panose="02020603050405020304" pitchFamily="18" charset="0"/>
              </a:rPr>
              <a:t>Челинцевым</a:t>
            </a:r>
            <a:r>
              <a:rPr lang="ru-RU" dirty="0">
                <a:latin typeface="Times New Roman" panose="02020603050405020304" pitchFamily="18" charset="0"/>
                <a:cs typeface="Times New Roman" panose="02020603050405020304" pitchFamily="18" charset="0"/>
              </a:rPr>
              <a:t> А.Н., Макаровым Н.П.</a:t>
            </a:r>
          </a:p>
        </p:txBody>
      </p:sp>
      <p:sp>
        <p:nvSpPr>
          <p:cNvPr id="4" name="Номер слайда 3">
            <a:extLst>
              <a:ext uri="{FF2B5EF4-FFF2-40B4-BE49-F238E27FC236}">
                <a16:creationId xmlns:a16="http://schemas.microsoft.com/office/drawing/2014/main" id="{C4CA5D51-CBED-2A6C-E8A8-099D663E4E02}"/>
              </a:ext>
            </a:extLst>
          </p:cNvPr>
          <p:cNvSpPr>
            <a:spLocks noGrp="1"/>
          </p:cNvSpPr>
          <p:nvPr>
            <p:ph type="sldNum" sz="quarter" idx="12"/>
          </p:nvPr>
        </p:nvSpPr>
        <p:spPr/>
        <p:txBody>
          <a:bodyPr/>
          <a:lstStyle/>
          <a:p>
            <a:fld id="{94EFDF0E-B47C-498C-9A14-735B80BC4918}" type="slidenum">
              <a:rPr lang="ru-RU" smtClean="0"/>
              <a:t>2</a:t>
            </a:fld>
            <a:endParaRPr lang="ru-RU"/>
          </a:p>
        </p:txBody>
      </p:sp>
    </p:spTree>
    <p:extLst>
      <p:ext uri="{BB962C8B-B14F-4D97-AF65-F5344CB8AC3E}">
        <p14:creationId xmlns:p14="http://schemas.microsoft.com/office/powerpoint/2010/main" val="2268574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A69A4F-F60B-E2C9-8833-4A0BC078CE7B}"/>
              </a:ext>
            </a:extLst>
          </p:cNvPr>
          <p:cNvSpPr>
            <a:spLocks noGrp="1"/>
          </p:cNvSpPr>
          <p:nvPr>
            <p:ph type="title"/>
          </p:nvPr>
        </p:nvSpPr>
        <p:spPr>
          <a:xfrm>
            <a:off x="838200" y="119271"/>
            <a:ext cx="10515600" cy="561766"/>
          </a:xfrm>
        </p:spPr>
        <p:txBody>
          <a:bodyPr>
            <a:noAutofit/>
          </a:bodyPr>
          <a:lstStyle/>
          <a:p>
            <a:pPr algn="ctr"/>
            <a:r>
              <a:rPr lang="ru-RU" sz="3600" b="1" dirty="0">
                <a:latin typeface="Times New Roman" panose="02020603050405020304" pitchFamily="18" charset="0"/>
                <a:cs typeface="Times New Roman" panose="02020603050405020304" pitchFamily="18" charset="0"/>
              </a:rPr>
              <a:t>Специфика  аграрной экономики </a:t>
            </a:r>
          </a:p>
        </p:txBody>
      </p:sp>
      <p:sp>
        <p:nvSpPr>
          <p:cNvPr id="3" name="Объект 2">
            <a:extLst>
              <a:ext uri="{FF2B5EF4-FFF2-40B4-BE49-F238E27FC236}">
                <a16:creationId xmlns:a16="http://schemas.microsoft.com/office/drawing/2014/main" id="{5A20316F-E73F-8BFD-2AF4-9BE96ACC0081}"/>
              </a:ext>
            </a:extLst>
          </p:cNvPr>
          <p:cNvSpPr>
            <a:spLocks noGrp="1"/>
          </p:cNvSpPr>
          <p:nvPr>
            <p:ph idx="1"/>
          </p:nvPr>
        </p:nvSpPr>
        <p:spPr>
          <a:xfrm>
            <a:off x="427383" y="904460"/>
            <a:ext cx="11519452" cy="5675243"/>
          </a:xfrm>
        </p:spPr>
        <p:txBody>
          <a:bodyPr>
            <a:normAutofit/>
          </a:bodyPr>
          <a:lstStyle/>
          <a:p>
            <a:r>
              <a:rPr lang="ru-RU" dirty="0">
                <a:latin typeface="Times New Roman" panose="02020603050405020304" pitchFamily="18" charset="0"/>
                <a:cs typeface="Times New Roman" panose="02020603050405020304" pitchFamily="18" charset="0"/>
              </a:rPr>
              <a:t>Ограниченность действия в сельском хозяйстве законов концентрации производства  </a:t>
            </a:r>
          </a:p>
          <a:p>
            <a:r>
              <a:rPr lang="ru-RU" dirty="0">
                <a:latin typeface="Times New Roman" panose="02020603050405020304" pitchFamily="18" charset="0"/>
                <a:cs typeface="Times New Roman" panose="02020603050405020304" pitchFamily="18" charset="0"/>
              </a:rPr>
              <a:t>Необходимость высокого уровня самостоятельности  непосредственных товаропроизводителей и сочетания ими функций управленческого и исполнительского труда </a:t>
            </a:r>
          </a:p>
          <a:p>
            <a:r>
              <a:rPr lang="ru-RU" dirty="0">
                <a:latin typeface="Times New Roman" panose="02020603050405020304" pitchFamily="18" charset="0"/>
                <a:cs typeface="Times New Roman" panose="02020603050405020304" pitchFamily="18" charset="0"/>
              </a:rPr>
              <a:t>Основная форма аграрного производства – семейная ферма</a:t>
            </a:r>
          </a:p>
          <a:p>
            <a:r>
              <a:rPr lang="ru-RU" dirty="0">
                <a:latin typeface="Times New Roman" panose="02020603050405020304" pitchFamily="18" charset="0"/>
                <a:cs typeface="Times New Roman" panose="02020603050405020304" pitchFamily="18" charset="0"/>
              </a:rPr>
              <a:t>Наличие  неравных с другими отраслями условий получения доходов из-за «ножниц цен» на продукцию сельского хозяйства и ресурсы для её производства и ограниченности компенсации этих потерь  за счет повышения цен на продовольствие</a:t>
            </a:r>
          </a:p>
          <a:p>
            <a:pPr marL="0" indent="0">
              <a:buNone/>
            </a:pPr>
            <a:endParaRPr lang="ru-RU" dirty="0"/>
          </a:p>
        </p:txBody>
      </p:sp>
    </p:spTree>
    <p:extLst>
      <p:ext uri="{BB962C8B-B14F-4D97-AF65-F5344CB8AC3E}">
        <p14:creationId xmlns:p14="http://schemas.microsoft.com/office/powerpoint/2010/main" val="1950000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A69A4F-F60B-E2C9-8833-4A0BC078CE7B}"/>
              </a:ext>
            </a:extLst>
          </p:cNvPr>
          <p:cNvSpPr>
            <a:spLocks noGrp="1"/>
          </p:cNvSpPr>
          <p:nvPr>
            <p:ph type="title"/>
          </p:nvPr>
        </p:nvSpPr>
        <p:spPr>
          <a:xfrm>
            <a:off x="427383" y="119271"/>
            <a:ext cx="11519451" cy="561766"/>
          </a:xfrm>
        </p:spPr>
        <p:txBody>
          <a:bodyPr>
            <a:noAutofit/>
          </a:bodyPr>
          <a:lstStyle/>
          <a:p>
            <a:pPr algn="ctr"/>
            <a:r>
              <a:rPr lang="ru-RU" sz="3600" b="1" dirty="0">
                <a:latin typeface="Times New Roman" panose="02020603050405020304" pitchFamily="18" charset="0"/>
                <a:cs typeface="Times New Roman" panose="02020603050405020304" pitchFamily="18" charset="0"/>
              </a:rPr>
              <a:t>«Вечные проблемы» сельскохозяйственной экономии </a:t>
            </a:r>
          </a:p>
        </p:txBody>
      </p:sp>
      <p:sp>
        <p:nvSpPr>
          <p:cNvPr id="3" name="Объект 2">
            <a:extLst>
              <a:ext uri="{FF2B5EF4-FFF2-40B4-BE49-F238E27FC236}">
                <a16:creationId xmlns:a16="http://schemas.microsoft.com/office/drawing/2014/main" id="{5A20316F-E73F-8BFD-2AF4-9BE96ACC0081}"/>
              </a:ext>
            </a:extLst>
          </p:cNvPr>
          <p:cNvSpPr>
            <a:spLocks noGrp="1"/>
          </p:cNvSpPr>
          <p:nvPr>
            <p:ph idx="1"/>
          </p:nvPr>
        </p:nvSpPr>
        <p:spPr>
          <a:xfrm>
            <a:off x="427383" y="904460"/>
            <a:ext cx="11519452" cy="5675243"/>
          </a:xfrm>
        </p:spPr>
        <p:txBody>
          <a:bodyPr>
            <a:normAutofit/>
          </a:bodyPr>
          <a:lstStyle/>
          <a:p>
            <a:r>
              <a:rPr lang="ru-RU" dirty="0">
                <a:latin typeface="Times New Roman" panose="02020603050405020304" pitchFamily="18" charset="0"/>
                <a:cs typeface="Times New Roman" panose="02020603050405020304" pitchFamily="18" charset="0"/>
              </a:rPr>
              <a:t>Создание условий для развития семейных ферм.</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Обеспечение в сельском хозяйстве равных с другими отраслями условий для получения рыночных доходов.</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Сохранение и развитие сельского расселения, повышение качества жизни на селе  как условия воспроизводства сельских семей. </a:t>
            </a:r>
          </a:p>
          <a:p>
            <a:pPr marL="0" indent="0">
              <a:buNone/>
            </a:pPr>
            <a:endParaRPr lang="ru-RU" dirty="0"/>
          </a:p>
        </p:txBody>
      </p:sp>
    </p:spTree>
    <p:extLst>
      <p:ext uri="{BB962C8B-B14F-4D97-AF65-F5344CB8AC3E}">
        <p14:creationId xmlns:p14="http://schemas.microsoft.com/office/powerpoint/2010/main" val="3917310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06BDBC-15D0-C4C4-5683-06865983935C}"/>
              </a:ext>
            </a:extLst>
          </p:cNvPr>
          <p:cNvSpPr>
            <a:spLocks noGrp="1"/>
          </p:cNvSpPr>
          <p:nvPr>
            <p:ph type="title"/>
          </p:nvPr>
        </p:nvSpPr>
        <p:spPr>
          <a:xfrm>
            <a:off x="838200" y="365125"/>
            <a:ext cx="10515600" cy="480695"/>
          </a:xfrm>
        </p:spPr>
        <p:txBody>
          <a:bodyPr>
            <a:noAutofit/>
          </a:bodyPr>
          <a:lstStyle/>
          <a:p>
            <a:pPr algn="ctr"/>
            <a:r>
              <a:rPr lang="ru-RU" sz="3200" b="1" dirty="0">
                <a:solidFill>
                  <a:schemeClr val="accent5">
                    <a:lumMod val="50000"/>
                  </a:schemeClr>
                </a:solidFill>
                <a:latin typeface="Times New Roman" panose="02020603050405020304" pitchFamily="18" charset="0"/>
                <a:cs typeface="Times New Roman" panose="02020603050405020304" pitchFamily="18" charset="0"/>
              </a:rPr>
              <a:t>Меры по развитию семейных К(Ф)Х</a:t>
            </a:r>
          </a:p>
        </p:txBody>
      </p:sp>
      <p:sp>
        <p:nvSpPr>
          <p:cNvPr id="3" name="Объект 2">
            <a:extLst>
              <a:ext uri="{FF2B5EF4-FFF2-40B4-BE49-F238E27FC236}">
                <a16:creationId xmlns:a16="http://schemas.microsoft.com/office/drawing/2014/main" id="{C8232C39-C008-375D-C0D2-DC37C3D206A5}"/>
              </a:ext>
            </a:extLst>
          </p:cNvPr>
          <p:cNvSpPr>
            <a:spLocks noGrp="1"/>
          </p:cNvSpPr>
          <p:nvPr>
            <p:ph idx="1"/>
          </p:nvPr>
        </p:nvSpPr>
        <p:spPr>
          <a:xfrm>
            <a:off x="838200" y="1188720"/>
            <a:ext cx="10968990" cy="5554979"/>
          </a:xfrm>
        </p:spPr>
        <p:txBody>
          <a:bodyPr>
            <a:normAutofit fontScale="92500" lnSpcReduction="20000"/>
          </a:bodyPr>
          <a:lstStyle/>
          <a:p>
            <a:r>
              <a:rPr lang="ru-RU" sz="3500" dirty="0">
                <a:latin typeface="Times New Roman" panose="02020603050405020304" pitchFamily="18" charset="0"/>
                <a:cs typeface="Times New Roman" panose="02020603050405020304" pitchFamily="18" charset="0"/>
              </a:rPr>
              <a:t>Определение в федеральном законодательстве статуса семейного К(Ф)Х</a:t>
            </a:r>
          </a:p>
          <a:p>
            <a:r>
              <a:rPr lang="ru-RU" sz="3500" dirty="0">
                <a:latin typeface="Times New Roman" panose="02020603050405020304" pitchFamily="18" charset="0"/>
                <a:cs typeface="Times New Roman" panose="02020603050405020304" pitchFamily="18" charset="0"/>
              </a:rPr>
              <a:t>Организация статистического наблюдения за деятельностью семейных фермерских хозяйств, в т.ч. в следующую с. х. перепись</a:t>
            </a:r>
          </a:p>
          <a:p>
            <a:r>
              <a:rPr lang="ru-RU" sz="3500" dirty="0">
                <a:latin typeface="Times New Roman" panose="02020603050405020304" pitchFamily="18" charset="0"/>
                <a:cs typeface="Times New Roman" panose="02020603050405020304" pitchFamily="18" charset="0"/>
              </a:rPr>
              <a:t>Поправки в ФЗ «О сельском хозяйстве» о  дополнительной господдержке семейных К(Ф)Х </a:t>
            </a:r>
          </a:p>
          <a:p>
            <a:r>
              <a:rPr lang="ru-RU" sz="3500" dirty="0">
                <a:latin typeface="Times New Roman" panose="02020603050405020304" pitchFamily="18" charset="0"/>
                <a:cs typeface="Times New Roman" panose="02020603050405020304" pitchFamily="18" charset="0"/>
              </a:rPr>
              <a:t>Дополнительные меры по развитию сельскохозяйственных потребительских кооперативов</a:t>
            </a:r>
          </a:p>
          <a:p>
            <a:r>
              <a:rPr lang="ru-RU" sz="3500" dirty="0">
                <a:latin typeface="Times New Roman" panose="02020603050405020304" pitchFamily="18" charset="0"/>
                <a:cs typeface="Times New Roman" panose="02020603050405020304" pitchFamily="18" charset="0"/>
              </a:rPr>
              <a:t>Развитие т.н. контрактного сельского хозяйства и системы т.н. </a:t>
            </a:r>
            <a:r>
              <a:rPr lang="ru-RU" sz="3500" dirty="0" err="1">
                <a:latin typeface="Times New Roman" panose="02020603050405020304" pitchFamily="18" charset="0"/>
                <a:cs typeface="Times New Roman" panose="02020603050405020304" pitchFamily="18" charset="0"/>
              </a:rPr>
              <a:t>агроагрегаторов</a:t>
            </a:r>
            <a:r>
              <a:rPr lang="ru-RU" sz="3500" dirty="0">
                <a:latin typeface="Times New Roman" panose="02020603050405020304" pitchFamily="18" charset="0"/>
                <a:cs typeface="Times New Roman" panose="02020603050405020304" pitchFamily="18" charset="0"/>
              </a:rPr>
              <a:t> </a:t>
            </a:r>
          </a:p>
          <a:p>
            <a:r>
              <a:rPr lang="ru-RU" sz="3500" dirty="0">
                <a:latin typeface="Times New Roman" panose="02020603050405020304" pitchFamily="18" charset="0"/>
                <a:cs typeface="Times New Roman" panose="02020603050405020304" pitchFamily="18" charset="0"/>
              </a:rPr>
              <a:t>Стимулирование перехода высокотоварных ЛПХ в фермеры</a:t>
            </a:r>
          </a:p>
          <a:p>
            <a:r>
              <a:rPr lang="ru-RU" sz="3500" dirty="0">
                <a:latin typeface="Times New Roman" panose="02020603050405020304" pitchFamily="18" charset="0"/>
                <a:cs typeface="Times New Roman" panose="02020603050405020304" pitchFamily="18" charset="0"/>
              </a:rPr>
              <a:t>Разработка ВЦП по поддержке семейных К(Ф)Х</a:t>
            </a:r>
          </a:p>
          <a:p>
            <a:endParaRPr lang="ru-RU" dirty="0"/>
          </a:p>
          <a:p>
            <a:endParaRPr lang="ru-RU" dirty="0"/>
          </a:p>
          <a:p>
            <a:endParaRPr lang="ru-RU" dirty="0"/>
          </a:p>
        </p:txBody>
      </p:sp>
    </p:spTree>
    <p:extLst>
      <p:ext uri="{BB962C8B-B14F-4D97-AF65-F5344CB8AC3E}">
        <p14:creationId xmlns:p14="http://schemas.microsoft.com/office/powerpoint/2010/main" val="807806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A69A4F-F60B-E2C9-8833-4A0BC078CE7B}"/>
              </a:ext>
            </a:extLst>
          </p:cNvPr>
          <p:cNvSpPr>
            <a:spLocks noGrp="1"/>
          </p:cNvSpPr>
          <p:nvPr>
            <p:ph type="title"/>
          </p:nvPr>
        </p:nvSpPr>
        <p:spPr>
          <a:xfrm>
            <a:off x="178905" y="119271"/>
            <a:ext cx="11767930" cy="1013790"/>
          </a:xfrm>
        </p:spPr>
        <p:txBody>
          <a:bodyPr>
            <a:noAutofit/>
          </a:bodyPr>
          <a:lstStyle/>
          <a:p>
            <a:pPr algn="ctr"/>
            <a:r>
              <a:rPr lang="ru-RU" sz="3600" b="1" dirty="0">
                <a:solidFill>
                  <a:schemeClr val="accent1">
                    <a:lumMod val="75000"/>
                  </a:schemeClr>
                </a:solidFill>
                <a:latin typeface="Times New Roman" panose="02020603050405020304" pitchFamily="18" charset="0"/>
                <a:cs typeface="Times New Roman" panose="02020603050405020304" pitchFamily="18" charset="0"/>
              </a:rPr>
              <a:t>Внесение поправок в ФЗ «О развитии сельского хозяйства»</a:t>
            </a:r>
          </a:p>
        </p:txBody>
      </p:sp>
      <p:sp>
        <p:nvSpPr>
          <p:cNvPr id="3" name="Объект 2">
            <a:extLst>
              <a:ext uri="{FF2B5EF4-FFF2-40B4-BE49-F238E27FC236}">
                <a16:creationId xmlns:a16="http://schemas.microsoft.com/office/drawing/2014/main" id="{5A20316F-E73F-8BFD-2AF4-9BE96ACC0081}"/>
              </a:ext>
            </a:extLst>
          </p:cNvPr>
          <p:cNvSpPr>
            <a:spLocks noGrp="1"/>
          </p:cNvSpPr>
          <p:nvPr>
            <p:ph idx="1"/>
          </p:nvPr>
        </p:nvSpPr>
        <p:spPr>
          <a:xfrm>
            <a:off x="427383" y="1510748"/>
            <a:ext cx="11519452" cy="5068955"/>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Статья 7. Основные направления государственной поддержки в сфере развития сельского хозяйства, часть 1,  пункт16:</a:t>
            </a:r>
          </a:p>
          <a:p>
            <a:pPr marL="0" indent="0">
              <a:buNone/>
            </a:pP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поддержание паритета индексов цен на сельскохозяйственную продукцию, сырье и индексом цен (тарифов) на промышленную продукцию (услуги), используемую сельскохозяйственными товаропроизводителями. </a:t>
            </a:r>
          </a:p>
          <a:p>
            <a:r>
              <a:rPr lang="ru-RU" dirty="0">
                <a:latin typeface="Times New Roman" panose="02020603050405020304" pitchFamily="18" charset="0"/>
                <a:cs typeface="Times New Roman" panose="02020603050405020304" pitchFamily="18" charset="0"/>
              </a:rPr>
              <a:t>Порядок расчета и поддержания паритета индексов таких цен и обеспечения доходности сельскохозяйственных товаропроизводителей устанавливается Правительством Российской Федерации». </a:t>
            </a:r>
          </a:p>
          <a:p>
            <a:pPr marL="0" indent="0">
              <a:buNone/>
            </a:pPr>
            <a:endParaRPr lang="ru-RU" dirty="0"/>
          </a:p>
        </p:txBody>
      </p:sp>
    </p:spTree>
    <p:extLst>
      <p:ext uri="{BB962C8B-B14F-4D97-AF65-F5344CB8AC3E}">
        <p14:creationId xmlns:p14="http://schemas.microsoft.com/office/powerpoint/2010/main" val="117015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A69A4F-F60B-E2C9-8833-4A0BC078CE7B}"/>
              </a:ext>
            </a:extLst>
          </p:cNvPr>
          <p:cNvSpPr>
            <a:spLocks noGrp="1"/>
          </p:cNvSpPr>
          <p:nvPr>
            <p:ph type="title"/>
          </p:nvPr>
        </p:nvSpPr>
        <p:spPr>
          <a:xfrm>
            <a:off x="178905" y="119271"/>
            <a:ext cx="11767930" cy="397564"/>
          </a:xfrm>
        </p:spPr>
        <p:txBody>
          <a:bodyPr>
            <a:noAutofit/>
          </a:bodyPr>
          <a:lstStyle/>
          <a:p>
            <a:pPr algn="ctr"/>
            <a:r>
              <a:rPr lang="ru-RU" sz="3600" b="1" dirty="0">
                <a:solidFill>
                  <a:schemeClr val="accent1">
                    <a:lumMod val="75000"/>
                  </a:schemeClr>
                </a:solidFill>
                <a:latin typeface="Times New Roman" panose="02020603050405020304" pitchFamily="18" charset="0"/>
                <a:cs typeface="Times New Roman" panose="02020603050405020304" pitchFamily="18" charset="0"/>
              </a:rPr>
              <a:t>Механизмы поддержания доходов</a:t>
            </a:r>
          </a:p>
        </p:txBody>
      </p:sp>
      <p:sp>
        <p:nvSpPr>
          <p:cNvPr id="3" name="Объект 2">
            <a:extLst>
              <a:ext uri="{FF2B5EF4-FFF2-40B4-BE49-F238E27FC236}">
                <a16:creationId xmlns:a16="http://schemas.microsoft.com/office/drawing/2014/main" id="{5A20316F-E73F-8BFD-2AF4-9BE96ACC0081}"/>
              </a:ext>
            </a:extLst>
          </p:cNvPr>
          <p:cNvSpPr>
            <a:spLocks noGrp="1"/>
          </p:cNvSpPr>
          <p:nvPr>
            <p:ph idx="1"/>
          </p:nvPr>
        </p:nvSpPr>
        <p:spPr>
          <a:xfrm>
            <a:off x="427383" y="805070"/>
            <a:ext cx="11519452" cy="5774634"/>
          </a:xfrm>
        </p:spPr>
        <p:txBody>
          <a:bodyPr>
            <a:normAutofit fontScale="92500" lnSpcReduction="20000"/>
          </a:bodyPr>
          <a:lstStyle/>
          <a:p>
            <a:pPr marL="0" indent="0">
              <a:buNone/>
            </a:pPr>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Краткосрочные меры:</a:t>
            </a:r>
          </a:p>
          <a:p>
            <a:pPr marL="0" indent="0">
              <a:buNone/>
            </a:pPr>
            <a:r>
              <a:rPr lang="ru-RU" dirty="0">
                <a:latin typeface="Times New Roman" panose="02020603050405020304" pitchFamily="18" charset="0"/>
                <a:cs typeface="Times New Roman" panose="02020603050405020304" pitchFamily="18" charset="0"/>
              </a:rPr>
              <a:t>Если в течение 2-х месяцев индекс цен на один или несколько видов промышленной продукции (услуг) опережает более чем на определенную величину  индекс цен на сельскохозяйственную продукцию, при производстве которой эта промышленная продукция ресурс (или несколько ресурсов) используются, принимаются следующие меры:</a:t>
            </a:r>
          </a:p>
          <a:p>
            <a:pPr marL="0" indent="0">
              <a:buNone/>
            </a:pPr>
            <a:r>
              <a:rPr lang="ru-RU" dirty="0">
                <a:latin typeface="Times New Roman" panose="02020603050405020304" pitchFamily="18" charset="0"/>
                <a:cs typeface="Times New Roman" panose="02020603050405020304" pitchFamily="18" charset="0"/>
              </a:rPr>
              <a:t> – установление на определенный период фиксированных цен на указанную  промышленной продукции (услугу);</a:t>
            </a:r>
          </a:p>
          <a:p>
            <a:pPr marL="0" indent="0">
              <a:buNone/>
            </a:pPr>
            <a:r>
              <a:rPr lang="ru-RU" dirty="0">
                <a:latin typeface="Times New Roman" panose="02020603050405020304" pitchFamily="18" charset="0"/>
                <a:cs typeface="Times New Roman" panose="02020603050405020304" pitchFamily="18" charset="0"/>
              </a:rPr>
              <a:t> – введение (изменение) импортных/экспортных тарифов, введение (изменение) импортных/экспортных квот на  указанную   промышленную продукцию (услугу).</a:t>
            </a:r>
          </a:p>
          <a:p>
            <a:pPr marL="0" indent="0">
              <a:buNone/>
            </a:pPr>
            <a:r>
              <a:rPr lang="ru-RU" b="1" dirty="0">
                <a:latin typeface="Times New Roman" panose="02020603050405020304" pitchFamily="18" charset="0"/>
                <a:cs typeface="Times New Roman" panose="02020603050405020304" pitchFamily="18" charset="0"/>
              </a:rPr>
              <a:t>Среднесрочные меры: </a:t>
            </a:r>
          </a:p>
          <a:p>
            <a:pPr marL="0" indent="0">
              <a:buNone/>
            </a:pPr>
            <a:r>
              <a:rPr lang="ru-RU" dirty="0">
                <a:latin typeface="Times New Roman" panose="02020603050405020304" pitchFamily="18" charset="0"/>
                <a:cs typeface="Times New Roman" panose="02020603050405020304" pitchFamily="18" charset="0"/>
              </a:rPr>
              <a:t>Компенсация недополученных доходов  при  ухудшении рыночных условий за год. </a:t>
            </a:r>
          </a:p>
          <a:p>
            <a:pPr marL="0" indent="0">
              <a:buNone/>
            </a:pPr>
            <a:r>
              <a:rPr lang="ru-RU" dirty="0">
                <a:latin typeface="Times New Roman" panose="02020603050405020304" pitchFamily="18" charset="0"/>
                <a:cs typeface="Times New Roman" panose="02020603050405020304" pitchFamily="18" charset="0"/>
              </a:rPr>
              <a:t>В случае падения доходов сельхозпроизводителей больше, чем на 30% по сравнению со средними за последние пять лет, государство компенсирует до 70% недополученных доходов.</a:t>
            </a:r>
          </a:p>
          <a:p>
            <a:pPr marL="0" indent="0">
              <a:buNone/>
            </a:pPr>
            <a:endParaRPr lang="ru-RU" dirty="0"/>
          </a:p>
        </p:txBody>
      </p:sp>
    </p:spTree>
    <p:extLst>
      <p:ext uri="{BB962C8B-B14F-4D97-AF65-F5344CB8AC3E}">
        <p14:creationId xmlns:p14="http://schemas.microsoft.com/office/powerpoint/2010/main" val="222600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DF2F9C-C0D8-F0BE-7440-DE0E4FA82BF5}"/>
              </a:ext>
            </a:extLst>
          </p:cNvPr>
          <p:cNvSpPr>
            <a:spLocks noGrp="1"/>
          </p:cNvSpPr>
          <p:nvPr>
            <p:ph type="title"/>
          </p:nvPr>
        </p:nvSpPr>
        <p:spPr>
          <a:xfrm>
            <a:off x="838200" y="136526"/>
            <a:ext cx="10515600" cy="877266"/>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Необходимость Федерального закона «О комплексном развитии села»</a:t>
            </a:r>
          </a:p>
        </p:txBody>
      </p:sp>
      <p:sp>
        <p:nvSpPr>
          <p:cNvPr id="3" name="Объект 2">
            <a:extLst>
              <a:ext uri="{FF2B5EF4-FFF2-40B4-BE49-F238E27FC236}">
                <a16:creationId xmlns:a16="http://schemas.microsoft.com/office/drawing/2014/main" id="{7CA42A91-F2D0-40E5-D01F-7EF11A4C58EC}"/>
              </a:ext>
            </a:extLst>
          </p:cNvPr>
          <p:cNvSpPr>
            <a:spLocks noGrp="1"/>
          </p:cNvSpPr>
          <p:nvPr>
            <p:ph idx="1"/>
          </p:nvPr>
        </p:nvSpPr>
        <p:spPr>
          <a:xfrm>
            <a:off x="228601" y="1172817"/>
            <a:ext cx="11618842" cy="5548658"/>
          </a:xfrm>
        </p:spPr>
        <p:txBody>
          <a:bodyPr>
            <a:normAutofit fontScale="92500"/>
          </a:bodyPr>
          <a:lstStyle/>
          <a:p>
            <a:r>
              <a:rPr lang="ru-RU" sz="3200" dirty="0">
                <a:latin typeface="Times New Roman" panose="02020603050405020304" pitchFamily="18" charset="0"/>
                <a:cs typeface="Times New Roman" panose="02020603050405020304" pitchFamily="18" charset="0"/>
              </a:rPr>
              <a:t>отсутствие закона создает риски для разработки федеральных и региональных программ сельского развития и их финансирования</a:t>
            </a:r>
          </a:p>
          <a:p>
            <a:r>
              <a:rPr lang="ru-RU" sz="3200" dirty="0">
                <a:latin typeface="Times New Roman" panose="02020603050405020304" pitchFamily="18" charset="0"/>
                <a:cs typeface="Times New Roman" panose="02020603050405020304" pitchFamily="18" charset="0"/>
              </a:rPr>
              <a:t>в законодательстве нет нормы  об обязательности специальных мер по сельскому развитию в составе госпрограмм  отраслей социальной и инженерной инфраструктуры</a:t>
            </a:r>
          </a:p>
          <a:p>
            <a:r>
              <a:rPr lang="ru-RU" sz="3200" dirty="0">
                <a:latin typeface="Times New Roman" panose="02020603050405020304" pitchFamily="18" charset="0"/>
                <a:cs typeface="Times New Roman" panose="02020603050405020304" pitchFamily="18" charset="0"/>
              </a:rPr>
              <a:t>Минсельхоз России не обладает   полномочия по координации деятельности несельскохозяйственных министерств и ведомств в сельской местности</a:t>
            </a:r>
          </a:p>
          <a:p>
            <a:r>
              <a:rPr lang="ru-RU" sz="3200" dirty="0">
                <a:latin typeface="Times New Roman" panose="02020603050405020304" pitchFamily="18" charset="0"/>
                <a:cs typeface="Times New Roman" panose="02020603050405020304" pitchFamily="18" charset="0"/>
              </a:rPr>
              <a:t>отсутствуют объективные критерии определения  сельских населенных пунктов и сельских районов</a:t>
            </a:r>
          </a:p>
          <a:p>
            <a:r>
              <a:rPr lang="ru-RU" sz="3200" dirty="0">
                <a:latin typeface="Times New Roman" panose="02020603050405020304" pitchFamily="18" charset="0"/>
                <a:cs typeface="Times New Roman" panose="02020603050405020304" pitchFamily="18" charset="0"/>
              </a:rPr>
              <a:t>нет положений о мониторинге,  Национальном докладе и прогнозе о  развитии села </a:t>
            </a:r>
          </a:p>
          <a:p>
            <a:endParaRPr lang="ru-RU" dirty="0"/>
          </a:p>
          <a:p>
            <a:endParaRPr lang="ru-RU" dirty="0"/>
          </a:p>
          <a:p>
            <a:endParaRPr lang="ru-RU" dirty="0"/>
          </a:p>
        </p:txBody>
      </p:sp>
      <p:sp>
        <p:nvSpPr>
          <p:cNvPr id="4" name="Номер слайда 3">
            <a:extLst>
              <a:ext uri="{FF2B5EF4-FFF2-40B4-BE49-F238E27FC236}">
                <a16:creationId xmlns:a16="http://schemas.microsoft.com/office/drawing/2014/main" id="{98A96DA5-DB26-D5AE-F621-521F2BC5F4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EFDF0E-B47C-498C-9A14-735B80BC4918}"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360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87759-DA11-A2D6-385C-76EA1BD751F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8CB7C1-C38B-1B20-46AA-C53710B5FBF3}"/>
              </a:ext>
            </a:extLst>
          </p:cNvPr>
          <p:cNvSpPr>
            <a:spLocks noGrp="1"/>
          </p:cNvSpPr>
          <p:nvPr>
            <p:ph type="title"/>
          </p:nvPr>
        </p:nvSpPr>
        <p:spPr>
          <a:xfrm>
            <a:off x="228601" y="136526"/>
            <a:ext cx="11618842" cy="627404"/>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Основные новеллы проекта ФЗ «О комплексном развитии села»</a:t>
            </a:r>
          </a:p>
        </p:txBody>
      </p:sp>
      <p:sp>
        <p:nvSpPr>
          <p:cNvPr id="3" name="Объект 2">
            <a:extLst>
              <a:ext uri="{FF2B5EF4-FFF2-40B4-BE49-F238E27FC236}">
                <a16:creationId xmlns:a16="http://schemas.microsoft.com/office/drawing/2014/main" id="{C055C652-A1E6-E74B-96A9-6C90A80559C9}"/>
              </a:ext>
            </a:extLst>
          </p:cNvPr>
          <p:cNvSpPr>
            <a:spLocks noGrp="1"/>
          </p:cNvSpPr>
          <p:nvPr>
            <p:ph idx="1"/>
          </p:nvPr>
        </p:nvSpPr>
        <p:spPr>
          <a:xfrm>
            <a:off x="286579" y="1172816"/>
            <a:ext cx="11618842" cy="5548658"/>
          </a:xfrm>
        </p:spPr>
        <p:txBody>
          <a:bodyPr>
            <a:normAutofit lnSpcReduction="10000"/>
          </a:bodyPr>
          <a:lstStyle/>
          <a:p>
            <a:r>
              <a:rPr lang="ru-RU" sz="3200" dirty="0">
                <a:latin typeface="Times New Roman" panose="02020603050405020304" pitchFamily="18" charset="0"/>
                <a:cs typeface="Times New Roman" panose="02020603050405020304" pitchFamily="18" charset="0"/>
              </a:rPr>
              <a:t>гарантии проведения политики сельского развития и принятия соответствующих программ</a:t>
            </a:r>
          </a:p>
          <a:p>
            <a:r>
              <a:rPr lang="ru-RU" sz="3200" dirty="0">
                <a:latin typeface="Times New Roman" panose="02020603050405020304" pitchFamily="18" charset="0"/>
                <a:cs typeface="Times New Roman" panose="02020603050405020304" pitchFamily="18" charset="0"/>
              </a:rPr>
              <a:t>иммунитет мер государственной поддержки развития села</a:t>
            </a:r>
          </a:p>
          <a:p>
            <a:r>
              <a:rPr lang="ru-RU" sz="3200" dirty="0">
                <a:latin typeface="Times New Roman" panose="02020603050405020304" pitchFamily="18" charset="0"/>
                <a:cs typeface="Times New Roman" panose="02020603050405020304" pitchFamily="18" charset="0"/>
              </a:rPr>
              <a:t>критерий отнесения населенных пунктов к сельским по численности населения</a:t>
            </a:r>
          </a:p>
          <a:p>
            <a:r>
              <a:rPr lang="ru-RU" sz="3200" dirty="0">
                <a:latin typeface="Times New Roman" panose="02020603050405020304" pitchFamily="18" charset="0"/>
                <a:cs typeface="Times New Roman" panose="02020603050405020304" pitchFamily="18" charset="0"/>
              </a:rPr>
              <a:t>определение опорных населенных пунктов  только среди сельских населенных мест, а не малых городов</a:t>
            </a:r>
          </a:p>
          <a:p>
            <a:r>
              <a:rPr lang="ru-RU" sz="3200" dirty="0">
                <a:latin typeface="Times New Roman" panose="02020603050405020304" pitchFamily="18" charset="0"/>
                <a:cs typeface="Times New Roman" panose="02020603050405020304" pitchFamily="18" charset="0"/>
              </a:rPr>
              <a:t>обязательность разработки мер по развитию села во всех документах стратегического планирования </a:t>
            </a:r>
          </a:p>
          <a:p>
            <a:r>
              <a:rPr lang="ru-RU" sz="3200" dirty="0">
                <a:latin typeface="Times New Roman" panose="02020603050405020304" pitchFamily="18" charset="0"/>
                <a:cs typeface="Times New Roman" panose="02020603050405020304" pitchFamily="18" charset="0"/>
              </a:rPr>
              <a:t>статистическое наблюдения за сельским развитием и подготовка ежегодного национального доклада о  развитии села</a:t>
            </a:r>
          </a:p>
          <a:p>
            <a:endParaRPr lang="ru-RU" dirty="0"/>
          </a:p>
          <a:p>
            <a:endParaRPr lang="ru-RU" dirty="0"/>
          </a:p>
        </p:txBody>
      </p:sp>
      <p:sp>
        <p:nvSpPr>
          <p:cNvPr id="4" name="Номер слайда 3">
            <a:extLst>
              <a:ext uri="{FF2B5EF4-FFF2-40B4-BE49-F238E27FC236}">
                <a16:creationId xmlns:a16="http://schemas.microsoft.com/office/drawing/2014/main" id="{51F1B373-3674-1361-ACF7-C768892D8C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EFDF0E-B47C-498C-9A14-735B80BC4918}"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048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36DC83-4B85-4B69-499C-FD4BB0A85434}"/>
              </a:ext>
            </a:extLst>
          </p:cNvPr>
          <p:cNvSpPr>
            <a:spLocks noGrp="1"/>
          </p:cNvSpPr>
          <p:nvPr>
            <p:ph type="title"/>
          </p:nvPr>
        </p:nvSpPr>
        <p:spPr>
          <a:xfrm>
            <a:off x="838200" y="2007704"/>
            <a:ext cx="10515600" cy="2951922"/>
          </a:xfrm>
        </p:spPr>
        <p:txBody>
          <a:bodyPr/>
          <a:lstStyle/>
          <a:p>
            <a:pPr algn="ctr"/>
            <a:r>
              <a:rPr lang="ru-RU" dirty="0">
                <a:latin typeface="Times New Roman" panose="02020603050405020304" pitchFamily="18" charset="0"/>
                <a:cs typeface="Times New Roman" panose="02020603050405020304" pitchFamily="18" charset="0"/>
              </a:rPr>
              <a:t>Благодарю за внимание!</a:t>
            </a:r>
          </a:p>
        </p:txBody>
      </p:sp>
    </p:spTree>
    <p:extLst>
      <p:ext uri="{BB962C8B-B14F-4D97-AF65-F5344CB8AC3E}">
        <p14:creationId xmlns:p14="http://schemas.microsoft.com/office/powerpoint/2010/main" val="3740450839"/>
      </p:ext>
    </p:extLst>
  </p:cSld>
  <p:clrMapOvr>
    <a:masterClrMapping/>
  </p:clrMapOvr>
</p:sld>
</file>

<file path=ppt/theme/theme1.xml><?xml version="1.0" encoding="utf-8"?>
<a:theme xmlns:a="http://schemas.openxmlformats.org/drawingml/2006/main" name="5_Тема Office">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686</Words>
  <Application>Microsoft Office PowerPoint</Application>
  <PresentationFormat>Широкоэкранный</PresentationFormat>
  <Paragraphs>57</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10</vt:i4>
      </vt:variant>
    </vt:vector>
  </HeadingPairs>
  <TitlesOfParts>
    <vt:vector size="16" baseType="lpstr">
      <vt:lpstr>Arial</vt:lpstr>
      <vt:lpstr>Calibri</vt:lpstr>
      <vt:lpstr>Calibri Light</vt:lpstr>
      <vt:lpstr>Times New Roman</vt:lpstr>
      <vt:lpstr>5_Тема Office</vt:lpstr>
      <vt:lpstr>3_Тема Office</vt:lpstr>
      <vt:lpstr>«Вечные проблемы» сельскохозяйственной экономии и совершенствование современной аграрной политики </vt:lpstr>
      <vt:lpstr>Участие М.М. Соколова в работе Чаяновского института  на рубеже 1920-30-х годов</vt:lpstr>
      <vt:lpstr>Специфика  аграрной экономики </vt:lpstr>
      <vt:lpstr>«Вечные проблемы» сельскохозяйственной экономии </vt:lpstr>
      <vt:lpstr>Меры по развитию семейных К(Ф)Х</vt:lpstr>
      <vt:lpstr>Внесение поправок в ФЗ «О развитии сельского хозяйства»</vt:lpstr>
      <vt:lpstr>Механизмы поддержания доходов</vt:lpstr>
      <vt:lpstr>Необходимость Федерального закона «О комплексном развитии села»</vt:lpstr>
      <vt:lpstr>Основные новеллы проекта ФЗ «О комплексном развитии села»</vt:lpstr>
      <vt:lpstr>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mvii221116@outlook.com</dc:creator>
  <cp:lastModifiedBy>mvii221116@outlook.com</cp:lastModifiedBy>
  <cp:revision>22</cp:revision>
  <dcterms:created xsi:type="dcterms:W3CDTF">2024-03-24T18:53:58Z</dcterms:created>
  <dcterms:modified xsi:type="dcterms:W3CDTF">2024-03-26T20:23:55Z</dcterms:modified>
</cp:coreProperties>
</file>