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272" r:id="rId3"/>
    <p:sldId id="270" r:id="rId4"/>
    <p:sldId id="267" r:id="rId5"/>
    <p:sldId id="263" r:id="rId6"/>
    <p:sldId id="273" r:id="rId7"/>
    <p:sldId id="274" r:id="rId8"/>
    <p:sldId id="268" r:id="rId9"/>
    <p:sldId id="265" r:id="rId10"/>
    <p:sldId id="264" r:id="rId11"/>
    <p:sldId id="266" r:id="rId12"/>
    <p:sldId id="271" r:id="rId13"/>
    <p:sldId id="262" r:id="rId14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1374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E6EB5C83-B5A3-424E-A36B-2D8F2F350462}" type="datetimeFigureOut">
              <a:rPr lang="ru-RU"/>
              <a:pPr>
                <a:defRPr/>
              </a:pPr>
              <a:t>25.07.2023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17BC51FF-4856-4C24-B2DC-D55BD5CD9FA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064B56-E69B-499A-A9AC-DC3132BC89DA}" type="datetime1">
              <a:rPr lang="ru-RU"/>
              <a:pPr>
                <a:defRPr/>
              </a:pPr>
              <a:t>25.07.2023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B42AF9-1C23-4B79-8DCC-F0BEDA32470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AB5F41-B3F9-4F54-8912-D38F71776231}" type="datetime1">
              <a:rPr lang="ru-RU"/>
              <a:pPr>
                <a:defRPr/>
              </a:pPr>
              <a:t>25.07.2023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A950AA-41B9-4796-B625-6093B12543D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7A1164-A719-4503-A550-5C79B35D855A}" type="datetime1">
              <a:rPr lang="ru-RU"/>
              <a:pPr>
                <a:defRPr/>
              </a:pPr>
              <a:t>25.07.2023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FE37D6-0A62-44BF-8D1F-BF54A35E5B3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A312DC-C706-49B8-BE02-9DA55F52800F}" type="datetime1">
              <a:rPr lang="ru-RU"/>
              <a:pPr>
                <a:defRPr/>
              </a:pPr>
              <a:t>25.07.2023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F1D978-514C-4CF8-AA74-031248C0AD3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A4BB27-94B7-469F-B9E0-FBE9F7A401C4}" type="datetime1">
              <a:rPr lang="ru-RU"/>
              <a:pPr>
                <a:defRPr/>
              </a:pPr>
              <a:t>25.07.2023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4951D5-5E3A-412D-9649-967E8DBAF67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B30006-E7EB-4FC8-984D-409600B36055}" type="datetime1">
              <a:rPr lang="ru-RU"/>
              <a:pPr>
                <a:defRPr/>
              </a:pPr>
              <a:t>25.07.2023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2C9BB1-578B-417F-8010-C03A0E53981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C6C382-D387-4264-BBFE-4DA0A472D4DF}" type="datetime1">
              <a:rPr lang="ru-RU"/>
              <a:pPr>
                <a:defRPr/>
              </a:pPr>
              <a:t>25.07.2023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FB84FB-9BE1-4648-B97B-A4946E8B9E8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3CBB5F-AA70-4E2F-AEEA-6D2956A66B37}" type="datetime1">
              <a:rPr lang="ru-RU"/>
              <a:pPr>
                <a:defRPr/>
              </a:pPr>
              <a:t>25.07.2023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C2F64D-33BD-4E2F-815F-54C805C60C2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649BB4-5114-4380-BF79-ACAB7C643F6E}" type="datetime1">
              <a:rPr lang="ru-RU"/>
              <a:pPr>
                <a:defRPr/>
              </a:pPr>
              <a:t>25.07.2023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453D2C-A5AA-4F7F-AF77-02957AF7C2D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BDB3EF-7818-4E84-9072-70E92D0E9D2D}" type="datetime1">
              <a:rPr lang="ru-RU"/>
              <a:pPr>
                <a:defRPr/>
              </a:pPr>
              <a:t>25.07.2023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AD9579-118F-4FE9-92BB-28068AC265F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06E216-C7DC-4AF0-BABD-86A74DF9C92F}" type="datetime1">
              <a:rPr lang="ru-RU"/>
              <a:pPr>
                <a:defRPr/>
              </a:pPr>
              <a:t>25.07.2023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E87558-3C84-4F1D-8329-561C89F0ED1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9BDD2EC1-BEC2-40CF-B635-1F7618777143}" type="datetime1">
              <a:rPr lang="ru-RU"/>
              <a:pPr>
                <a:defRPr/>
              </a:pPr>
              <a:t>25.07.2023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9AF7F2A2-A982-468F-9F6A-E1DAE374E0F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Заголовок 1"/>
          <p:cNvSpPr>
            <a:spLocks noGrp="1"/>
          </p:cNvSpPr>
          <p:nvPr>
            <p:ph type="ctrTitle"/>
          </p:nvPr>
        </p:nvSpPr>
        <p:spPr>
          <a:xfrm>
            <a:off x="685800" y="620713"/>
            <a:ext cx="7772400" cy="2979737"/>
          </a:xfrm>
        </p:spPr>
        <p:txBody>
          <a:bodyPr/>
          <a:lstStyle/>
          <a:p>
            <a:pPr eaLnBrk="1" hangingPunct="1"/>
            <a:r>
              <a:rPr lang="ru-RU" b="1" smtClean="0">
                <a:latin typeface="Times New Roman" pitchFamily="18" charset="0"/>
                <a:cs typeface="Times New Roman" pitchFamily="18" charset="0"/>
              </a:rPr>
              <a:t>Возможности использования  опыта Канады для развития сельских территорий в России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 fontScale="92500" lnSpcReduction="20000"/>
          </a:bodyPr>
          <a:lstStyle/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sz="2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Строков С.Н.</a:t>
            </a: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sz="2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Ведущий научный сотрудник</a:t>
            </a: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sz="2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ВИАПИ имени А.А. Никонова</a:t>
            </a: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sz="2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ФГБНУ ФНЦ ВНИИЭСХ</a:t>
            </a: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E45FAC4-6430-424A-964C-96128C187C3C}" type="slidenum">
              <a:rPr lang="ru-RU" sz="1400"/>
              <a:pPr>
                <a:defRPr/>
              </a:pPr>
              <a:t>1</a:t>
            </a:fld>
            <a:endParaRPr lang="ru-RU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Заголовок 1"/>
          <p:cNvSpPr>
            <a:spLocks noGrp="1"/>
          </p:cNvSpPr>
          <p:nvPr>
            <p:ph type="ctrTitle"/>
          </p:nvPr>
        </p:nvSpPr>
        <p:spPr>
          <a:xfrm>
            <a:off x="611188" y="333375"/>
            <a:ext cx="7993062" cy="1150938"/>
          </a:xfrm>
        </p:spPr>
        <p:txBody>
          <a:bodyPr/>
          <a:lstStyle/>
          <a:p>
            <a:pPr eaLnBrk="1" hangingPunct="1"/>
            <a:r>
              <a:rPr lang="ru-RU" sz="3200" b="1" smtClean="0">
                <a:latin typeface="Times New Roman" pitchFamily="18" charset="0"/>
                <a:cs typeface="Times New Roman" pitchFamily="18" charset="0"/>
              </a:rPr>
              <a:t>Канада: распределение сельского и городского населения (2021 г.)</a:t>
            </a:r>
          </a:p>
        </p:txBody>
      </p:sp>
      <p:sp>
        <p:nvSpPr>
          <p:cNvPr id="15362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84213" y="1557338"/>
            <a:ext cx="7920037" cy="4824412"/>
          </a:xfrm>
        </p:spPr>
        <p:txBody>
          <a:bodyPr/>
          <a:lstStyle/>
          <a:p>
            <a:pPr algn="l" eaLnBrk="1" hangingPunct="1"/>
            <a:endParaRPr lang="ru-RU" sz="200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5363" name="Picture 2" descr="C:\Documents and Settings\strokov\Desktop\Canada-rural economy\Canada map rural urban population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89000" y="1557338"/>
            <a:ext cx="7354888" cy="4895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Заголовок 1"/>
          <p:cNvSpPr>
            <a:spLocks noGrp="1"/>
          </p:cNvSpPr>
          <p:nvPr>
            <p:ph type="ctrTitle"/>
          </p:nvPr>
        </p:nvSpPr>
        <p:spPr>
          <a:xfrm>
            <a:off x="611188" y="333375"/>
            <a:ext cx="7993062" cy="1470025"/>
          </a:xfrm>
        </p:spPr>
        <p:txBody>
          <a:bodyPr/>
          <a:lstStyle/>
          <a:p>
            <a:pPr eaLnBrk="1" hangingPunct="1"/>
            <a:r>
              <a:rPr lang="ru-RU" sz="2800" b="1" smtClean="0">
                <a:latin typeface="Times New Roman" pitchFamily="18" charset="0"/>
                <a:cs typeface="Times New Roman" pitchFamily="18" charset="0"/>
              </a:rPr>
              <a:t>Канадские подходы к определению сельской местности (сельских территорий)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84213" y="1700213"/>
            <a:ext cx="7920037" cy="3938587"/>
          </a:xfrm>
        </p:spPr>
        <p:txBody>
          <a:bodyPr>
            <a:normAutofit/>
          </a:bodyPr>
          <a:lstStyle/>
          <a:p>
            <a:pPr algn="l" eaLnBrk="1" hangingPunct="1">
              <a:lnSpc>
                <a:spcPct val="90000"/>
              </a:lnSpc>
            </a:pPr>
            <a:r>
              <a:rPr lang="ru-RU" sz="240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 сельской местности относятся  специально определенные территории муниципального уровня  на основе переписных районов в рамках Переписи населения (Census subdivisions, </a:t>
            </a:r>
            <a:r>
              <a:rPr lang="en-US" sz="240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Census of Population).</a:t>
            </a:r>
            <a:endParaRPr lang="ru-RU" sz="240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 eaLnBrk="1" hangingPunct="1">
              <a:lnSpc>
                <a:spcPct val="90000"/>
              </a:lnSpc>
            </a:pPr>
            <a:endParaRPr lang="ru-RU" sz="240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 eaLnBrk="1" hangingPunct="1">
              <a:lnSpc>
                <a:spcPct val="90000"/>
              </a:lnSpc>
              <a:buFontTx/>
              <a:buChar char="-"/>
            </a:pPr>
            <a:r>
              <a:rPr lang="ru-RU" sz="240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 которых проживает </a:t>
            </a:r>
            <a:r>
              <a:rPr lang="ru-RU" sz="24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менее 1000 жителей,</a:t>
            </a:r>
          </a:p>
          <a:p>
            <a:pPr algn="l" eaLnBrk="1" hangingPunct="1">
              <a:lnSpc>
                <a:spcPct val="90000"/>
              </a:lnSpc>
              <a:buFontTx/>
              <a:buChar char="-"/>
            </a:pPr>
            <a:r>
              <a:rPr lang="ru-RU" sz="240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 плотность населения составляет </a:t>
            </a:r>
            <a:r>
              <a:rPr lang="ru-RU" sz="24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менее 400 человек на квадратный километр.</a:t>
            </a:r>
          </a:p>
          <a:p>
            <a:pPr algn="l" eaLnBrk="1" hangingPunct="1">
              <a:lnSpc>
                <a:spcPct val="90000"/>
              </a:lnSpc>
            </a:pPr>
            <a:endParaRPr lang="ru-RU" sz="240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 eaLnBrk="1" hangingPunct="1">
              <a:lnSpc>
                <a:spcPct val="90000"/>
              </a:lnSpc>
            </a:pPr>
            <a:r>
              <a:rPr lang="ru-RU" sz="240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 настоящее время все территория страны  разделена на </a:t>
            </a:r>
            <a:r>
              <a:rPr lang="ru-RU" sz="24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5 418 </a:t>
            </a:r>
            <a:r>
              <a:rPr lang="ru-RU" sz="240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переписных районов (Census subdivisions), из которых </a:t>
            </a:r>
            <a:r>
              <a:rPr lang="ru-RU" sz="24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4 476 </a:t>
            </a:r>
            <a:r>
              <a:rPr lang="ru-RU" sz="240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относятся к сельской местности</a:t>
            </a:r>
            <a:r>
              <a:rPr lang="en-US" sz="240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240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 eaLnBrk="1" hangingPunct="1">
              <a:lnSpc>
                <a:spcPct val="90000"/>
              </a:lnSpc>
            </a:pPr>
            <a:endParaRPr lang="ru-RU" sz="240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F76AB96-ECEA-4C33-874F-4AC1C0B2F017}" type="slidenum">
              <a:rPr lang="ru-RU"/>
              <a:pPr>
                <a:defRPr/>
              </a:pPr>
              <a:t>3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Заголовок 1"/>
          <p:cNvSpPr>
            <a:spLocks noGrp="1"/>
          </p:cNvSpPr>
          <p:nvPr>
            <p:ph type="ctrTitle"/>
          </p:nvPr>
        </p:nvSpPr>
        <p:spPr>
          <a:xfrm>
            <a:off x="611188" y="333375"/>
            <a:ext cx="7993062" cy="935038"/>
          </a:xfrm>
        </p:spPr>
        <p:txBody>
          <a:bodyPr/>
          <a:lstStyle/>
          <a:p>
            <a:pPr eaLnBrk="1" hangingPunct="1"/>
            <a:r>
              <a:rPr lang="ru-RU" sz="3200" smtClean="0">
                <a:latin typeface="Times New Roman" pitchFamily="18" charset="0"/>
                <a:cs typeface="Times New Roman" pitchFamily="18" charset="0"/>
              </a:rPr>
              <a:t>Общие оценки сельской местности в Канаде 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84213" y="1268413"/>
            <a:ext cx="7920037" cy="5184775"/>
          </a:xfrm>
        </p:spPr>
        <p:txBody>
          <a:bodyPr rtlCol="0">
            <a:normAutofit/>
          </a:bodyPr>
          <a:lstStyle/>
          <a:p>
            <a:pPr algn="l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 Доля сельской местности в территории страны – 98% </a:t>
            </a:r>
          </a:p>
          <a:p>
            <a:pPr algn="l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(9,8 млн. кв. км из  10 млн. кв. км)</a:t>
            </a:r>
          </a:p>
          <a:p>
            <a:pPr algn="l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ru-RU" sz="2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 Численность сельского населения -  6,9 млн. чел. </a:t>
            </a:r>
          </a:p>
          <a:p>
            <a:pPr algn="l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Доля сельского населения – 18%</a:t>
            </a:r>
          </a:p>
          <a:p>
            <a:pPr algn="l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ru-RU" sz="2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 Численность занятых в сельской локальной экономике – 2,6 млн. чел</a:t>
            </a:r>
          </a:p>
          <a:p>
            <a:pPr algn="l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Доля </a:t>
            </a:r>
            <a:r>
              <a:rPr lang="en-US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 общей численности занятых – 14%</a:t>
            </a:r>
          </a:p>
          <a:p>
            <a:pPr algn="l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ru-RU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 algn="l" eaLnBrk="1" fontAlgn="auto" hangingPunct="1">
              <a:spcAft>
                <a:spcPts val="0"/>
              </a:spcAft>
              <a:buFontTx/>
              <a:buChar char="-"/>
              <a:defRPr/>
            </a:pP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Доля сельской локальной экономики  в ВВП страны – 30%</a:t>
            </a:r>
          </a:p>
          <a:p>
            <a:pPr marL="342900" indent="-342900" algn="l" eaLnBrk="1" fontAlgn="auto" hangingPunct="1">
              <a:spcAft>
                <a:spcPts val="0"/>
              </a:spcAft>
              <a:buFontTx/>
              <a:buChar char="-"/>
              <a:defRPr/>
            </a:pPr>
            <a:endParaRPr lang="ru-RU" sz="2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 algn="l" eaLnBrk="1" fontAlgn="auto" hangingPunct="1">
              <a:spcAft>
                <a:spcPts val="0"/>
              </a:spcAft>
              <a:buFontTx/>
              <a:buChar char="-"/>
              <a:defRPr/>
            </a:pP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Число коммерческих предприятий  – 320 тыс.</a:t>
            </a:r>
          </a:p>
          <a:p>
            <a:pPr marL="342900" indent="-342900" algn="l" eaLnBrk="1" fontAlgn="auto" hangingPunct="1">
              <a:spcAft>
                <a:spcPts val="0"/>
              </a:spcAft>
              <a:buFontTx/>
              <a:buChar char="-"/>
              <a:defRPr/>
            </a:pP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Число фермерских хозяйств – </a:t>
            </a:r>
            <a:r>
              <a:rPr lang="en-US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190 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тыс.</a:t>
            </a:r>
          </a:p>
          <a:p>
            <a:pPr marL="342900" indent="-342900" algn="l" eaLnBrk="1" fontAlgn="auto" hangingPunct="1">
              <a:spcAft>
                <a:spcPts val="0"/>
              </a:spcAft>
              <a:buFontTx/>
              <a:buChar char="-"/>
              <a:defRPr/>
            </a:pPr>
            <a:r>
              <a:rPr lang="ru-RU" sz="20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Сельхозугодья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en-US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5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8 млн. га, посевные площади – 38 млн. га</a:t>
            </a:r>
          </a:p>
          <a:p>
            <a:pPr marL="342900" indent="-342900" algn="l" eaLnBrk="1" fontAlgn="auto" hangingPunct="1">
              <a:spcAft>
                <a:spcPts val="0"/>
              </a:spcAft>
              <a:buFontTx/>
              <a:buChar char="-"/>
              <a:defRPr/>
            </a:pPr>
            <a:endParaRPr lang="ru-RU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 algn="l" eaLnBrk="1" fontAlgn="auto" hangingPunct="1">
              <a:spcAft>
                <a:spcPts val="0"/>
              </a:spcAft>
              <a:buFontTx/>
              <a:buChar char="-"/>
              <a:defRPr/>
            </a:pPr>
            <a:endParaRPr lang="ru-RU" sz="2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ru-RU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5913969-59CD-40A0-A2D1-A0EFAFDE7CFD}" type="slidenum">
              <a:rPr lang="ru-RU"/>
              <a:pPr>
                <a:defRPr/>
              </a:pPr>
              <a:t>4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9750" y="333375"/>
            <a:ext cx="7993063" cy="8636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2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Канада: </a:t>
            </a:r>
            <a:r>
              <a:rPr lang="ru-RU" sz="2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Диверсификация сельской локальной экономики</a:t>
            </a:r>
            <a:br>
              <a:rPr lang="ru-RU" sz="2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(доля МП и СП в  </a:t>
            </a:r>
            <a:r>
              <a:rPr lang="ru-RU" sz="2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экономике, 2020 </a:t>
            </a:r>
            <a:r>
              <a:rPr lang="ru-RU" sz="2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г., </a:t>
            </a:r>
            <a:r>
              <a:rPr lang="ru-RU" sz="2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%)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434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84213" y="1484313"/>
            <a:ext cx="7920037" cy="4897437"/>
          </a:xfrm>
        </p:spPr>
        <p:txBody>
          <a:bodyPr/>
          <a:lstStyle/>
          <a:p>
            <a:pPr algn="l" eaLnBrk="1" hangingPunct="1"/>
            <a:endParaRPr lang="ru-RU" sz="200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 eaLnBrk="1" hangingPunct="1"/>
            <a:endParaRPr lang="ru-RU" sz="200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 eaLnBrk="1" hangingPunct="1"/>
            <a:endParaRPr lang="ru-RU" sz="200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827088" y="1138238"/>
          <a:ext cx="7345362" cy="527843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217815"/>
                <a:gridCol w="1745303"/>
                <a:gridCol w="1381697"/>
              </a:tblGrid>
              <a:tr h="707024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Вид экономической деятельности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Малые предприятия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Средние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предприятия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57134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Сельское хозяйство, лесное хозяйство, рыболовство и охота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23,5</a:t>
                      </a:r>
                      <a:endParaRPr lang="ru-RU" sz="16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14,8</a:t>
                      </a:r>
                      <a:endParaRPr lang="ru-RU" sz="16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32648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Строительство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15,6</a:t>
                      </a:r>
                      <a:endParaRPr lang="ru-RU" sz="16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12,5</a:t>
                      </a:r>
                      <a:endParaRPr lang="ru-RU" sz="16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32648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Розничная торговля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13,8</a:t>
                      </a:r>
                      <a:endParaRPr lang="ru-RU" sz="16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28,6</a:t>
                      </a:r>
                      <a:endParaRPr lang="ru-RU" sz="16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32648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Оптовая торговля 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3,7</a:t>
                      </a:r>
                      <a:endParaRPr lang="ru-RU" sz="16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11,1</a:t>
                      </a:r>
                      <a:endParaRPr lang="ru-RU" sz="16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32648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Транспортировка и хранение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6,8</a:t>
                      </a:r>
                      <a:endParaRPr lang="ru-RU" sz="16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6,8</a:t>
                      </a:r>
                      <a:endParaRPr lang="ru-RU" sz="16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32648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Гостиницы и общественное питание 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5,9</a:t>
                      </a:r>
                      <a:endParaRPr lang="ru-RU" sz="16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2,5</a:t>
                      </a:r>
                      <a:endParaRPr lang="ru-RU" sz="16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32648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Другие виды услуг (кроме </a:t>
                      </a:r>
                      <a:r>
                        <a:rPr lang="ru-RU" sz="14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госуправления</a:t>
                      </a: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 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5,6</a:t>
                      </a:r>
                      <a:endParaRPr lang="ru-RU" sz="16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1,7</a:t>
                      </a:r>
                      <a:endParaRPr lang="ru-RU" sz="16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32648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Обрабатывающая промышленность 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4,9</a:t>
                      </a:r>
                      <a:endParaRPr lang="ru-RU" sz="16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12,4</a:t>
                      </a:r>
                      <a:endParaRPr lang="ru-RU" sz="16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32648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Услуги по продаже и аренде недвижимости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4,6</a:t>
                      </a:r>
                      <a:endParaRPr lang="ru-RU" sz="16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1,3</a:t>
                      </a:r>
                      <a:endParaRPr lang="ru-RU" sz="16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32648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Здравоохранение и социальная помощь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4,6</a:t>
                      </a:r>
                      <a:endParaRPr lang="ru-RU" sz="16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1,1</a:t>
                      </a:r>
                      <a:endParaRPr lang="ru-RU" sz="16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57134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Профессиональные, научные и технические услуги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4,1</a:t>
                      </a:r>
                      <a:endParaRPr lang="ru-RU" sz="16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1,7</a:t>
                      </a:r>
                      <a:endParaRPr lang="ru-RU" sz="16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FC9A555-EDA4-400D-BC06-7BA00AD257B4}" type="slidenum">
              <a:rPr lang="ru-RU"/>
              <a:pPr>
                <a:defRPr/>
              </a:pPr>
              <a:t>5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Канада: Динамика 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цены на сельскохозяйственные угодья (индекс, 2000=100)</a:t>
            </a:r>
            <a:endParaRPr lang="ru-RU" sz="3200" dirty="0"/>
          </a:p>
        </p:txBody>
      </p:sp>
      <p:graphicFrame>
        <p:nvGraphicFramePr>
          <p:cNvPr id="19458" name="Объект 3"/>
          <p:cNvGraphicFramePr>
            <a:graphicFrameLocks noGrp="1"/>
          </p:cNvGraphicFramePr>
          <p:nvPr>
            <p:ph idx="1"/>
          </p:nvPr>
        </p:nvGraphicFramePr>
        <p:xfrm>
          <a:off x="406400" y="1549400"/>
          <a:ext cx="8331200" cy="4627563"/>
        </p:xfrm>
        <a:graphic>
          <a:graphicData uri="http://schemas.openxmlformats.org/presentationml/2006/ole">
            <p:oleObj spid="_x0000_s19458" r:id="rId3" imgW="8327858" imgH="4627265" progId="Excel.Chart.8">
              <p:embed/>
            </p:oleObj>
          </a:graphicData>
        </a:graphic>
      </p:graphicFrame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3D1C6AB-18AA-4180-B735-4647D14141F2}" type="slidenum">
              <a:rPr lang="ru-RU"/>
              <a:pPr>
                <a:defRPr/>
              </a:pPr>
              <a:t>6</a:t>
            </a:fld>
            <a:endParaRPr lang="ru-RU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Канада: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Добавленная стоимость в сельском хозяйстве</a:t>
            </a:r>
            <a:b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на одного работника </a:t>
            </a:r>
            <a:b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(в долларах США, в ценах 2015 г.)</a:t>
            </a:r>
            <a:endParaRPr lang="ru-RU" sz="28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5346B0A-F6A3-46A0-ADA2-F0D4B46E090D}" type="slidenum">
              <a:rPr lang="ru-RU"/>
              <a:pPr>
                <a:defRPr/>
              </a:pPr>
              <a:t>7</a:t>
            </a:fld>
            <a:endParaRPr lang="ru-RU"/>
          </a:p>
        </p:txBody>
      </p:sp>
      <p:graphicFrame>
        <p:nvGraphicFramePr>
          <p:cNvPr id="20483" name="Объект 4"/>
          <p:cNvGraphicFramePr>
            <a:graphicFrameLocks noGrp="1"/>
          </p:cNvGraphicFramePr>
          <p:nvPr>
            <p:ph idx="1"/>
          </p:nvPr>
        </p:nvGraphicFramePr>
        <p:xfrm>
          <a:off x="406400" y="1549400"/>
          <a:ext cx="8331200" cy="4627563"/>
        </p:xfrm>
        <a:graphic>
          <a:graphicData uri="http://schemas.openxmlformats.org/presentationml/2006/ole">
            <p:oleObj spid="_x0000_s20483" r:id="rId3" imgW="8327858" imgH="4627265" progId="Excel.Chart.8">
              <p:embed/>
            </p:oleObj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3200" smtClean="0">
                <a:latin typeface="Times New Roman" pitchFamily="18" charset="0"/>
                <a:cs typeface="Times New Roman" pitchFamily="18" charset="0"/>
              </a:rPr>
              <a:t>Канада: основные направления госполитики по поддержке развития сельской местности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 rtlCol="0">
            <a:normAutofit lnSpcReduction="10000"/>
          </a:bodyPr>
          <a:lstStyle/>
          <a:p>
            <a:pPr marL="457200" indent="-457200" eaLnBrk="1" fontAlgn="auto" hangingPunct="1">
              <a:spcAft>
                <a:spcPts val="0"/>
              </a:spcAft>
              <a:buFont typeface="Arial" panose="020B0604020202020204" pitchFamily="34" charset="0"/>
              <a:buAutoNum type="arabicParenR"/>
              <a:defRPr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Формирование устойчивой базы для сельских муниципальных бюджетов: налоги на землю и имущество, трансферты из провинциального бюджета.</a:t>
            </a:r>
          </a:p>
          <a:p>
            <a:pPr marL="457200" indent="-457200" eaLnBrk="1" fontAlgn="auto" hangingPunct="1">
              <a:spcAft>
                <a:spcPts val="0"/>
              </a:spcAft>
              <a:buFont typeface="Arial" panose="020B0604020202020204" pitchFamily="34" charset="0"/>
              <a:buAutoNum type="arabicParenR"/>
              <a:defRPr/>
            </a:pP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eaLnBrk="1" fontAlgn="auto" hangingPunct="1">
              <a:spcAft>
                <a:spcPts val="0"/>
              </a:spcAft>
              <a:buFont typeface="Arial" panose="020B0604020202020204" pitchFamily="34" charset="0"/>
              <a:buAutoNum type="arabicParenR"/>
              <a:defRPr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Господдержка сельскохозяйственного производства.</a:t>
            </a:r>
          </a:p>
          <a:p>
            <a:pPr marL="457200" indent="-457200" eaLnBrk="1" fontAlgn="auto" hangingPunct="1">
              <a:spcAft>
                <a:spcPts val="0"/>
              </a:spcAft>
              <a:buFont typeface="Arial" panose="020B0604020202020204" pitchFamily="34" charset="0"/>
              <a:buAutoNum type="arabicParenR"/>
              <a:defRPr/>
            </a:pP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eaLnBrk="1" fontAlgn="auto" hangingPunct="1">
              <a:spcAft>
                <a:spcPts val="0"/>
              </a:spcAft>
              <a:buFont typeface="Arial" panose="020B0604020202020204" pitchFamily="34" charset="0"/>
              <a:buAutoNum type="arabicParenR"/>
              <a:defRPr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Господдержка диверсификации экономической деятельности в сельской местности.</a:t>
            </a:r>
          </a:p>
          <a:p>
            <a:pPr marL="457200" indent="-457200" eaLnBrk="1" fontAlgn="auto" hangingPunct="1">
              <a:spcAft>
                <a:spcPts val="0"/>
              </a:spcAft>
              <a:buFont typeface="Arial" panose="020B0604020202020204" pitchFamily="34" charset="0"/>
              <a:buAutoNum type="arabicParenR"/>
              <a:defRPr/>
            </a:pP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eaLnBrk="1" fontAlgn="auto" hangingPunct="1">
              <a:spcAft>
                <a:spcPts val="0"/>
              </a:spcAft>
              <a:buFont typeface="Arial" panose="020B0604020202020204" pitchFamily="34" charset="0"/>
              <a:buAutoNum type="arabicParenR"/>
              <a:defRPr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НОВОЕ: Создание статистических инструментов для мониторинга экономической активности в сельской местности.</a:t>
            </a:r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4F6000-2959-49BA-825F-37F6A81DD6FE}" type="slidenum">
              <a:rPr lang="ru-RU"/>
              <a:pPr>
                <a:defRPr/>
              </a:pPr>
              <a:t>8</a:t>
            </a:fld>
            <a:endParaRPr lang="ru-RU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3200" smtClean="0">
                <a:latin typeface="Times New Roman" pitchFamily="18" charset="0"/>
                <a:cs typeface="Times New Roman" pitchFamily="18" charset="0"/>
              </a:rPr>
              <a:t>Канада: основные направления господдержки сельхозпроизводителей</a:t>
            </a:r>
          </a:p>
        </p:txBody>
      </p:sp>
      <p:sp>
        <p:nvSpPr>
          <p:cNvPr id="22530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eaLnBrk="1" hangingPunct="1">
              <a:lnSpc>
                <a:spcPct val="140000"/>
              </a:lnSpc>
            </a:pPr>
            <a:r>
              <a:rPr lang="ru-RU" sz="2000" smtClean="0">
                <a:latin typeface="Times New Roman" pitchFamily="18" charset="0"/>
                <a:cs typeface="Times New Roman" pitchFamily="18" charset="0"/>
              </a:rPr>
              <a:t>Программы поддержки доходов фермеров:</a:t>
            </a:r>
          </a:p>
          <a:p>
            <a:pPr algn="just" eaLnBrk="1" hangingPunct="1">
              <a:lnSpc>
                <a:spcPct val="140000"/>
              </a:lnSpc>
              <a:buFont typeface="Arial" charset="0"/>
              <a:buNone/>
            </a:pPr>
            <a:r>
              <a:rPr lang="ru-RU" sz="1600" smtClean="0">
                <a:ea typeface="Calibri" pitchFamily="34" charset="0"/>
                <a:cs typeface="Times New Roman" pitchFamily="18" charset="0"/>
              </a:rPr>
              <a:t>	- </a:t>
            </a:r>
            <a:r>
              <a:rPr lang="ru-RU" sz="1600" smtClean="0">
                <a:latin typeface="Times New Roman" pitchFamily="18" charset="0"/>
                <a:cs typeface="Times New Roman" pitchFamily="18" charset="0"/>
              </a:rPr>
              <a:t>Программа «</a:t>
            </a:r>
            <a:r>
              <a:rPr lang="en-US" sz="1600" smtClean="0">
                <a:latin typeface="Times New Roman" pitchFamily="18" charset="0"/>
                <a:cs typeface="Times New Roman" pitchFamily="18" charset="0"/>
              </a:rPr>
              <a:t>AgriInsurance</a:t>
            </a:r>
            <a:r>
              <a:rPr lang="ru-RU" sz="1600" smtClean="0">
                <a:latin typeface="Times New Roman" pitchFamily="18" charset="0"/>
                <a:cs typeface="Times New Roman" pitchFamily="18" charset="0"/>
              </a:rPr>
              <a:t>» </a:t>
            </a:r>
          </a:p>
          <a:p>
            <a:pPr algn="just" eaLnBrk="1" hangingPunct="1">
              <a:lnSpc>
                <a:spcPct val="140000"/>
              </a:lnSpc>
              <a:buFont typeface="Arial" charset="0"/>
              <a:buNone/>
            </a:pPr>
            <a:r>
              <a:rPr lang="ru-RU" sz="1600" smtClean="0">
                <a:latin typeface="Times New Roman" pitchFamily="18" charset="0"/>
              </a:rPr>
              <a:t>	- </a:t>
            </a:r>
            <a:r>
              <a:rPr lang="ru-RU" sz="1600" smtClean="0">
                <a:latin typeface="Times New Roman" pitchFamily="18" charset="0"/>
                <a:cs typeface="Times New Roman" pitchFamily="18" charset="0"/>
              </a:rPr>
              <a:t>Программа «</a:t>
            </a:r>
            <a:r>
              <a:rPr lang="en-US" sz="1600" smtClean="0">
                <a:latin typeface="Times New Roman" pitchFamily="18" charset="0"/>
                <a:cs typeface="Times New Roman" pitchFamily="18" charset="0"/>
              </a:rPr>
              <a:t>AgriStability</a:t>
            </a:r>
            <a:r>
              <a:rPr lang="ru-RU" sz="1600" smtClean="0">
                <a:latin typeface="Times New Roman" pitchFamily="18" charset="0"/>
                <a:cs typeface="Times New Roman" pitchFamily="18" charset="0"/>
              </a:rPr>
              <a:t>»</a:t>
            </a:r>
          </a:p>
          <a:p>
            <a:pPr algn="just" eaLnBrk="1" hangingPunct="1">
              <a:lnSpc>
                <a:spcPct val="140000"/>
              </a:lnSpc>
              <a:buFont typeface="Arial" charset="0"/>
              <a:buNone/>
            </a:pPr>
            <a:r>
              <a:rPr lang="ru-RU" sz="1600" smtClean="0">
                <a:latin typeface="Times New Roman" pitchFamily="18" charset="0"/>
              </a:rPr>
              <a:t>	- </a:t>
            </a:r>
            <a:r>
              <a:rPr lang="ru-RU" sz="1600" smtClean="0">
                <a:latin typeface="Times New Roman" pitchFamily="18" charset="0"/>
                <a:cs typeface="Times New Roman" pitchFamily="18" charset="0"/>
              </a:rPr>
              <a:t>Программа “</a:t>
            </a:r>
            <a:r>
              <a:rPr lang="en-US" sz="1600" smtClean="0">
                <a:latin typeface="Times New Roman" pitchFamily="18" charset="0"/>
                <a:cs typeface="Times New Roman" pitchFamily="18" charset="0"/>
              </a:rPr>
              <a:t>AgriInvest</a:t>
            </a:r>
            <a:r>
              <a:rPr lang="ru-RU" sz="1600" smtClean="0">
                <a:latin typeface="Times New Roman" pitchFamily="18" charset="0"/>
                <a:cs typeface="Times New Roman" pitchFamily="18" charset="0"/>
              </a:rPr>
              <a:t>”</a:t>
            </a:r>
          </a:p>
          <a:p>
            <a:pPr algn="just" eaLnBrk="1" hangingPunct="1">
              <a:lnSpc>
                <a:spcPct val="140000"/>
              </a:lnSpc>
              <a:buFont typeface="Arial" charset="0"/>
              <a:buNone/>
            </a:pPr>
            <a:r>
              <a:rPr lang="ru-RU" sz="1600" smtClean="0">
                <a:latin typeface="Times New Roman" pitchFamily="18" charset="0"/>
              </a:rPr>
              <a:t>	- </a:t>
            </a:r>
            <a:r>
              <a:rPr lang="ru-RU" sz="1600" smtClean="0">
                <a:latin typeface="Times New Roman" pitchFamily="18" charset="0"/>
                <a:cs typeface="Times New Roman" pitchFamily="18" charset="0"/>
              </a:rPr>
              <a:t>Программа “</a:t>
            </a:r>
            <a:r>
              <a:rPr lang="en-US" sz="1600" smtClean="0">
                <a:latin typeface="Times New Roman" pitchFamily="18" charset="0"/>
                <a:cs typeface="Times New Roman" pitchFamily="18" charset="0"/>
              </a:rPr>
              <a:t>AgriRecovery</a:t>
            </a:r>
            <a:r>
              <a:rPr lang="ru-RU" sz="1600" smtClean="0">
                <a:latin typeface="Times New Roman" pitchFamily="18" charset="0"/>
                <a:cs typeface="Times New Roman" pitchFamily="18" charset="0"/>
              </a:rPr>
              <a:t>” </a:t>
            </a:r>
          </a:p>
          <a:p>
            <a:pPr algn="just" eaLnBrk="1" hangingPunct="1">
              <a:lnSpc>
                <a:spcPct val="140000"/>
              </a:lnSpc>
              <a:buFont typeface="Arial" charset="0"/>
              <a:buNone/>
            </a:pPr>
            <a:endParaRPr lang="ru-RU" sz="1200" smtClean="0"/>
          </a:p>
          <a:p>
            <a:pPr eaLnBrk="1" hangingPunct="1">
              <a:lnSpc>
                <a:spcPct val="90000"/>
              </a:lnSpc>
            </a:pPr>
            <a:r>
              <a:rPr lang="ru-RU" sz="2000" smtClean="0">
                <a:latin typeface="Times New Roman" pitchFamily="18" charset="0"/>
                <a:ea typeface="DejaVu Sans"/>
                <a:cs typeface="DejaVu Sans"/>
              </a:rPr>
              <a:t>Налоговые льготы для сельскохозяйственных товаропроизводителей</a:t>
            </a:r>
          </a:p>
          <a:p>
            <a:pPr eaLnBrk="1" hangingPunct="1">
              <a:lnSpc>
                <a:spcPct val="90000"/>
              </a:lnSpc>
              <a:buFont typeface="Arial" charset="0"/>
              <a:buNone/>
            </a:pPr>
            <a:r>
              <a:rPr lang="ru-RU" sz="2000" smtClean="0">
                <a:latin typeface="Times New Roman" pitchFamily="18" charset="0"/>
                <a:ea typeface="DejaVu Sans"/>
                <a:cs typeface="DejaVu Sans"/>
              </a:rPr>
              <a:t>	</a:t>
            </a:r>
            <a:r>
              <a:rPr lang="ru-RU" sz="1600" smtClean="0">
                <a:latin typeface="Times New Roman" pitchFamily="18" charset="0"/>
                <a:ea typeface="DejaVu Sans"/>
                <a:cs typeface="DejaVu Sans"/>
              </a:rPr>
              <a:t>- освобождение от налога на добавленную стоимость</a:t>
            </a:r>
          </a:p>
          <a:p>
            <a:pPr eaLnBrk="1" hangingPunct="1">
              <a:lnSpc>
                <a:spcPct val="90000"/>
              </a:lnSpc>
              <a:buFont typeface="Arial" charset="0"/>
              <a:buNone/>
            </a:pPr>
            <a:r>
              <a:rPr lang="ru-RU" sz="1600" smtClean="0">
                <a:latin typeface="Times New Roman" pitchFamily="18" charset="0"/>
                <a:ea typeface="DejaVu Sans"/>
                <a:cs typeface="DejaVu Sans"/>
              </a:rPr>
              <a:t>	- возврат акцизных налогов на бензин и дизельное топливо</a:t>
            </a:r>
          </a:p>
          <a:p>
            <a:pPr eaLnBrk="1" hangingPunct="1">
              <a:lnSpc>
                <a:spcPct val="90000"/>
              </a:lnSpc>
              <a:buFont typeface="Arial" charset="0"/>
              <a:buNone/>
            </a:pPr>
            <a:r>
              <a:rPr lang="ru-RU" sz="1600" smtClean="0">
                <a:latin typeface="Times New Roman" pitchFamily="18" charset="0"/>
                <a:ea typeface="DejaVu Sans"/>
                <a:cs typeface="DejaVu Sans"/>
              </a:rPr>
              <a:t>	- снижение налогов при продаже фермы или передаче по наследству</a:t>
            </a:r>
          </a:p>
          <a:p>
            <a:pPr eaLnBrk="1" hangingPunct="1">
              <a:lnSpc>
                <a:spcPct val="90000"/>
              </a:lnSpc>
              <a:buFont typeface="Arial" charset="0"/>
              <a:buNone/>
            </a:pPr>
            <a:endParaRPr lang="ru-RU" sz="1600" smtClean="0">
              <a:latin typeface="Times New Roman" pitchFamily="18" charset="0"/>
              <a:ea typeface="DejaVu Sans"/>
              <a:cs typeface="DejaVu Sans"/>
            </a:endParaRPr>
          </a:p>
          <a:p>
            <a:pPr eaLnBrk="1" hangingPunct="1">
              <a:lnSpc>
                <a:spcPct val="90000"/>
              </a:lnSpc>
            </a:pPr>
            <a:r>
              <a:rPr lang="ru-RU" sz="2000" smtClean="0">
                <a:latin typeface="Times New Roman" pitchFamily="18" charset="0"/>
                <a:cs typeface="Times New Roman" pitchFamily="18" charset="0"/>
              </a:rPr>
              <a:t>Государственное планирование производства молока, мяса птицы и яиц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D64696A-3B0D-4A92-B0BA-F10E6710D94F}" type="slidenum">
              <a:rPr lang="ru-RU"/>
              <a:pPr>
                <a:defRPr/>
              </a:pPr>
              <a:t>9</a:t>
            </a:fld>
            <a:endParaRPr lang="ru-RU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2000" smtClean="0">
                <a:latin typeface="Times New Roman" pitchFamily="18" charset="0"/>
                <a:cs typeface="Times New Roman" pitchFamily="18" charset="0"/>
              </a:rPr>
              <a:t>Канада: Господдержка  сельхозпроизводителей, млн. кан. долл.</a:t>
            </a:r>
          </a:p>
        </p:txBody>
      </p:sp>
      <p:pic>
        <p:nvPicPr>
          <p:cNvPr id="23554" name="Объект 5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688975" y="1431925"/>
            <a:ext cx="7483475" cy="5376863"/>
          </a:xfrm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2802EE6-DA2E-4E10-80D7-7546123CBC6C}" type="slidenum">
              <a:rPr lang="ru-RU"/>
              <a:pPr>
                <a:defRPr/>
              </a:pPr>
              <a:t>10</a:t>
            </a:fld>
            <a:endParaRPr lang="ru-RU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Канада: Современные направления господдержки диверсификации экономического развития сельской местности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578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 eaLnBrk="1" hangingPunct="1">
              <a:lnSpc>
                <a:spcPct val="140000"/>
              </a:lnSpc>
              <a:buFont typeface="Arial" charset="0"/>
              <a:buNone/>
            </a:pPr>
            <a:r>
              <a:rPr lang="ru-RU" sz="2000" smtClean="0">
                <a:latin typeface="Times New Roman" pitchFamily="18" charset="0"/>
                <a:ea typeface="Calibri" pitchFamily="34" charset="0"/>
                <a:cs typeface="Calibri" pitchFamily="34" charset="0"/>
              </a:rPr>
              <a:t>Стратегия экономического развития сельской местности </a:t>
            </a:r>
          </a:p>
          <a:p>
            <a:pPr marL="0" indent="0" algn="just" eaLnBrk="1" hangingPunct="1">
              <a:lnSpc>
                <a:spcPct val="140000"/>
              </a:lnSpc>
              <a:buFont typeface="Arial" charset="0"/>
              <a:buNone/>
            </a:pPr>
            <a:r>
              <a:rPr lang="ru-RU" sz="2000" smtClean="0">
                <a:latin typeface="Times New Roman" pitchFamily="18" charset="0"/>
                <a:ea typeface="Calibri" pitchFamily="34" charset="0"/>
                <a:cs typeface="Calibri" pitchFamily="34" charset="0"/>
              </a:rPr>
              <a:t>(The Rural Economic Development Strategy), 2019 г.</a:t>
            </a:r>
          </a:p>
          <a:p>
            <a:pPr marL="0" indent="0" algn="just" eaLnBrk="1" hangingPunct="1">
              <a:lnSpc>
                <a:spcPct val="140000"/>
              </a:lnSpc>
              <a:buFont typeface="Arial" charset="0"/>
              <a:buNone/>
            </a:pPr>
            <a:endParaRPr lang="ru-RU" sz="2000" smtClean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indent="0" algn="just" eaLnBrk="1" hangingPunct="1">
              <a:lnSpc>
                <a:spcPct val="140000"/>
              </a:lnSpc>
            </a:pPr>
            <a:r>
              <a:rPr lang="ru-RU" sz="200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развитие сети широкополосного быстрого интернета в сельской местности;</a:t>
            </a:r>
            <a:endParaRPr lang="ru-RU" sz="1600" smtClean="0">
              <a:ea typeface="Calibri" pitchFamily="34" charset="0"/>
              <a:cs typeface="Times New Roman" pitchFamily="18" charset="0"/>
            </a:endParaRPr>
          </a:p>
          <a:p>
            <a:pPr marL="0" indent="0" algn="just" eaLnBrk="1" hangingPunct="1">
              <a:lnSpc>
                <a:spcPct val="140000"/>
              </a:lnSpc>
            </a:pPr>
            <a:r>
              <a:rPr lang="ru-RU" sz="200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укрепление сельской экономики и создание новых рабочих мест;</a:t>
            </a:r>
            <a:endParaRPr lang="ru-RU" sz="1600" smtClean="0">
              <a:ea typeface="Calibri" pitchFamily="34" charset="0"/>
              <a:cs typeface="Times New Roman" pitchFamily="18" charset="0"/>
            </a:endParaRPr>
          </a:p>
          <a:p>
            <a:pPr marL="0" indent="0" algn="just" eaLnBrk="1" hangingPunct="1">
              <a:lnSpc>
                <a:spcPct val="140000"/>
              </a:lnSpc>
            </a:pPr>
            <a:r>
              <a:rPr lang="ru-RU" sz="200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обновление сельской инфраструктуры с целью формирования новых факторов роста;</a:t>
            </a:r>
            <a:endParaRPr lang="ru-RU" sz="1600" smtClean="0">
              <a:ea typeface="Calibri" pitchFamily="34" charset="0"/>
              <a:cs typeface="Times New Roman" pitchFamily="18" charset="0"/>
            </a:endParaRPr>
          </a:p>
          <a:p>
            <a:pPr marL="0" indent="0" algn="just" eaLnBrk="1" hangingPunct="1">
              <a:lnSpc>
                <a:spcPct val="140000"/>
              </a:lnSpc>
            </a:pPr>
            <a:r>
              <a:rPr lang="ru-RU" sz="200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развитие сельской экономики с учетом изменения климата.</a:t>
            </a:r>
            <a:endParaRPr lang="ru-RU" sz="1600" smtClean="0">
              <a:ea typeface="Calibri" pitchFamily="34" charset="0"/>
              <a:cs typeface="Times New Roman" pitchFamily="18" charset="0"/>
            </a:endParaRPr>
          </a:p>
          <a:p>
            <a:pPr marL="0" indent="0" eaLnBrk="1" hangingPunct="1">
              <a:lnSpc>
                <a:spcPct val="90000"/>
              </a:lnSpc>
            </a:pPr>
            <a:endParaRPr lang="ru-RU" sz="200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1398E8-EAE1-4788-94DF-B0828766D5EB}" type="slidenum">
              <a:rPr lang="ru-RU"/>
              <a:pPr>
                <a:defRPr/>
              </a:pPr>
              <a:t>11</a:t>
            </a:fld>
            <a:endParaRPr lang="ru-RU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11188" y="333375"/>
            <a:ext cx="7993062" cy="1470025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База данных: «Профили деловой активности в сельской местности Канады» </a:t>
            </a:r>
            <a:br>
              <a:rPr lang="ru-RU" sz="3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Rural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Canada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Business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Profiles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84213" y="2205038"/>
            <a:ext cx="7920037" cy="4176712"/>
          </a:xfrm>
        </p:spPr>
        <p:txBody>
          <a:bodyPr rtlCol="0">
            <a:normAutofit fontScale="92500"/>
          </a:bodyPr>
          <a:lstStyle/>
          <a:p>
            <a:pPr algn="l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Создана Канадским статистическим агентством (</a:t>
            </a:r>
            <a:r>
              <a:rPr lang="en-US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Statistics Canada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algn="l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Первая публикация -  март 2022 г. (данные </a:t>
            </a:r>
            <a:r>
              <a:rPr lang="ru-RU" sz="200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за 2019-2021 гг.)</a:t>
            </a:r>
            <a:endParaRPr lang="ru-RU" sz="2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ru-RU" sz="2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sz="2000" u="sng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Показатели в базе </a:t>
            </a:r>
            <a:r>
              <a:rPr lang="ru-RU" sz="2000" u="sng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данных: </a:t>
            </a:r>
            <a:endParaRPr lang="ru-RU" sz="2000" u="sng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ru-RU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малые и средние предприятия в соответствии с уровнем годовых доходов (</a:t>
            </a:r>
            <a:r>
              <a:rPr lang="ru-RU" sz="20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annual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revenues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),</a:t>
            </a:r>
          </a:p>
          <a:p>
            <a:pPr algn="l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географические кластеры (Канада, регионы, провинции и территории),</a:t>
            </a:r>
          </a:p>
          <a:p>
            <a:pPr algn="l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сельские и городские территории,</a:t>
            </a:r>
          </a:p>
          <a:p>
            <a:pPr algn="l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виды экономической деятельности,</a:t>
            </a:r>
          </a:p>
          <a:p>
            <a:pPr algn="l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типы юридической формы,</a:t>
            </a:r>
          </a:p>
          <a:p>
            <a:pPr algn="l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прибыльные и неприбыльные предприятия (</a:t>
            </a:r>
            <a:r>
              <a:rPr lang="ru-RU" sz="20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profitable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and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non-profitable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).</a:t>
            </a:r>
          </a:p>
          <a:p>
            <a:pPr algn="l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ru-RU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9FF17D7-AA4D-4B08-A514-F78A031354E2}" type="slidenum">
              <a:rPr lang="ru-RU"/>
              <a:pPr>
                <a:defRPr/>
              </a:pPr>
              <a:t>12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11188" y="333375"/>
            <a:ext cx="7993062" cy="719138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Канадский опыт поддержки развития сельской местности:  Основные направления для использования в России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84213" y="1268413"/>
            <a:ext cx="7920037" cy="5113337"/>
          </a:xfrm>
        </p:spPr>
        <p:txBody>
          <a:bodyPr rtlCol="0">
            <a:normAutofit fontScale="92500" lnSpcReduction="10000"/>
          </a:bodyPr>
          <a:lstStyle/>
          <a:p>
            <a:pPr marL="457200" indent="-457200" algn="l" eaLnBrk="1" fontAlgn="auto" hangingPunct="1">
              <a:spcAft>
                <a:spcPts val="0"/>
              </a:spcAft>
              <a:buFont typeface="Arial" panose="020B0604020202020204" pitchFamily="34" charset="0"/>
              <a:buAutoNum type="arabicParenR"/>
              <a:defRPr/>
            </a:pP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Базовое определение термина «сельская местность» для всей Российской Федерации</a:t>
            </a:r>
          </a:p>
          <a:p>
            <a:pPr marL="457200" indent="-457200" algn="l" eaLnBrk="1" fontAlgn="auto" hangingPunct="1">
              <a:spcAft>
                <a:spcPts val="0"/>
              </a:spcAft>
              <a:buFont typeface="Arial" panose="020B0604020202020204" pitchFamily="34" charset="0"/>
              <a:buAutoNum type="arabicParenR"/>
              <a:defRPr/>
            </a:pPr>
            <a:endParaRPr lang="ru-RU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indent="-457200" algn="l" eaLnBrk="1" fontAlgn="auto" hangingPunct="1">
              <a:spcAft>
                <a:spcPts val="0"/>
              </a:spcAft>
              <a:buFont typeface="Arial" panose="020B0604020202020204" pitchFamily="34" charset="0"/>
              <a:buAutoNum type="arabicParenR"/>
              <a:defRPr/>
            </a:pP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Господдержка сельскохозяйственного производства: страхование и поддержка доходов, налоговые льготы, прямое </a:t>
            </a:r>
            <a:r>
              <a:rPr lang="ru-RU" sz="20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госпланирование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производство в отдельных секторах</a:t>
            </a:r>
          </a:p>
          <a:p>
            <a:pPr marL="457200" indent="-457200" algn="l" eaLnBrk="1" fontAlgn="auto" hangingPunct="1">
              <a:spcAft>
                <a:spcPts val="0"/>
              </a:spcAft>
              <a:buFont typeface="Arial" panose="020B0604020202020204" pitchFamily="34" charset="0"/>
              <a:buAutoNum type="arabicParenR"/>
              <a:defRPr/>
            </a:pPr>
            <a:endParaRPr lang="ru-RU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indent="-457200" algn="l" eaLnBrk="1" fontAlgn="auto" hangingPunct="1">
              <a:spcAft>
                <a:spcPts val="0"/>
              </a:spcAft>
              <a:buFont typeface="Arial" panose="020B0604020202020204" pitchFamily="34" charset="0"/>
              <a:buAutoNum type="arabicParenR"/>
              <a:defRPr/>
            </a:pP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Создание устойчивой налогооблагаемой базы для формирования бюджета муниципальных органов в сельской местности: налог на землю и имущество</a:t>
            </a:r>
          </a:p>
          <a:p>
            <a:pPr marL="457200" indent="-457200" algn="l" eaLnBrk="1" fontAlgn="auto" hangingPunct="1">
              <a:spcAft>
                <a:spcPts val="0"/>
              </a:spcAft>
              <a:buFont typeface="Arial" panose="020B0604020202020204" pitchFamily="34" charset="0"/>
              <a:buAutoNum type="arabicParenR"/>
              <a:defRPr/>
            </a:pPr>
            <a:endParaRPr lang="ru-RU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indent="-457200" algn="l" eaLnBrk="1" fontAlgn="auto" hangingPunct="1">
              <a:spcAft>
                <a:spcPts val="0"/>
              </a:spcAft>
              <a:buFont typeface="Arial" panose="020B0604020202020204" pitchFamily="34" charset="0"/>
              <a:buAutoNum type="arabicParenR"/>
              <a:defRPr/>
            </a:pP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Поддержка диверсификации сельской локальной экономики: развитие сети широкополосного интернета, инвестиции в инфраструктуру, развитие образования и здравоохранения, </a:t>
            </a:r>
          </a:p>
          <a:p>
            <a:pPr marL="457200" indent="-457200" algn="l" eaLnBrk="1" fontAlgn="auto" hangingPunct="1">
              <a:spcAft>
                <a:spcPts val="0"/>
              </a:spcAft>
              <a:buFont typeface="Arial" panose="020B0604020202020204" pitchFamily="34" charset="0"/>
              <a:buAutoNum type="arabicParenR"/>
              <a:defRPr/>
            </a:pPr>
            <a:endParaRPr lang="ru-RU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indent="-457200" algn="l" eaLnBrk="1" fontAlgn="auto" hangingPunct="1">
              <a:spcAft>
                <a:spcPts val="0"/>
              </a:spcAft>
              <a:buFont typeface="Arial" panose="020B0604020202020204" pitchFamily="34" charset="0"/>
              <a:buAutoNum type="arabicParenR"/>
              <a:defRPr/>
            </a:pP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Создание статистического инструментария для мониторинга экономической деятельности в сельской местности</a:t>
            </a:r>
            <a:endParaRPr lang="ru-RU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ru-RU" sz="2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ru-RU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E8F323A-AFE7-4AEF-8984-2E2D60CD9215}" type="slidenum">
              <a:rPr lang="ru-RU"/>
              <a:pPr>
                <a:defRPr/>
              </a:pPr>
              <a:t>13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932</TotalTime>
  <Words>597</Words>
  <Application>Microsoft Office PowerPoint</Application>
  <PresentationFormat>Экран (4:3)</PresentationFormat>
  <Paragraphs>134</Paragraphs>
  <Slides>13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4</vt:i4>
      </vt:variant>
      <vt:variant>
        <vt:lpstr>Шаблон оформления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9" baseType="lpstr">
      <vt:lpstr>Arial</vt:lpstr>
      <vt:lpstr>Calibri</vt:lpstr>
      <vt:lpstr>Times New Roman</vt:lpstr>
      <vt:lpstr>DejaVu Sans</vt:lpstr>
      <vt:lpstr>Тема Office</vt:lpstr>
      <vt:lpstr>Диаграмма Microsoft Excel</vt:lpstr>
      <vt:lpstr>Возможности использования  опыта Канады для развития сельских территорий в России</vt:lpstr>
      <vt:lpstr>Канада: распределение сельского и городского населения (2021 г.)</vt:lpstr>
      <vt:lpstr>Канадские подходы к определению сельской местности (сельских территорий)</vt:lpstr>
      <vt:lpstr>Общие оценки сельской местности в Канаде </vt:lpstr>
      <vt:lpstr>Канада: Диверсификация сельской локальной экономики  (доля МП и СП в  экономике, 2020 г., %) </vt:lpstr>
      <vt:lpstr>Канада: Динамика цены на сельскохозяйственные угодья (индекс, 2000=100)</vt:lpstr>
      <vt:lpstr>Канада: Добавленная стоимость в сельском хозяйстве  на одного работника  (в долларах США, в ценах 2015 г.)</vt:lpstr>
      <vt:lpstr>Канада: основные направления госполитики по поддержке развития сельской местности</vt:lpstr>
      <vt:lpstr>Канада: основные направления господдержки сельхозпроизводителей</vt:lpstr>
      <vt:lpstr>Канада: Господдержка  сельхозпроизводителей, млн. кан. долл.</vt:lpstr>
      <vt:lpstr>Канада: Современные направления господдержки диверсификации экономического развития сельской местности</vt:lpstr>
      <vt:lpstr> База данных: «Профили деловой активности в сельской местности Канады»  (Rural Canada Business Profiles)</vt:lpstr>
      <vt:lpstr>Канадский опыт поддержки развития сельской местности:  Основные направления для использования в России </vt:lpstr>
    </vt:vector>
  </TitlesOfParts>
  <Company>SPecialiST RePack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Возможности использования канадского опыта развития сельской местности для России</dc:title>
  <dc:creator>strokov</dc:creator>
  <cp:lastModifiedBy>mazloev</cp:lastModifiedBy>
  <cp:revision>31</cp:revision>
  <dcterms:created xsi:type="dcterms:W3CDTF">2023-06-27T08:33:53Z</dcterms:created>
  <dcterms:modified xsi:type="dcterms:W3CDTF">2023-07-25T06:40:17Z</dcterms:modified>
</cp:coreProperties>
</file>