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7" r:id="rId3"/>
    <p:sldId id="268" r:id="rId4"/>
    <p:sldId id="269" r:id="rId5"/>
    <p:sldId id="258" r:id="rId6"/>
    <p:sldId id="270" r:id="rId7"/>
    <p:sldId id="263" r:id="rId8"/>
    <p:sldId id="264" r:id="rId9"/>
    <p:sldId id="271" r:id="rId10"/>
    <p:sldId id="262" r:id="rId11"/>
    <p:sldId id="272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 autoAdjust="0"/>
    <p:restoredTop sz="94599" autoAdjust="0"/>
  </p:normalViewPr>
  <p:slideViewPr>
    <p:cSldViewPr>
      <p:cViewPr varScale="1">
        <p:scale>
          <a:sx n="114" d="100"/>
          <a:sy n="114" d="100"/>
        </p:scale>
        <p:origin x="5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2059F2-AF9E-49AD-9296-9AC71DCDBDB9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50A6DF-D5AA-4920-B51B-0FBE7D0A5661}">
      <dgm:prSet/>
      <dgm:spPr/>
      <dgm:t>
        <a:bodyPr/>
        <a:lstStyle/>
        <a:p>
          <a:r>
            <a:rPr lang="ru-RU" b="0" i="0" dirty="0"/>
            <a:t>Производственная функция Фаррелла устраняет разрыв между статистическими ресурсами и информационной потребностью ЭММ рынков</a:t>
          </a:r>
          <a:endParaRPr lang="en-US" dirty="0"/>
        </a:p>
      </dgm:t>
    </dgm:pt>
    <dgm:pt modelId="{7E8FC37B-7E16-4C02-944A-611C3B234AFE}" type="parTrans" cxnId="{4099698F-2428-4C2A-A05F-14FD29327F0D}">
      <dgm:prSet/>
      <dgm:spPr/>
      <dgm:t>
        <a:bodyPr/>
        <a:lstStyle/>
        <a:p>
          <a:endParaRPr lang="en-US"/>
        </a:p>
      </dgm:t>
    </dgm:pt>
    <dgm:pt modelId="{0D925515-9205-4776-967C-090A51F35772}" type="sibTrans" cxnId="{4099698F-2428-4C2A-A05F-14FD29327F0D}">
      <dgm:prSet/>
      <dgm:spPr/>
      <dgm:t>
        <a:bodyPr/>
        <a:lstStyle/>
        <a:p>
          <a:endParaRPr lang="en-US"/>
        </a:p>
      </dgm:t>
    </dgm:pt>
    <dgm:pt modelId="{B03C58C2-52E8-4E26-B0C6-635DA06CCA25}">
      <dgm:prSet/>
      <dgm:spPr/>
      <dgm:t>
        <a:bodyPr/>
        <a:lstStyle/>
        <a:p>
          <a:r>
            <a:rPr lang="ru-RU" b="0" i="0"/>
            <a:t>Не нуждается в оценивании или вычислении ненаблюдаемых параметров</a:t>
          </a:r>
          <a:endParaRPr lang="en-US"/>
        </a:p>
      </dgm:t>
    </dgm:pt>
    <dgm:pt modelId="{A8830724-E336-48AC-B4E8-0EF9C479B208}" type="parTrans" cxnId="{F1C3EEDC-D982-48A3-A787-8C8B65F18B52}">
      <dgm:prSet/>
      <dgm:spPr/>
      <dgm:t>
        <a:bodyPr/>
        <a:lstStyle/>
        <a:p>
          <a:endParaRPr lang="en-US"/>
        </a:p>
      </dgm:t>
    </dgm:pt>
    <dgm:pt modelId="{AB6952B5-A642-493A-983F-940EC4FB59C0}" type="sibTrans" cxnId="{F1C3EEDC-D982-48A3-A787-8C8B65F18B52}">
      <dgm:prSet/>
      <dgm:spPr/>
      <dgm:t>
        <a:bodyPr/>
        <a:lstStyle/>
        <a:p>
          <a:endParaRPr lang="en-US"/>
        </a:p>
      </dgm:t>
    </dgm:pt>
    <dgm:pt modelId="{7EB3F028-2A6C-481D-B73D-0E58A2F51382}">
      <dgm:prSet/>
      <dgm:spPr/>
      <dgm:t>
        <a:bodyPr/>
        <a:lstStyle/>
        <a:p>
          <a:r>
            <a:rPr lang="ru-RU" b="0" i="0" dirty="0"/>
            <a:t>Предложен эффективный способ встраивания </a:t>
          </a:r>
          <a:r>
            <a:rPr lang="ru-RU" b="0" i="0" dirty="0" smtClean="0"/>
            <a:t>задачи производителя </a:t>
          </a:r>
          <a:r>
            <a:rPr lang="ru-RU" b="0" i="0" dirty="0"/>
            <a:t>в модель равновесия</a:t>
          </a:r>
          <a:endParaRPr lang="en-US" dirty="0"/>
        </a:p>
      </dgm:t>
    </dgm:pt>
    <dgm:pt modelId="{D42B63AD-4B73-4E7F-9719-229283BD8A93}" type="parTrans" cxnId="{478DAF62-38D7-465B-8F3A-C6CA100A8D90}">
      <dgm:prSet/>
      <dgm:spPr/>
      <dgm:t>
        <a:bodyPr/>
        <a:lstStyle/>
        <a:p>
          <a:endParaRPr lang="en-US"/>
        </a:p>
      </dgm:t>
    </dgm:pt>
    <dgm:pt modelId="{EE2F4F71-B24A-4CC0-B22C-BCEFD6E1052F}" type="sibTrans" cxnId="{478DAF62-38D7-465B-8F3A-C6CA100A8D90}">
      <dgm:prSet/>
      <dgm:spPr/>
      <dgm:t>
        <a:bodyPr/>
        <a:lstStyle/>
        <a:p>
          <a:endParaRPr lang="en-US"/>
        </a:p>
      </dgm:t>
    </dgm:pt>
    <dgm:pt modelId="{F960A16A-D5CB-4C46-BBCF-CB5D59BCDDBD}">
      <dgm:prSet/>
      <dgm:spPr/>
      <dgm:t>
        <a:bodyPr/>
        <a:lstStyle/>
        <a:p>
          <a:r>
            <a:rPr lang="ru-RU" b="0" i="0"/>
            <a:t>Представление оптимальной производственной программы системой неравенств взаимно двойственных задач линейного программирования</a:t>
          </a:r>
          <a:endParaRPr lang="en-US"/>
        </a:p>
      </dgm:t>
    </dgm:pt>
    <dgm:pt modelId="{ECACEA64-FF10-471F-A854-C82CD5546BF6}" type="parTrans" cxnId="{0ADA13A0-AF84-489D-9D80-BF1BEB82300F}">
      <dgm:prSet/>
      <dgm:spPr/>
      <dgm:t>
        <a:bodyPr/>
        <a:lstStyle/>
        <a:p>
          <a:endParaRPr lang="en-US"/>
        </a:p>
      </dgm:t>
    </dgm:pt>
    <dgm:pt modelId="{F3963F75-9DB4-43CB-A5A9-91F078B63CA3}" type="sibTrans" cxnId="{0ADA13A0-AF84-489D-9D80-BF1BEB82300F}">
      <dgm:prSet/>
      <dgm:spPr/>
      <dgm:t>
        <a:bodyPr/>
        <a:lstStyle/>
        <a:p>
          <a:endParaRPr lang="en-US"/>
        </a:p>
      </dgm:t>
    </dgm:pt>
    <dgm:pt modelId="{2A4DA246-B950-45B1-8AF2-74B34BF2CE3E}">
      <dgm:prSet/>
      <dgm:spPr/>
      <dgm:t>
        <a:bodyPr/>
        <a:lstStyle/>
        <a:p>
          <a:r>
            <a:rPr lang="ru-RU" b="0" i="0"/>
            <a:t>Эффективно в вычислительном отношении, отсутствуют проблемы со сходимостью поиска равновесия</a:t>
          </a:r>
          <a:endParaRPr lang="en-US"/>
        </a:p>
      </dgm:t>
    </dgm:pt>
    <dgm:pt modelId="{1D74FF85-6732-407E-B1C9-5C1D18B268B9}" type="parTrans" cxnId="{5988A77E-5243-4B87-A560-31AC2528E886}">
      <dgm:prSet/>
      <dgm:spPr/>
      <dgm:t>
        <a:bodyPr/>
        <a:lstStyle/>
        <a:p>
          <a:endParaRPr lang="en-US"/>
        </a:p>
      </dgm:t>
    </dgm:pt>
    <dgm:pt modelId="{1A444745-9861-42A5-BE27-8136C1A57978}" type="sibTrans" cxnId="{5988A77E-5243-4B87-A560-31AC2528E886}">
      <dgm:prSet/>
      <dgm:spPr/>
      <dgm:t>
        <a:bodyPr/>
        <a:lstStyle/>
        <a:p>
          <a:endParaRPr lang="en-US"/>
        </a:p>
      </dgm:t>
    </dgm:pt>
    <dgm:pt modelId="{38419FD9-9CB8-4675-9F58-700060FF90DA}">
      <dgm:prSet/>
      <dgm:spPr/>
      <dgm:t>
        <a:bodyPr/>
        <a:lstStyle/>
        <a:p>
          <a:r>
            <a:rPr lang="ru-RU" b="0" i="0"/>
            <a:t>Не нужно контролировать совпадение равновесий с максимумом совокупного общественного благосостояния</a:t>
          </a:r>
          <a:endParaRPr lang="en-US"/>
        </a:p>
      </dgm:t>
    </dgm:pt>
    <dgm:pt modelId="{7EA8660E-788A-4DB9-AE15-C78607CB5872}" type="parTrans" cxnId="{5ED6A77E-F901-49F4-9E5B-4379E2F52652}">
      <dgm:prSet/>
      <dgm:spPr/>
      <dgm:t>
        <a:bodyPr/>
        <a:lstStyle/>
        <a:p>
          <a:endParaRPr lang="en-US"/>
        </a:p>
      </dgm:t>
    </dgm:pt>
    <dgm:pt modelId="{A5F17E30-B799-4FF3-B985-1312D127742F}" type="sibTrans" cxnId="{5ED6A77E-F901-49F4-9E5B-4379E2F52652}">
      <dgm:prSet/>
      <dgm:spPr/>
      <dgm:t>
        <a:bodyPr/>
        <a:lstStyle/>
        <a:p>
          <a:endParaRPr lang="en-US"/>
        </a:p>
      </dgm:t>
    </dgm:pt>
    <dgm:pt modelId="{A23FC2B8-F4F6-4F17-8CCF-D5B62068166B}">
      <dgm:prSet/>
      <dgm:spPr/>
      <dgm:t>
        <a:bodyPr/>
        <a:lstStyle/>
        <a:p>
          <a:r>
            <a:rPr lang="ru-RU" b="1" i="0" dirty="0"/>
            <a:t>Трудозатраты при использовании модели ВИАПИ намного ниже в сравнении с альтернативами, а результаты надёжнее</a:t>
          </a:r>
          <a:endParaRPr lang="en-US" b="1" dirty="0"/>
        </a:p>
      </dgm:t>
    </dgm:pt>
    <dgm:pt modelId="{1637A657-7D67-4908-9E7C-B63175C58BC7}" type="parTrans" cxnId="{E5B35093-9E3A-4296-AAA1-96B5766C05CE}">
      <dgm:prSet/>
      <dgm:spPr/>
      <dgm:t>
        <a:bodyPr/>
        <a:lstStyle/>
        <a:p>
          <a:endParaRPr lang="en-US"/>
        </a:p>
      </dgm:t>
    </dgm:pt>
    <dgm:pt modelId="{4CC20623-1D6B-4339-9BF7-3C7560FE2F9D}" type="sibTrans" cxnId="{E5B35093-9E3A-4296-AAA1-96B5766C05CE}">
      <dgm:prSet/>
      <dgm:spPr/>
      <dgm:t>
        <a:bodyPr/>
        <a:lstStyle/>
        <a:p>
          <a:endParaRPr lang="en-US"/>
        </a:p>
      </dgm:t>
    </dgm:pt>
    <dgm:pt modelId="{F94B8C5D-1AD5-4511-A883-ACB50F5CBEDF}" type="pres">
      <dgm:prSet presAssocID="{F32059F2-AF9E-49AD-9296-9AC71DCDBD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D0985A-39E9-4069-8018-632EA2E23D60}" type="pres">
      <dgm:prSet presAssocID="{9C50A6DF-D5AA-4920-B51B-0FBE7D0A566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468C4A-BE45-4E34-9790-96D480E3B7EF}" type="pres">
      <dgm:prSet presAssocID="{9C50A6DF-D5AA-4920-B51B-0FBE7D0A566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9A62C1-76C1-452B-8F8D-2F76046C3BD4}" type="pres">
      <dgm:prSet presAssocID="{7EB3F028-2A6C-481D-B73D-0E58A2F5138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28C424-6B4A-4D0B-8F3E-EE7594879F89}" type="pres">
      <dgm:prSet presAssocID="{7EB3F028-2A6C-481D-B73D-0E58A2F5138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74B5A5-0621-4745-BDEF-E0A3FF036236}" type="pres">
      <dgm:prSet presAssocID="{A23FC2B8-F4F6-4F17-8CCF-D5B62068166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0ECD98-24A1-4C6D-9CC1-EAF48F59FC5E}" type="presOf" srcId="{F960A16A-D5CB-4C46-BBCF-CB5D59BCDDBD}" destId="{DD28C424-6B4A-4D0B-8F3E-EE7594879F89}" srcOrd="0" destOrd="0" presId="urn:microsoft.com/office/officeart/2005/8/layout/vList2"/>
    <dgm:cxn modelId="{478DAF62-38D7-465B-8F3A-C6CA100A8D90}" srcId="{F32059F2-AF9E-49AD-9296-9AC71DCDBDB9}" destId="{7EB3F028-2A6C-481D-B73D-0E58A2F51382}" srcOrd="1" destOrd="0" parTransId="{D42B63AD-4B73-4E7F-9719-229283BD8A93}" sibTransId="{EE2F4F71-B24A-4CC0-B22C-BCEFD6E1052F}"/>
    <dgm:cxn modelId="{0ADA13A0-AF84-489D-9D80-BF1BEB82300F}" srcId="{7EB3F028-2A6C-481D-B73D-0E58A2F51382}" destId="{F960A16A-D5CB-4C46-BBCF-CB5D59BCDDBD}" srcOrd="0" destOrd="0" parTransId="{ECACEA64-FF10-471F-A854-C82CD5546BF6}" sibTransId="{F3963F75-9DB4-43CB-A5A9-91F078B63CA3}"/>
    <dgm:cxn modelId="{5988A77E-5243-4B87-A560-31AC2528E886}" srcId="{F960A16A-D5CB-4C46-BBCF-CB5D59BCDDBD}" destId="{2A4DA246-B950-45B1-8AF2-74B34BF2CE3E}" srcOrd="0" destOrd="0" parTransId="{1D74FF85-6732-407E-B1C9-5C1D18B268B9}" sibTransId="{1A444745-9861-42A5-BE27-8136C1A57978}"/>
    <dgm:cxn modelId="{B2160C52-D8B9-4447-B5A7-D9DF556A51FE}" type="presOf" srcId="{F32059F2-AF9E-49AD-9296-9AC71DCDBDB9}" destId="{F94B8C5D-1AD5-4511-A883-ACB50F5CBEDF}" srcOrd="0" destOrd="0" presId="urn:microsoft.com/office/officeart/2005/8/layout/vList2"/>
    <dgm:cxn modelId="{F1C3EEDC-D982-48A3-A787-8C8B65F18B52}" srcId="{9C50A6DF-D5AA-4920-B51B-0FBE7D0A5661}" destId="{B03C58C2-52E8-4E26-B0C6-635DA06CCA25}" srcOrd="0" destOrd="0" parTransId="{A8830724-E336-48AC-B4E8-0EF9C479B208}" sibTransId="{AB6952B5-A642-493A-983F-940EC4FB59C0}"/>
    <dgm:cxn modelId="{80BD06D2-FBE4-42B1-801A-BA1A640F5BF8}" type="presOf" srcId="{9C50A6DF-D5AA-4920-B51B-0FBE7D0A5661}" destId="{CDD0985A-39E9-4069-8018-632EA2E23D60}" srcOrd="0" destOrd="0" presId="urn:microsoft.com/office/officeart/2005/8/layout/vList2"/>
    <dgm:cxn modelId="{4A6A4648-37C7-4D26-91A6-E98A25294033}" type="presOf" srcId="{2A4DA246-B950-45B1-8AF2-74B34BF2CE3E}" destId="{DD28C424-6B4A-4D0B-8F3E-EE7594879F89}" srcOrd="0" destOrd="1" presId="urn:microsoft.com/office/officeart/2005/8/layout/vList2"/>
    <dgm:cxn modelId="{5ED6A77E-F901-49F4-9E5B-4379E2F52652}" srcId="{F960A16A-D5CB-4C46-BBCF-CB5D59BCDDBD}" destId="{38419FD9-9CB8-4675-9F58-700060FF90DA}" srcOrd="1" destOrd="0" parTransId="{7EA8660E-788A-4DB9-AE15-C78607CB5872}" sibTransId="{A5F17E30-B799-4FF3-B985-1312D127742F}"/>
    <dgm:cxn modelId="{8938E720-3677-4BAC-883D-B653A666FE4D}" type="presOf" srcId="{38419FD9-9CB8-4675-9F58-700060FF90DA}" destId="{DD28C424-6B4A-4D0B-8F3E-EE7594879F89}" srcOrd="0" destOrd="2" presId="urn:microsoft.com/office/officeart/2005/8/layout/vList2"/>
    <dgm:cxn modelId="{E5B35093-9E3A-4296-AAA1-96B5766C05CE}" srcId="{F32059F2-AF9E-49AD-9296-9AC71DCDBDB9}" destId="{A23FC2B8-F4F6-4F17-8CCF-D5B62068166B}" srcOrd="2" destOrd="0" parTransId="{1637A657-7D67-4908-9E7C-B63175C58BC7}" sibTransId="{4CC20623-1D6B-4339-9BF7-3C7560FE2F9D}"/>
    <dgm:cxn modelId="{4099698F-2428-4C2A-A05F-14FD29327F0D}" srcId="{F32059F2-AF9E-49AD-9296-9AC71DCDBDB9}" destId="{9C50A6DF-D5AA-4920-B51B-0FBE7D0A5661}" srcOrd="0" destOrd="0" parTransId="{7E8FC37B-7E16-4C02-944A-611C3B234AFE}" sibTransId="{0D925515-9205-4776-967C-090A51F35772}"/>
    <dgm:cxn modelId="{7B46D4AE-DE3B-466F-82FE-AC1BB84C1AB9}" type="presOf" srcId="{B03C58C2-52E8-4E26-B0C6-635DA06CCA25}" destId="{A4468C4A-BE45-4E34-9790-96D480E3B7EF}" srcOrd="0" destOrd="0" presId="urn:microsoft.com/office/officeart/2005/8/layout/vList2"/>
    <dgm:cxn modelId="{C8576D03-A613-437A-A495-E11062DD50DC}" type="presOf" srcId="{7EB3F028-2A6C-481D-B73D-0E58A2F51382}" destId="{B59A62C1-76C1-452B-8F8D-2F76046C3BD4}" srcOrd="0" destOrd="0" presId="urn:microsoft.com/office/officeart/2005/8/layout/vList2"/>
    <dgm:cxn modelId="{16242971-F4B9-49A6-B562-AE8E83DCE968}" type="presOf" srcId="{A23FC2B8-F4F6-4F17-8CCF-D5B62068166B}" destId="{6B74B5A5-0621-4745-BDEF-E0A3FF036236}" srcOrd="0" destOrd="0" presId="urn:microsoft.com/office/officeart/2005/8/layout/vList2"/>
    <dgm:cxn modelId="{6BAA659C-6DEC-4179-A2C0-1DF220042132}" type="presParOf" srcId="{F94B8C5D-1AD5-4511-A883-ACB50F5CBEDF}" destId="{CDD0985A-39E9-4069-8018-632EA2E23D60}" srcOrd="0" destOrd="0" presId="urn:microsoft.com/office/officeart/2005/8/layout/vList2"/>
    <dgm:cxn modelId="{8EEAB138-C845-4FDF-93CA-0F2DD9F30E47}" type="presParOf" srcId="{F94B8C5D-1AD5-4511-A883-ACB50F5CBEDF}" destId="{A4468C4A-BE45-4E34-9790-96D480E3B7EF}" srcOrd="1" destOrd="0" presId="urn:microsoft.com/office/officeart/2005/8/layout/vList2"/>
    <dgm:cxn modelId="{C6E1EC5C-98CD-45B1-86C0-D859DA0B74E2}" type="presParOf" srcId="{F94B8C5D-1AD5-4511-A883-ACB50F5CBEDF}" destId="{B59A62C1-76C1-452B-8F8D-2F76046C3BD4}" srcOrd="2" destOrd="0" presId="urn:microsoft.com/office/officeart/2005/8/layout/vList2"/>
    <dgm:cxn modelId="{C6965A88-49A6-4742-A961-DA79131AC69B}" type="presParOf" srcId="{F94B8C5D-1AD5-4511-A883-ACB50F5CBEDF}" destId="{DD28C424-6B4A-4D0B-8F3E-EE7594879F89}" srcOrd="3" destOrd="0" presId="urn:microsoft.com/office/officeart/2005/8/layout/vList2"/>
    <dgm:cxn modelId="{85450EA3-EA59-49A3-894C-89F48B4A80CD}" type="presParOf" srcId="{F94B8C5D-1AD5-4511-A883-ACB50F5CBEDF}" destId="{6B74B5A5-0621-4745-BDEF-E0A3FF03623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0985A-39E9-4069-8018-632EA2E23D60}">
      <dsp:nvSpPr>
        <dsp:cNvPr id="0" name=""/>
        <dsp:cNvSpPr/>
      </dsp:nvSpPr>
      <dsp:spPr>
        <a:xfrm>
          <a:off x="0" y="57135"/>
          <a:ext cx="6345260" cy="786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/>
            <a:t>Производственная функция Фаррелла устраняет разрыв между статистическими ресурсами и информационной потребностью ЭММ рынков</a:t>
          </a:r>
          <a:endParaRPr lang="en-US" sz="1400" kern="1200" dirty="0"/>
        </a:p>
      </dsp:txBody>
      <dsp:txXfrm>
        <a:off x="38381" y="95516"/>
        <a:ext cx="6268498" cy="709478"/>
      </dsp:txXfrm>
    </dsp:sp>
    <dsp:sp modelId="{A4468C4A-BE45-4E34-9790-96D480E3B7EF}">
      <dsp:nvSpPr>
        <dsp:cNvPr id="0" name=""/>
        <dsp:cNvSpPr/>
      </dsp:nvSpPr>
      <dsp:spPr>
        <a:xfrm>
          <a:off x="0" y="843375"/>
          <a:ext cx="6345260" cy="231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462" tIns="17780" rIns="99568" bIns="1778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100" b="0" i="0" kern="1200"/>
            <a:t>Не нуждается в оценивании или вычислении ненаблюдаемых параметров</a:t>
          </a:r>
          <a:endParaRPr lang="en-US" sz="1100" kern="1200"/>
        </a:p>
      </dsp:txBody>
      <dsp:txXfrm>
        <a:off x="0" y="843375"/>
        <a:ext cx="6345260" cy="231840"/>
      </dsp:txXfrm>
    </dsp:sp>
    <dsp:sp modelId="{B59A62C1-76C1-452B-8F8D-2F76046C3BD4}">
      <dsp:nvSpPr>
        <dsp:cNvPr id="0" name=""/>
        <dsp:cNvSpPr/>
      </dsp:nvSpPr>
      <dsp:spPr>
        <a:xfrm>
          <a:off x="0" y="1075215"/>
          <a:ext cx="6345260" cy="786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/>
            <a:t>Предложен эффективный способ встраивания </a:t>
          </a:r>
          <a:r>
            <a:rPr lang="ru-RU" sz="1400" b="0" i="0" kern="1200" dirty="0" smtClean="0"/>
            <a:t>задачи производителя </a:t>
          </a:r>
          <a:r>
            <a:rPr lang="ru-RU" sz="1400" b="0" i="0" kern="1200" dirty="0"/>
            <a:t>в модель равновесия</a:t>
          </a:r>
          <a:endParaRPr lang="en-US" sz="1400" kern="1200" dirty="0"/>
        </a:p>
      </dsp:txBody>
      <dsp:txXfrm>
        <a:off x="38381" y="1113596"/>
        <a:ext cx="6268498" cy="709478"/>
      </dsp:txXfrm>
    </dsp:sp>
    <dsp:sp modelId="{DD28C424-6B4A-4D0B-8F3E-EE7594879F89}">
      <dsp:nvSpPr>
        <dsp:cNvPr id="0" name=""/>
        <dsp:cNvSpPr/>
      </dsp:nvSpPr>
      <dsp:spPr>
        <a:xfrm>
          <a:off x="0" y="1861456"/>
          <a:ext cx="6345260" cy="10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462" tIns="17780" rIns="99568" bIns="1778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100" b="0" i="0" kern="1200"/>
            <a:t>Представление оптимальной производственной программы системой неравенств взаимно двойственных задач линейного программирования</a:t>
          </a:r>
          <a:endParaRPr lang="en-US" sz="1100" kern="120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100" b="0" i="0" kern="1200"/>
            <a:t>Эффективно в вычислительном отношении, отсутствуют проблемы со сходимостью поиска равновесия</a:t>
          </a:r>
          <a:endParaRPr lang="en-US" sz="1100" kern="120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100" b="0" i="0" kern="1200"/>
            <a:t>Не нужно контролировать совпадение равновесий с максимумом совокупного общественного благосостояния</a:t>
          </a:r>
          <a:endParaRPr lang="en-US" sz="1100" kern="1200"/>
        </a:p>
      </dsp:txBody>
      <dsp:txXfrm>
        <a:off x="0" y="1861456"/>
        <a:ext cx="6345260" cy="1043280"/>
      </dsp:txXfrm>
    </dsp:sp>
    <dsp:sp modelId="{6B74B5A5-0621-4745-BDEF-E0A3FF036236}">
      <dsp:nvSpPr>
        <dsp:cNvPr id="0" name=""/>
        <dsp:cNvSpPr/>
      </dsp:nvSpPr>
      <dsp:spPr>
        <a:xfrm>
          <a:off x="0" y="2904736"/>
          <a:ext cx="6345260" cy="786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/>
            <a:t>Трудозатраты при использовании модели ВИАПИ намного ниже в сравнении с альтернативами, а результаты надёжнее</a:t>
          </a:r>
          <a:endParaRPr lang="en-US" sz="1400" b="1" kern="1200" dirty="0"/>
        </a:p>
      </dsp:txBody>
      <dsp:txXfrm>
        <a:off x="38381" y="2943117"/>
        <a:ext cx="6268498" cy="7094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51BBE-3F57-412C-8E6A-C84889D43C81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D95A0-486C-4698-840A-3CD70BAC2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271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812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9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22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074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386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6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392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646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01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375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183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122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780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128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826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703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60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6557E4B1-C985-46E8-9A49-7B2ED13A9CD6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5359D2B5-89AC-4F58-A813-91ACDC62F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80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678348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24791773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9179861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68411330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83246561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9829568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89127583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26767292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3791133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87606401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29377855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8489073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2012917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652822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6585880" cy="255087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Модель ВИАПИ:</a:t>
            </a:r>
            <a:r>
              <a:rPr lang="en-US" dirty="0"/>
              <a:t/>
            </a:r>
            <a:br>
              <a:rPr lang="en-US" dirty="0"/>
            </a:br>
            <a:r>
              <a:rPr lang="ru-RU" sz="3100" dirty="0" smtClean="0"/>
              <a:t>архитектура </a:t>
            </a:r>
            <a:r>
              <a:rPr lang="en-US" sz="3100" dirty="0" smtClean="0"/>
              <a:t>PF+PE+ED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в моделировании системы оптовых рынков сельхозпродукции</a:t>
            </a:r>
            <a:endParaRPr lang="ru-RU" sz="3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4064496" cy="1008112"/>
          </a:xfrm>
        </p:spPr>
        <p:txBody>
          <a:bodyPr/>
          <a:lstStyle/>
          <a:p>
            <a:r>
              <a:rPr lang="ru-RU" dirty="0">
                <a:solidFill>
                  <a:schemeClr val="accent4"/>
                </a:solidFill>
              </a:rPr>
              <a:t>Н.М. Светлов</a:t>
            </a:r>
            <a:br>
              <a:rPr lang="ru-RU" dirty="0">
                <a:solidFill>
                  <a:schemeClr val="accent4"/>
                </a:solidFill>
              </a:rPr>
            </a:br>
            <a:r>
              <a:rPr lang="ru-RU" sz="1400" dirty="0" smtClean="0">
                <a:solidFill>
                  <a:schemeClr val="accent4"/>
                </a:solidFill>
              </a:rPr>
              <a:t>ВИАПИ </a:t>
            </a:r>
            <a:r>
              <a:rPr lang="ru-RU" sz="1400" cap="none" dirty="0" smtClean="0">
                <a:solidFill>
                  <a:schemeClr val="accent4"/>
                </a:solidFill>
              </a:rPr>
              <a:t>имени А.А. Никонова –</a:t>
            </a:r>
            <a:br>
              <a:rPr lang="ru-RU" sz="1400" cap="none" dirty="0" smtClean="0">
                <a:solidFill>
                  <a:schemeClr val="accent4"/>
                </a:solidFill>
              </a:rPr>
            </a:br>
            <a:r>
              <a:rPr lang="ru-RU" sz="1400" cap="none" dirty="0" smtClean="0">
                <a:solidFill>
                  <a:schemeClr val="accent4"/>
                </a:solidFill>
              </a:rPr>
              <a:t>филиал ФГБНУ ФНЦ ВНИИЭСХ</a:t>
            </a:r>
            <a:endParaRPr lang="ru-RU" sz="14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19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551151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23358442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3303864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3672251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918579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612923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75825215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9307681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44609439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81407321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049433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555341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83609965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1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889966"/>
                  </a:ext>
                </a:extLst>
              </a:tr>
            </a:tbl>
          </a:graphicData>
        </a:graphic>
      </p:graphicFrame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2B8D21C0-B770-D58C-61FB-19E68487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Назначение модели ВИАПИ</a:t>
            </a:r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9112D43-C213-A3F3-B233-4F8A7D284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82" y="2489200"/>
            <a:ext cx="6345260" cy="3676104"/>
          </a:xfrm>
        </p:spPr>
        <p:txBody>
          <a:bodyPr>
            <a:normAutofit/>
          </a:bodyPr>
          <a:lstStyle/>
          <a:p>
            <a:r>
              <a:rPr lang="ru-RU" b="1" dirty="0" smtClean="0"/>
              <a:t>Сценарный анализ эффектов внешних воздействий на оптовые рынки сельхозпродукции России</a:t>
            </a:r>
          </a:p>
          <a:p>
            <a:pPr lvl="1"/>
            <a:r>
              <a:rPr lang="ru-RU" dirty="0" smtClean="0"/>
              <a:t>В пространственном разрезе</a:t>
            </a:r>
          </a:p>
          <a:p>
            <a:pPr lvl="1"/>
            <a:r>
              <a:rPr lang="ru-RU" dirty="0" smtClean="0"/>
              <a:t>В краткосрочном периоде</a:t>
            </a:r>
          </a:p>
          <a:p>
            <a:pPr lvl="2"/>
            <a:r>
              <a:rPr lang="ru-RU" dirty="0" smtClean="0"/>
              <a:t>Ресурсы </a:t>
            </a:r>
            <a:r>
              <a:rPr lang="ru-RU" dirty="0" err="1" smtClean="0"/>
              <a:t>экзогенны</a:t>
            </a:r>
            <a:endParaRPr lang="ru-RU" dirty="0" smtClean="0"/>
          </a:p>
          <a:p>
            <a:r>
              <a:rPr lang="ru-RU" dirty="0" smtClean="0"/>
              <a:t>Например, анализ влияния на рынки:</a:t>
            </a:r>
          </a:p>
          <a:p>
            <a:pPr lvl="1"/>
            <a:r>
              <a:rPr lang="ru-RU" dirty="0" smtClean="0"/>
              <a:t>изменений климата</a:t>
            </a:r>
          </a:p>
          <a:p>
            <a:pPr lvl="1"/>
            <a:r>
              <a:rPr lang="ru-RU" dirty="0" smtClean="0"/>
              <a:t>изменений в политике</a:t>
            </a:r>
          </a:p>
          <a:p>
            <a:pPr lvl="1"/>
            <a:r>
              <a:rPr lang="ru-RU" dirty="0" smtClean="0"/>
              <a:t>изменений в условиях внешней торговли</a:t>
            </a:r>
          </a:p>
          <a:p>
            <a:pPr lvl="1"/>
            <a:endParaRPr lang="ru-RU" dirty="0" smtClean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34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485764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424770268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3624292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24228513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3625083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940976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188313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3611661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7751922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28720724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4415784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73577969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742068348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2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766673"/>
                  </a:ext>
                </a:extLst>
              </a:tr>
            </a:tbl>
          </a:graphicData>
        </a:graphic>
      </p:graphicFrame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2B8D21C0-B770-D58C-61FB-19E68487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Парадигма моделирования</a:t>
            </a:r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9112D43-C213-A3F3-B233-4F8A7D284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82" y="2489200"/>
            <a:ext cx="6345260" cy="3676104"/>
          </a:xfrm>
        </p:spPr>
        <p:txBody>
          <a:bodyPr>
            <a:normAutofit/>
          </a:bodyPr>
          <a:lstStyle/>
          <a:p>
            <a:r>
              <a:rPr lang="ru-RU" b="1" dirty="0" smtClean="0"/>
              <a:t>Модель частичного равновесия с явным представлением технологий</a:t>
            </a:r>
          </a:p>
          <a:p>
            <a:pPr lvl="1"/>
            <a:r>
              <a:rPr lang="ru-RU" dirty="0" smtClean="0"/>
              <a:t>Ближайшие аналоги</a:t>
            </a:r>
          </a:p>
          <a:p>
            <a:pPr lvl="2"/>
            <a:r>
              <a:rPr lang="ru-RU" dirty="0" smtClean="0"/>
              <a:t>Глобальные аграрные рынки</a:t>
            </a:r>
          </a:p>
          <a:p>
            <a:pPr lvl="3"/>
            <a:r>
              <a:rPr lang="en-US" dirty="0" smtClean="0"/>
              <a:t>CAPRI </a:t>
            </a:r>
            <a:r>
              <a:rPr lang="en-US" dirty="0"/>
              <a:t>(</a:t>
            </a:r>
            <a:r>
              <a:rPr lang="en-US" dirty="0" err="1"/>
              <a:t>Britz</a:t>
            </a:r>
            <a:r>
              <a:rPr lang="en-US" dirty="0"/>
              <a:t> &amp; </a:t>
            </a:r>
            <a:r>
              <a:rPr lang="en-US" dirty="0" err="1"/>
              <a:t>Witzke</a:t>
            </a:r>
            <a:r>
              <a:rPr lang="en-US" dirty="0"/>
              <a:t>, 2014)</a:t>
            </a:r>
            <a:endParaRPr lang="en-US" dirty="0" smtClean="0"/>
          </a:p>
          <a:p>
            <a:pPr lvl="4"/>
            <a:r>
              <a:rPr lang="ru-RU" dirty="0" smtClean="0"/>
              <a:t>Итеративное согласование оптимальных планов агрегированных производителей с ценами</a:t>
            </a:r>
            <a:endParaRPr lang="en-US" dirty="0" smtClean="0"/>
          </a:p>
          <a:p>
            <a:pPr lvl="3"/>
            <a:r>
              <a:rPr lang="en-US" dirty="0" smtClean="0"/>
              <a:t>GLOBIOM </a:t>
            </a:r>
            <a:r>
              <a:rPr lang="en-US" dirty="0"/>
              <a:t>(Ermolieva et al., 2016)</a:t>
            </a:r>
            <a:endParaRPr lang="ru-RU" dirty="0" smtClean="0"/>
          </a:p>
          <a:p>
            <a:pPr lvl="4"/>
            <a:r>
              <a:rPr lang="ru-RU" dirty="0" smtClean="0"/>
              <a:t>Максимизация совокупного общественного благосостояния</a:t>
            </a:r>
            <a:endParaRPr lang="ru-RU" dirty="0" smtClean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685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284137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72410606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3123749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9867379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1108923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46684277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4332294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41094404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3578504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0424343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70236761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84734055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28957645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3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3434731"/>
                  </a:ext>
                </a:extLst>
              </a:tr>
            </a:tbl>
          </a:graphicData>
        </a:graphic>
      </p:graphicFrame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2B8D21C0-B770-D58C-61FB-19E68487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Отличия от аналогов</a:t>
            </a:r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9112D43-C213-A3F3-B233-4F8A7D284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82" y="2489200"/>
            <a:ext cx="6345260" cy="367610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Архитектура </a:t>
            </a:r>
            <a:r>
              <a:rPr lang="en-US" b="1" dirty="0" smtClean="0"/>
              <a:t>PF+PE+ED</a:t>
            </a:r>
            <a:endParaRPr lang="ru-RU" b="1" dirty="0" smtClean="0"/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PF:</a:t>
            </a:r>
            <a:r>
              <a:rPr lang="en-US" dirty="0" smtClean="0"/>
              <a:t> </a:t>
            </a:r>
            <a:r>
              <a:rPr lang="ru-RU" dirty="0" smtClean="0"/>
              <a:t>Производственная функция Фаррелла </a:t>
            </a:r>
            <a:r>
              <a:rPr lang="en-US" dirty="0" smtClean="0"/>
              <a:t>(Farrell, 1957 </a:t>
            </a:r>
            <a:r>
              <a:rPr lang="en-US" dirty="0" smtClean="0">
                <a:sym typeface="Wingdings" panose="05000000000000000000" pitchFamily="2" charset="2"/>
              </a:rPr>
              <a:t> </a:t>
            </a:r>
            <a:r>
              <a:rPr lang="en-US" dirty="0" smtClean="0">
                <a:sym typeface="Wingdings" panose="05000000000000000000" pitchFamily="2" charset="2"/>
              </a:rPr>
              <a:t>Debreu, 1951</a:t>
            </a:r>
            <a:r>
              <a:rPr lang="en-US" dirty="0" smtClean="0"/>
              <a:t>) </a:t>
            </a:r>
            <a:r>
              <a:rPr lang="ru-RU" dirty="0" smtClean="0"/>
              <a:t>в моделях агрегированных производителей</a:t>
            </a:r>
            <a:endParaRPr lang="en-US" dirty="0" smtClean="0"/>
          </a:p>
          <a:p>
            <a:pPr lvl="2"/>
            <a:r>
              <a:rPr lang="ru-RU" dirty="0" smtClean="0"/>
              <a:t>в модификации (</a:t>
            </a:r>
            <a:r>
              <a:rPr lang="en-US" dirty="0" smtClean="0"/>
              <a:t>Thompson et al., 1990</a:t>
            </a:r>
            <a:r>
              <a:rPr lang="ru-RU" dirty="0" smtClean="0"/>
              <a:t>)</a:t>
            </a:r>
            <a:endParaRPr lang="en-US" dirty="0" smtClean="0"/>
          </a:p>
          <a:p>
            <a:pPr lvl="2"/>
            <a:r>
              <a:rPr lang="ru-RU" dirty="0" smtClean="0">
                <a:latin typeface="Segoe Script" panose="030B0504020000000003" pitchFamily="66" charset="0"/>
              </a:rPr>
              <a:t>Нет ненаблюдаемых параметров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ED:</a:t>
            </a:r>
            <a:r>
              <a:rPr lang="en-US" dirty="0" smtClean="0"/>
              <a:t> </a:t>
            </a:r>
            <a:r>
              <a:rPr lang="ru-RU" dirty="0" smtClean="0"/>
              <a:t>Эмпирическое многомерное распределение вероятностей исходов случайных условий</a:t>
            </a:r>
            <a:endParaRPr lang="en-US" dirty="0" smtClean="0"/>
          </a:p>
          <a:p>
            <a:pPr lvl="2"/>
            <a:r>
              <a:rPr lang="ru-RU" dirty="0" smtClean="0"/>
              <a:t>(Светлов, Сахарова, </a:t>
            </a:r>
            <a:r>
              <a:rPr lang="ru-RU" dirty="0" err="1" smtClean="0"/>
              <a:t>Кубышина</a:t>
            </a:r>
            <a:r>
              <a:rPr lang="ru-RU" dirty="0" smtClean="0"/>
              <a:t>, 2013)</a:t>
            </a:r>
          </a:p>
          <a:p>
            <a:pPr lvl="2"/>
            <a:r>
              <a:rPr lang="ru-RU" dirty="0" smtClean="0">
                <a:latin typeface="Segoe Script" panose="030B0504020000000003" pitchFamily="66" charset="0"/>
              </a:rPr>
              <a:t>Нет ненаблюдаемых параметров</a:t>
            </a:r>
          </a:p>
          <a:p>
            <a:pPr lvl="1"/>
            <a:r>
              <a:rPr lang="ru-RU" dirty="0" smtClean="0"/>
              <a:t>Метод отыскания равновесия</a:t>
            </a:r>
          </a:p>
          <a:p>
            <a:pPr lvl="2"/>
            <a:r>
              <a:rPr lang="ru-RU" dirty="0" smtClean="0"/>
              <a:t>Представление оптимума агрегированного производителя парой взаимно-двойственных систем неравенств (Светлов, 2019)</a:t>
            </a:r>
            <a:endParaRPr lang="ru-RU" dirty="0"/>
          </a:p>
          <a:p>
            <a:pPr marL="402336" lvl="1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443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D40B773-7B09-4CA5-ACEF-6D8094970A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680A730-D307-4619-A089-699C8994CE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668976" y="1298312"/>
            <a:ext cx="6053670" cy="4261376"/>
          </a:xfrm>
          <a:custGeom>
            <a:avLst/>
            <a:gdLst>
              <a:gd name="connsiteX0" fmla="*/ 6053670 w 6053670"/>
              <a:gd name="connsiteY0" fmla="*/ 1098 h 5681834"/>
              <a:gd name="connsiteX1" fmla="*/ 6053670 w 6053670"/>
              <a:gd name="connsiteY1" fmla="*/ 1012899 h 5681834"/>
              <a:gd name="connsiteX2" fmla="*/ 6053670 w 6053670"/>
              <a:gd name="connsiteY2" fmla="*/ 1254558 h 5681834"/>
              <a:gd name="connsiteX3" fmla="*/ 6053670 w 6053670"/>
              <a:gd name="connsiteY3" fmla="*/ 5681834 h 5681834"/>
              <a:gd name="connsiteX4" fmla="*/ 0 w 6053670"/>
              <a:gd name="connsiteY4" fmla="*/ 5681834 h 5681834"/>
              <a:gd name="connsiteX5" fmla="*/ 0 w 6053670"/>
              <a:gd name="connsiteY5" fmla="*/ 1249853 h 5681834"/>
              <a:gd name="connsiteX6" fmla="*/ 0 w 6053670"/>
              <a:gd name="connsiteY6" fmla="*/ 1012899 h 5681834"/>
              <a:gd name="connsiteX7" fmla="*/ 0 w 6053670"/>
              <a:gd name="connsiteY7" fmla="*/ 0 h 5681834"/>
              <a:gd name="connsiteX8" fmla="*/ 35717 w 6053670"/>
              <a:gd name="connsiteY8" fmla="*/ 5488 h 5681834"/>
              <a:gd name="connsiteX9" fmla="*/ 140445 w 6053670"/>
              <a:gd name="connsiteY9" fmla="*/ 21641 h 5681834"/>
              <a:gd name="connsiteX10" fmla="*/ 216722 w 6053670"/>
              <a:gd name="connsiteY10" fmla="*/ 32932 h 5681834"/>
              <a:gd name="connsiteX11" fmla="*/ 307527 w 6053670"/>
              <a:gd name="connsiteY11" fmla="*/ 44850 h 5681834"/>
              <a:gd name="connsiteX12" fmla="*/ 415282 w 6053670"/>
              <a:gd name="connsiteY12" fmla="*/ 59121 h 5681834"/>
              <a:gd name="connsiteX13" fmla="*/ 534539 w 6053670"/>
              <a:gd name="connsiteY13" fmla="*/ 74175 h 5681834"/>
              <a:gd name="connsiteX14" fmla="*/ 668931 w 6053670"/>
              <a:gd name="connsiteY14" fmla="*/ 90014 h 5681834"/>
              <a:gd name="connsiteX15" fmla="*/ 815430 w 6053670"/>
              <a:gd name="connsiteY15" fmla="*/ 106794 h 5681834"/>
              <a:gd name="connsiteX16" fmla="*/ 974641 w 6053670"/>
              <a:gd name="connsiteY16" fmla="*/ 123574 h 5681834"/>
              <a:gd name="connsiteX17" fmla="*/ 1144144 w 6053670"/>
              <a:gd name="connsiteY17" fmla="*/ 140667 h 5681834"/>
              <a:gd name="connsiteX18" fmla="*/ 1326965 w 6053670"/>
              <a:gd name="connsiteY18" fmla="*/ 156506 h 5681834"/>
              <a:gd name="connsiteX19" fmla="*/ 1518261 w 6053670"/>
              <a:gd name="connsiteY19" fmla="*/ 171717 h 5681834"/>
              <a:gd name="connsiteX20" fmla="*/ 1720453 w 6053670"/>
              <a:gd name="connsiteY20" fmla="*/ 185518 h 5681834"/>
              <a:gd name="connsiteX21" fmla="*/ 1931121 w 6053670"/>
              <a:gd name="connsiteY21" fmla="*/ 198690 h 5681834"/>
              <a:gd name="connsiteX22" fmla="*/ 2150869 w 6053670"/>
              <a:gd name="connsiteY22" fmla="*/ 211079 h 5681834"/>
              <a:gd name="connsiteX23" fmla="*/ 2263467 w 6053670"/>
              <a:gd name="connsiteY23" fmla="*/ 215470 h 5681834"/>
              <a:gd name="connsiteX24" fmla="*/ 2378487 w 6053670"/>
              <a:gd name="connsiteY24" fmla="*/ 220332 h 5681834"/>
              <a:gd name="connsiteX25" fmla="*/ 2495323 w 6053670"/>
              <a:gd name="connsiteY25" fmla="*/ 224879 h 5681834"/>
              <a:gd name="connsiteX26" fmla="*/ 2612764 w 6053670"/>
              <a:gd name="connsiteY26" fmla="*/ 227859 h 5681834"/>
              <a:gd name="connsiteX27" fmla="*/ 2732627 w 6053670"/>
              <a:gd name="connsiteY27" fmla="*/ 230525 h 5681834"/>
              <a:gd name="connsiteX28" fmla="*/ 2853700 w 6053670"/>
              <a:gd name="connsiteY28" fmla="*/ 233348 h 5681834"/>
              <a:gd name="connsiteX29" fmla="*/ 2977195 w 6053670"/>
              <a:gd name="connsiteY29" fmla="*/ 235229 h 5681834"/>
              <a:gd name="connsiteX30" fmla="*/ 3101901 w 6053670"/>
              <a:gd name="connsiteY30" fmla="*/ 235229 h 5681834"/>
              <a:gd name="connsiteX31" fmla="*/ 3227817 w 6053670"/>
              <a:gd name="connsiteY31" fmla="*/ 236170 h 5681834"/>
              <a:gd name="connsiteX32" fmla="*/ 3354944 w 6053670"/>
              <a:gd name="connsiteY32" fmla="*/ 235229 h 5681834"/>
              <a:gd name="connsiteX33" fmla="*/ 3483887 w 6053670"/>
              <a:gd name="connsiteY33" fmla="*/ 233348 h 5681834"/>
              <a:gd name="connsiteX34" fmla="*/ 3612830 w 6053670"/>
              <a:gd name="connsiteY34" fmla="*/ 231623 h 5681834"/>
              <a:gd name="connsiteX35" fmla="*/ 3743590 w 6053670"/>
              <a:gd name="connsiteY35" fmla="*/ 227859 h 5681834"/>
              <a:gd name="connsiteX36" fmla="*/ 3875560 w 6053670"/>
              <a:gd name="connsiteY36" fmla="*/ 223938 h 5681834"/>
              <a:gd name="connsiteX37" fmla="*/ 4007530 w 6053670"/>
              <a:gd name="connsiteY37" fmla="*/ 219391 h 5681834"/>
              <a:gd name="connsiteX38" fmla="*/ 4140710 w 6053670"/>
              <a:gd name="connsiteY38" fmla="*/ 212961 h 5681834"/>
              <a:gd name="connsiteX39" fmla="*/ 4275102 w 6053670"/>
              <a:gd name="connsiteY39" fmla="*/ 205277 h 5681834"/>
              <a:gd name="connsiteX40" fmla="*/ 4410098 w 6053670"/>
              <a:gd name="connsiteY40" fmla="*/ 197907 h 5681834"/>
              <a:gd name="connsiteX41" fmla="*/ 4545096 w 6053670"/>
              <a:gd name="connsiteY41" fmla="*/ 188498 h 5681834"/>
              <a:gd name="connsiteX42" fmla="*/ 4681909 w 6053670"/>
              <a:gd name="connsiteY42" fmla="*/ 177207 h 5681834"/>
              <a:gd name="connsiteX43" fmla="*/ 4816905 w 6053670"/>
              <a:gd name="connsiteY43" fmla="*/ 165916 h 5681834"/>
              <a:gd name="connsiteX44" fmla="*/ 4954323 w 6053670"/>
              <a:gd name="connsiteY44" fmla="*/ 152899 h 5681834"/>
              <a:gd name="connsiteX45" fmla="*/ 5092347 w 6053670"/>
              <a:gd name="connsiteY45" fmla="*/ 138629 h 5681834"/>
              <a:gd name="connsiteX46" fmla="*/ 5228555 w 6053670"/>
              <a:gd name="connsiteY46" fmla="*/ 123574 h 5681834"/>
              <a:gd name="connsiteX47" fmla="*/ 5366578 w 6053670"/>
              <a:gd name="connsiteY47" fmla="*/ 106010 h 5681834"/>
              <a:gd name="connsiteX48" fmla="*/ 5503997 w 6053670"/>
              <a:gd name="connsiteY48" fmla="*/ 87192 h 5681834"/>
              <a:gd name="connsiteX49" fmla="*/ 5642020 w 6053670"/>
              <a:gd name="connsiteY49" fmla="*/ 68530 h 5681834"/>
              <a:gd name="connsiteX50" fmla="*/ 5779438 w 6053670"/>
              <a:gd name="connsiteY50" fmla="*/ 46733 h 5681834"/>
              <a:gd name="connsiteX51" fmla="*/ 5916251 w 6053670"/>
              <a:gd name="connsiteY51" fmla="*/ 24464 h 568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681834">
                <a:moveTo>
                  <a:pt x="6053670" y="1098"/>
                </a:moveTo>
                <a:lnTo>
                  <a:pt x="6053670" y="1012899"/>
                </a:lnTo>
                <a:lnTo>
                  <a:pt x="6053670" y="1254558"/>
                </a:lnTo>
                <a:lnTo>
                  <a:pt x="6053670" y="5681834"/>
                </a:lnTo>
                <a:lnTo>
                  <a:pt x="0" y="5681834"/>
                </a:lnTo>
                <a:lnTo>
                  <a:pt x="0" y="1249853"/>
                </a:lnTo>
                <a:lnTo>
                  <a:pt x="0" y="101289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9768AB41-1F45-4D7D-8E9F-F32F00C123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22CC7380-78F8-4871-A3DB-C4F04F396F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036361" y="1881194"/>
            <a:ext cx="3299407" cy="330693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2B8D21C0-B770-D58C-61FB-19E684879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23" y="629265"/>
            <a:ext cx="4030408" cy="162232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Граничная производственная функция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EF6AD9-2FF1-AC8C-5D51-19DDDB22F2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" r="200" b="2"/>
          <a:stretch/>
        </p:blipFill>
        <p:spPr>
          <a:xfrm>
            <a:off x="5160793" y="645107"/>
            <a:ext cx="3503884" cy="285590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4FA2E53-B132-494A-BD39-D0FF6158ED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9112D43-C213-A3F3-B233-4F8A7D284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23" y="2418735"/>
            <a:ext cx="4030408" cy="3811740"/>
          </a:xfrm>
        </p:spPr>
        <p:txBody>
          <a:bodyPr anchor="ctr">
            <a:normAutofit/>
          </a:bodyPr>
          <a:lstStyle/>
          <a:p>
            <a:r>
              <a:rPr lang="ru-RU" dirty="0" smtClean="0">
                <a:solidFill>
                  <a:schemeClr val="accent2"/>
                </a:solidFill>
              </a:rPr>
              <a:t>Непараметрическая</a:t>
            </a:r>
            <a:r>
              <a:rPr lang="ru-RU" dirty="0" smtClean="0">
                <a:solidFill>
                  <a:schemeClr val="tx1"/>
                </a:solidFill>
              </a:rPr>
              <a:t> производственная функция </a:t>
            </a:r>
            <a:r>
              <a:rPr lang="ru-RU" dirty="0">
                <a:solidFill>
                  <a:schemeClr val="tx1"/>
                </a:solidFill>
              </a:rPr>
              <a:t>М. Фаррелла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Farrell, 1957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 Debreu, </a:t>
            </a:r>
            <a:r>
              <a:rPr lang="ru-RU" dirty="0">
                <a:solidFill>
                  <a:schemeClr val="tx1"/>
                </a:solidFill>
                <a:sym typeface="Wingdings" panose="05000000000000000000" pitchFamily="2" charset="2"/>
              </a:rPr>
              <a:t>1951</a:t>
            </a:r>
            <a:endParaRPr lang="en-US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r>
              <a:rPr lang="ru-RU" b="1" dirty="0">
                <a:solidFill>
                  <a:schemeClr val="accent2"/>
                </a:solidFill>
              </a:rPr>
              <a:t>Не зависит от ненаблюдаемых параметров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A8693B-EA9C-473E-5DBC-7BED6FD17B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7" r="729" b="7"/>
          <a:stretch/>
        </p:blipFill>
        <p:spPr>
          <a:xfrm>
            <a:off x="4983900" y="3743951"/>
            <a:ext cx="3842599" cy="2468942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924217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70352202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8136896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6007677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904576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38861203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09910654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8039009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69949146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6301313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89380116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0626276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85327032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4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2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874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58175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422461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126587574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61236276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39369515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49748289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77764013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05678265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1481002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5340808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09717624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80716484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08886137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2346244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5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602049"/>
                  </a:ext>
                </a:extLst>
              </a:tr>
            </a:tbl>
          </a:graphicData>
        </a:graphic>
      </p:graphicFrame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2B8D21C0-B770-D58C-61FB-19E684879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70" y="927098"/>
            <a:ext cx="6946390" cy="709865"/>
          </a:xfrm>
        </p:spPr>
        <p:txBody>
          <a:bodyPr/>
          <a:lstStyle/>
          <a:p>
            <a:r>
              <a:rPr lang="ru-RU" dirty="0" smtClean="0"/>
              <a:t>Отличия от аналогов в худшую сторону</a:t>
            </a:r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9112D43-C213-A3F3-B233-4F8A7D284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82" y="2489200"/>
            <a:ext cx="6345260" cy="3676104"/>
          </a:xfrm>
        </p:spPr>
        <p:txBody>
          <a:bodyPr>
            <a:normAutofit/>
          </a:bodyPr>
          <a:lstStyle/>
          <a:p>
            <a:r>
              <a:rPr lang="ru-RU" dirty="0" smtClean="0"/>
              <a:t>Межрегиональные перевозки по оптимальным маршрутам</a:t>
            </a:r>
          </a:p>
          <a:p>
            <a:pPr lvl="1"/>
            <a:r>
              <a:rPr lang="ru-RU" dirty="0" smtClean="0"/>
              <a:t>Вместо стандартных подходов</a:t>
            </a:r>
          </a:p>
          <a:p>
            <a:r>
              <a:rPr lang="ru-RU" dirty="0" smtClean="0"/>
              <a:t>Степенны́е многомерные функции спроса </a:t>
            </a:r>
          </a:p>
          <a:p>
            <a:pPr lvl="1"/>
            <a:r>
              <a:rPr lang="ru-RU" dirty="0" smtClean="0"/>
              <a:t>Вместо </a:t>
            </a:r>
            <a:r>
              <a:rPr lang="en-US" dirty="0" smtClean="0"/>
              <a:t>CES</a:t>
            </a:r>
          </a:p>
          <a:p>
            <a:pPr lvl="2"/>
            <a:r>
              <a:rPr lang="ru-RU" dirty="0" smtClean="0"/>
              <a:t>Есть более перспективная идея</a:t>
            </a:r>
          </a:p>
          <a:p>
            <a:r>
              <a:rPr lang="ru-RU" dirty="0" smtClean="0"/>
              <a:t>Отсутствие инструментов для работы с альтернативными равновесными решениями</a:t>
            </a:r>
            <a:endParaRPr lang="en-US" dirty="0" smtClean="0"/>
          </a:p>
          <a:p>
            <a:pPr lvl="1"/>
            <a:r>
              <a:rPr lang="ru-RU" dirty="0" smtClean="0"/>
              <a:t>Которые могут существовать в реальности</a:t>
            </a:r>
          </a:p>
          <a:p>
            <a:pPr lvl="2"/>
            <a:r>
              <a:rPr lang="ru-RU" dirty="0" smtClean="0"/>
              <a:t>Модель ВИАПИ, в отличие от аналогов, их улавливает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42531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104095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101292373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55762859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39024602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21055357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5338352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40616071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3051884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6135884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45020995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30307164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0579410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086484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6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286514"/>
                  </a:ext>
                </a:extLst>
              </a:tr>
            </a:tbl>
          </a:graphicData>
        </a:graphic>
      </p:graphicFrame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2B8D21C0-B770-D58C-61FB-19E68487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модели ВИАПИ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533038-8CA6-D40E-B4F2-BCD4088D819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87624" y="2276872"/>
            <a:ext cx="7084081" cy="405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6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506282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2846612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80480591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9256104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03262315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16708705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4273194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2993948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76455786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413206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06264527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3886304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1641368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7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052585"/>
                  </a:ext>
                </a:extLst>
              </a:tr>
            </a:tbl>
          </a:graphicData>
        </a:graphic>
      </p:graphicFrame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2B8D21C0-B770-D58C-61FB-19E68487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Спецификация (версия 2.6.2)</a:t>
            </a:r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9112D43-C213-A3F3-B233-4F8A7D284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82" y="2489200"/>
            <a:ext cx="6345260" cy="374811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6+2+3 природно-сельскохозяйственных групп регионов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8+1 продуктов</a:t>
            </a:r>
          </a:p>
          <a:p>
            <a:pPr lvl="1"/>
            <a:r>
              <a:rPr lang="ru-RU" dirty="0" smtClean="0">
                <a:solidFill>
                  <a:schemeClr val="tx1"/>
                </a:solidFill>
              </a:rPr>
              <a:t>Зерно, подсолнечник, картофель, овощи, сахарная свёкла, молоко, скот, птица, 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остальная </a:t>
            </a:r>
            <a:r>
              <a:rPr lang="ru-RU" dirty="0" err="1" smtClean="0">
                <a:solidFill>
                  <a:schemeClr val="bg1">
                    <a:lumMod val="65000"/>
                  </a:schemeClr>
                </a:solidFill>
              </a:rPr>
              <a:t>с.х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. продукция</a:t>
            </a:r>
          </a:p>
          <a:p>
            <a:r>
              <a:rPr lang="ru-RU" dirty="0" smtClean="0"/>
              <a:t>2 ресурса, дифференцируемые по природно-сельскохозяйственным группам</a:t>
            </a:r>
          </a:p>
          <a:p>
            <a:pPr lvl="1"/>
            <a:r>
              <a:rPr lang="ru-RU" dirty="0" err="1"/>
              <a:t>Сельхозугодья</a:t>
            </a:r>
            <a:r>
              <a:rPr lang="ru-RU" dirty="0"/>
              <a:t>, пашня</a:t>
            </a:r>
            <a:endParaRPr lang="ru-RU" dirty="0" smtClean="0"/>
          </a:p>
          <a:p>
            <a:r>
              <a:rPr lang="ru-RU" dirty="0" smtClean="0"/>
              <a:t>6+1 ресурсов, не дифференцируемых по природно-сельскохозяйственным группам</a:t>
            </a:r>
          </a:p>
          <a:p>
            <a:pPr lvl="1"/>
            <a:r>
              <a:rPr lang="ru-RU" dirty="0" smtClean="0"/>
              <a:t>Труд, основные средства производства, оборотные средства, поголовье скота, поголовье птицы, энергетические мощности, 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зернофураж</a:t>
            </a:r>
          </a:p>
          <a:p>
            <a:r>
              <a:rPr lang="ru-RU" dirty="0" smtClean="0"/>
              <a:t>299646 </a:t>
            </a:r>
            <a:r>
              <a:rPr lang="ru-RU" dirty="0"/>
              <a:t>переменных и </a:t>
            </a:r>
            <a:r>
              <a:rPr lang="ru-RU" dirty="0"/>
              <a:t>152470</a:t>
            </a:r>
            <a:r>
              <a:rPr lang="ru-RU" dirty="0" smtClean="0"/>
              <a:t> ограничений</a:t>
            </a:r>
            <a:endParaRPr lang="ru-RU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539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21321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55309997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81997986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54318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62772320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61768789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24976056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67272397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8221522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8518718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32713487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83703203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77312118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8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6342369"/>
                  </a:ext>
                </a:extLst>
              </a:tr>
            </a:tbl>
          </a:graphicData>
        </a:graphic>
      </p:graphicFrame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2B8D21C0-B770-D58C-61FB-19E684879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70" y="927098"/>
            <a:ext cx="6946390" cy="709865"/>
          </a:xfrm>
        </p:spPr>
        <p:txBody>
          <a:bodyPr/>
          <a:lstStyle/>
          <a:p>
            <a:r>
              <a:rPr lang="ru-RU" dirty="0" smtClean="0"/>
              <a:t>Программная реализация</a:t>
            </a:r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9112D43-C213-A3F3-B233-4F8A7D284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82" y="2489200"/>
            <a:ext cx="6345260" cy="367610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GAMS 30.2</a:t>
            </a:r>
          </a:p>
          <a:p>
            <a:pPr lvl="1"/>
            <a:r>
              <a:rPr lang="ru-RU" dirty="0" smtClean="0"/>
              <a:t>Модуль инициализации задачи</a:t>
            </a:r>
          </a:p>
          <a:p>
            <a:pPr lvl="1"/>
            <a:r>
              <a:rPr lang="ru-RU" dirty="0" smtClean="0"/>
              <a:t>Модуль описания сценариев</a:t>
            </a:r>
          </a:p>
          <a:p>
            <a:pPr lvl="1"/>
            <a:r>
              <a:rPr lang="ru-RU" dirty="0" smtClean="0"/>
              <a:t>Модуль решения задач в сценарных постановках</a:t>
            </a:r>
          </a:p>
          <a:p>
            <a:pPr lvl="1"/>
            <a:r>
              <a:rPr lang="ru-RU" dirty="0" smtClean="0"/>
              <a:t>Модули обработки результатов и формирования аналитических таблиц</a:t>
            </a:r>
            <a:r>
              <a:rPr lang="ru-RU" dirty="0"/>
              <a:t> </a:t>
            </a:r>
            <a:r>
              <a:rPr lang="ru-RU" dirty="0" smtClean="0"/>
              <a:t>(в </a:t>
            </a:r>
            <a:r>
              <a:rPr lang="en-US" dirty="0" smtClean="0"/>
              <a:t>CSV)</a:t>
            </a:r>
          </a:p>
          <a:p>
            <a:pPr lvl="1"/>
            <a:r>
              <a:rPr lang="ru-RU" dirty="0" smtClean="0"/>
              <a:t>Служебные модули</a:t>
            </a:r>
          </a:p>
          <a:p>
            <a:r>
              <a:rPr lang="ru-RU" dirty="0" smtClean="0"/>
              <a:t>Процедура </a:t>
            </a:r>
            <a:r>
              <a:rPr lang="ru-RU" dirty="0" err="1" smtClean="0"/>
              <a:t>поска</a:t>
            </a:r>
            <a:r>
              <a:rPr lang="ru-RU" dirty="0" smtClean="0"/>
              <a:t> оптимума</a:t>
            </a:r>
            <a:r>
              <a:rPr lang="ru-RU" dirty="0" smtClean="0"/>
              <a:t> </a:t>
            </a:r>
            <a:r>
              <a:rPr lang="en-US" dirty="0" smtClean="0"/>
              <a:t>CONOPT4 (</a:t>
            </a:r>
            <a:r>
              <a:rPr lang="ru-RU" dirty="0" smtClean="0"/>
              <a:t>проекционный метод +</a:t>
            </a:r>
            <a:r>
              <a:rPr lang="en-US" dirty="0" smtClean="0"/>
              <a:t> </a:t>
            </a:r>
            <a:r>
              <a:rPr lang="ru-RU" dirty="0" err="1" smtClean="0"/>
              <a:t>квазинью</a:t>
            </a:r>
            <a:r>
              <a:rPr lang="ru-RU" dirty="0" err="1" smtClean="0"/>
              <a:t>тоновский</a:t>
            </a:r>
            <a:r>
              <a:rPr lang="ru-RU" dirty="0" smtClean="0"/>
              <a:t> +</a:t>
            </a:r>
            <a:r>
              <a:rPr lang="ru-RU" dirty="0" smtClean="0"/>
              <a:t> </a:t>
            </a:r>
            <a:r>
              <a:rPr lang="en-US" dirty="0" smtClean="0"/>
              <a:t>SLP + SQP</a:t>
            </a:r>
            <a:r>
              <a:rPr lang="ru-RU" dirty="0" smtClean="0"/>
              <a:t>)</a:t>
            </a:r>
          </a:p>
          <a:p>
            <a:r>
              <a:rPr lang="ru-RU" dirty="0" smtClean="0"/>
              <a:t>Время решения на ПК</a:t>
            </a:r>
          </a:p>
          <a:p>
            <a:pPr lvl="1"/>
            <a:r>
              <a:rPr lang="ru-RU" dirty="0" smtClean="0"/>
              <a:t>Порядка часов после инициализации задачи</a:t>
            </a:r>
          </a:p>
          <a:p>
            <a:pPr lvl="1"/>
            <a:r>
              <a:rPr lang="ru-RU" dirty="0" smtClean="0"/>
              <a:t>15-20 минут после отыскания первого сценарного равновесия</a:t>
            </a:r>
          </a:p>
        </p:txBody>
      </p:sp>
    </p:spTree>
    <p:extLst>
      <p:ext uri="{BB962C8B-B14F-4D97-AF65-F5344CB8AC3E}">
        <p14:creationId xmlns:p14="http://schemas.microsoft.com/office/powerpoint/2010/main" val="71823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4">
            <a:extLst>
              <a:ext uri="{FF2B5EF4-FFF2-40B4-BE49-F238E27FC236}">
                <a16:creationId xmlns:a16="http://schemas.microsoft.com/office/drawing/2014/main" id="{388DD50E-1D2D-48C6-A470-79FB7F337F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 useBgFill="1">
        <p:nvSpPr>
          <p:cNvPr id="24" name="Rectangle 16">
            <a:extLst>
              <a:ext uri="{FF2B5EF4-FFF2-40B4-BE49-F238E27FC236}">
                <a16:creationId xmlns:a16="http://schemas.microsoft.com/office/drawing/2014/main" id="{85F279D6-ED25-4D3F-9479-8ABB21867D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18">
            <a:extLst>
              <a:ext uri="{FF2B5EF4-FFF2-40B4-BE49-F238E27FC236}">
                <a16:creationId xmlns:a16="http://schemas.microsoft.com/office/drawing/2014/main" id="{38D0B1B4-C487-47EF-B7D0-421066454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956" y="643466"/>
            <a:ext cx="1478204" cy="5571067"/>
          </a:xfrm>
          <a:custGeom>
            <a:avLst/>
            <a:gdLst>
              <a:gd name="connsiteX0" fmla="*/ 0 w 1970939"/>
              <a:gd name="connsiteY0" fmla="*/ 0 h 5571067"/>
              <a:gd name="connsiteX1" fmla="*/ 1774861 w 1970939"/>
              <a:gd name="connsiteY1" fmla="*/ 0 h 5571067"/>
              <a:gd name="connsiteX2" fmla="*/ 1780256 w 1970939"/>
              <a:gd name="connsiteY2" fmla="*/ 32931 h 5571067"/>
              <a:gd name="connsiteX3" fmla="*/ 1802197 w 1970939"/>
              <a:gd name="connsiteY3" fmla="*/ 170349 h 5571067"/>
              <a:gd name="connsiteX4" fmla="*/ 1820981 w 1970939"/>
              <a:gd name="connsiteY4" fmla="*/ 308372 h 5571067"/>
              <a:gd name="connsiteX5" fmla="*/ 1839923 w 1970939"/>
              <a:gd name="connsiteY5" fmla="*/ 445791 h 5571067"/>
              <a:gd name="connsiteX6" fmla="*/ 1857602 w 1970939"/>
              <a:gd name="connsiteY6" fmla="*/ 583814 h 5571067"/>
              <a:gd name="connsiteX7" fmla="*/ 1872756 w 1970939"/>
              <a:gd name="connsiteY7" fmla="*/ 720022 h 5571067"/>
              <a:gd name="connsiteX8" fmla="*/ 1887120 w 1970939"/>
              <a:gd name="connsiteY8" fmla="*/ 858046 h 5571067"/>
              <a:gd name="connsiteX9" fmla="*/ 1900223 w 1970939"/>
              <a:gd name="connsiteY9" fmla="*/ 995464 h 5571067"/>
              <a:gd name="connsiteX10" fmla="*/ 1911588 w 1970939"/>
              <a:gd name="connsiteY10" fmla="*/ 1130461 h 5571067"/>
              <a:gd name="connsiteX11" fmla="*/ 1922953 w 1970939"/>
              <a:gd name="connsiteY11" fmla="*/ 1267274 h 5571067"/>
              <a:gd name="connsiteX12" fmla="*/ 1932424 w 1970939"/>
              <a:gd name="connsiteY12" fmla="*/ 1402271 h 5571067"/>
              <a:gd name="connsiteX13" fmla="*/ 1939842 w 1970939"/>
              <a:gd name="connsiteY13" fmla="*/ 1537267 h 5571067"/>
              <a:gd name="connsiteX14" fmla="*/ 1947577 w 1970939"/>
              <a:gd name="connsiteY14" fmla="*/ 1671659 h 5571067"/>
              <a:gd name="connsiteX15" fmla="*/ 1954049 w 1970939"/>
              <a:gd name="connsiteY15" fmla="*/ 1804840 h 5571067"/>
              <a:gd name="connsiteX16" fmla="*/ 1958627 w 1970939"/>
              <a:gd name="connsiteY16" fmla="*/ 1936810 h 5571067"/>
              <a:gd name="connsiteX17" fmla="*/ 1962573 w 1970939"/>
              <a:gd name="connsiteY17" fmla="*/ 2068780 h 5571067"/>
              <a:gd name="connsiteX18" fmla="*/ 1966361 w 1970939"/>
              <a:gd name="connsiteY18" fmla="*/ 2199539 h 5571067"/>
              <a:gd name="connsiteX19" fmla="*/ 1968098 w 1970939"/>
              <a:gd name="connsiteY19" fmla="*/ 2328482 h 5571067"/>
              <a:gd name="connsiteX20" fmla="*/ 1969992 w 1970939"/>
              <a:gd name="connsiteY20" fmla="*/ 2457425 h 5571067"/>
              <a:gd name="connsiteX21" fmla="*/ 1970939 w 1970939"/>
              <a:gd name="connsiteY21" fmla="*/ 2584552 h 5571067"/>
              <a:gd name="connsiteX22" fmla="*/ 1969992 w 1970939"/>
              <a:gd name="connsiteY22" fmla="*/ 2710469 h 5571067"/>
              <a:gd name="connsiteX23" fmla="*/ 1969992 w 1970939"/>
              <a:gd name="connsiteY23" fmla="*/ 2835174 h 5571067"/>
              <a:gd name="connsiteX24" fmla="*/ 1968098 w 1970939"/>
              <a:gd name="connsiteY24" fmla="*/ 2958669 h 5571067"/>
              <a:gd name="connsiteX25" fmla="*/ 1965256 w 1970939"/>
              <a:gd name="connsiteY25" fmla="*/ 3079742 h 5571067"/>
              <a:gd name="connsiteX26" fmla="*/ 1962573 w 1970939"/>
              <a:gd name="connsiteY26" fmla="*/ 3199605 h 5571067"/>
              <a:gd name="connsiteX27" fmla="*/ 1959574 w 1970939"/>
              <a:gd name="connsiteY27" fmla="*/ 3317046 h 5571067"/>
              <a:gd name="connsiteX28" fmla="*/ 1954996 w 1970939"/>
              <a:gd name="connsiteY28" fmla="*/ 3433882 h 5571067"/>
              <a:gd name="connsiteX29" fmla="*/ 1950103 w 1970939"/>
              <a:gd name="connsiteY29" fmla="*/ 3548902 h 5571067"/>
              <a:gd name="connsiteX30" fmla="*/ 1945683 w 1970939"/>
              <a:gd name="connsiteY30" fmla="*/ 3661500 h 5571067"/>
              <a:gd name="connsiteX31" fmla="*/ 1933213 w 1970939"/>
              <a:gd name="connsiteY31" fmla="*/ 3881248 h 5571067"/>
              <a:gd name="connsiteX32" fmla="*/ 1919953 w 1970939"/>
              <a:gd name="connsiteY32" fmla="*/ 4091916 h 5571067"/>
              <a:gd name="connsiteX33" fmla="*/ 1906063 w 1970939"/>
              <a:gd name="connsiteY33" fmla="*/ 4294109 h 5571067"/>
              <a:gd name="connsiteX34" fmla="*/ 1890751 w 1970939"/>
              <a:gd name="connsiteY34" fmla="*/ 4485405 h 5571067"/>
              <a:gd name="connsiteX35" fmla="*/ 1874809 w 1970939"/>
              <a:gd name="connsiteY35" fmla="*/ 4668226 h 5571067"/>
              <a:gd name="connsiteX36" fmla="*/ 1857602 w 1970939"/>
              <a:gd name="connsiteY36" fmla="*/ 4837728 h 5571067"/>
              <a:gd name="connsiteX37" fmla="*/ 1840713 w 1970939"/>
              <a:gd name="connsiteY37" fmla="*/ 4996940 h 5571067"/>
              <a:gd name="connsiteX38" fmla="*/ 1823823 w 1970939"/>
              <a:gd name="connsiteY38" fmla="*/ 5143439 h 5571067"/>
              <a:gd name="connsiteX39" fmla="*/ 1807880 w 1970939"/>
              <a:gd name="connsiteY39" fmla="*/ 5277830 h 5571067"/>
              <a:gd name="connsiteX40" fmla="*/ 1792726 w 1970939"/>
              <a:gd name="connsiteY40" fmla="*/ 5397087 h 5571067"/>
              <a:gd name="connsiteX41" fmla="*/ 1778362 w 1970939"/>
              <a:gd name="connsiteY41" fmla="*/ 5504843 h 5571067"/>
              <a:gd name="connsiteX42" fmla="*/ 1769613 w 1970939"/>
              <a:gd name="connsiteY42" fmla="*/ 5571067 h 5571067"/>
              <a:gd name="connsiteX43" fmla="*/ 0 w 1970939"/>
              <a:gd name="connsiteY43" fmla="*/ 5571067 h 557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970939" h="5571067">
                <a:moveTo>
                  <a:pt x="0" y="0"/>
                </a:moveTo>
                <a:lnTo>
                  <a:pt x="1774861" y="0"/>
                </a:lnTo>
                <a:lnTo>
                  <a:pt x="1780256" y="32931"/>
                </a:lnTo>
                <a:lnTo>
                  <a:pt x="1802197" y="170349"/>
                </a:lnTo>
                <a:lnTo>
                  <a:pt x="1820981" y="308372"/>
                </a:lnTo>
                <a:lnTo>
                  <a:pt x="1839923" y="445791"/>
                </a:lnTo>
                <a:lnTo>
                  <a:pt x="1857602" y="583814"/>
                </a:lnTo>
                <a:lnTo>
                  <a:pt x="1872756" y="720022"/>
                </a:lnTo>
                <a:lnTo>
                  <a:pt x="1887120" y="858046"/>
                </a:lnTo>
                <a:lnTo>
                  <a:pt x="1900223" y="995464"/>
                </a:lnTo>
                <a:lnTo>
                  <a:pt x="1911588" y="1130461"/>
                </a:lnTo>
                <a:lnTo>
                  <a:pt x="1922953" y="1267274"/>
                </a:lnTo>
                <a:lnTo>
                  <a:pt x="1932424" y="1402271"/>
                </a:lnTo>
                <a:lnTo>
                  <a:pt x="1939842" y="1537267"/>
                </a:lnTo>
                <a:lnTo>
                  <a:pt x="1947577" y="1671659"/>
                </a:lnTo>
                <a:lnTo>
                  <a:pt x="1954049" y="1804840"/>
                </a:lnTo>
                <a:lnTo>
                  <a:pt x="1958627" y="1936810"/>
                </a:lnTo>
                <a:lnTo>
                  <a:pt x="1962573" y="2068780"/>
                </a:lnTo>
                <a:lnTo>
                  <a:pt x="1966361" y="2199539"/>
                </a:lnTo>
                <a:lnTo>
                  <a:pt x="1968098" y="2328482"/>
                </a:lnTo>
                <a:lnTo>
                  <a:pt x="1969992" y="2457425"/>
                </a:lnTo>
                <a:lnTo>
                  <a:pt x="1970939" y="2584552"/>
                </a:lnTo>
                <a:lnTo>
                  <a:pt x="1969992" y="2710469"/>
                </a:lnTo>
                <a:lnTo>
                  <a:pt x="1969992" y="2835174"/>
                </a:lnTo>
                <a:lnTo>
                  <a:pt x="1968098" y="2958669"/>
                </a:lnTo>
                <a:lnTo>
                  <a:pt x="1965256" y="3079742"/>
                </a:lnTo>
                <a:lnTo>
                  <a:pt x="1962573" y="3199605"/>
                </a:lnTo>
                <a:lnTo>
                  <a:pt x="1959574" y="3317046"/>
                </a:lnTo>
                <a:lnTo>
                  <a:pt x="1954996" y="3433882"/>
                </a:lnTo>
                <a:lnTo>
                  <a:pt x="1950103" y="3548902"/>
                </a:lnTo>
                <a:lnTo>
                  <a:pt x="1945683" y="3661500"/>
                </a:lnTo>
                <a:lnTo>
                  <a:pt x="1933213" y="3881248"/>
                </a:lnTo>
                <a:lnTo>
                  <a:pt x="1919953" y="4091916"/>
                </a:lnTo>
                <a:lnTo>
                  <a:pt x="1906063" y="4294109"/>
                </a:lnTo>
                <a:lnTo>
                  <a:pt x="1890751" y="4485405"/>
                </a:lnTo>
                <a:lnTo>
                  <a:pt x="1874809" y="4668226"/>
                </a:lnTo>
                <a:lnTo>
                  <a:pt x="1857602" y="4837728"/>
                </a:lnTo>
                <a:lnTo>
                  <a:pt x="1840713" y="4996940"/>
                </a:lnTo>
                <a:lnTo>
                  <a:pt x="1823823" y="5143439"/>
                </a:lnTo>
                <a:lnTo>
                  <a:pt x="1807880" y="5277830"/>
                </a:lnTo>
                <a:lnTo>
                  <a:pt x="1792726" y="5397087"/>
                </a:lnTo>
                <a:lnTo>
                  <a:pt x="1778362" y="5504843"/>
                </a:lnTo>
                <a:lnTo>
                  <a:pt x="1769613" y="5571067"/>
                </a:lnTo>
                <a:lnTo>
                  <a:pt x="0" y="557106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6" name="Freeform: Shape 20">
            <a:extLst>
              <a:ext uri="{FF2B5EF4-FFF2-40B4-BE49-F238E27FC236}">
                <a16:creationId xmlns:a16="http://schemas.microsoft.com/office/drawing/2014/main" id="{0214736A-03B2-4B91-B0AF-B21213F3B9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25850" y="1778693"/>
            <a:ext cx="3209207" cy="459638"/>
          </a:xfrm>
          <a:custGeom>
            <a:avLst/>
            <a:gdLst>
              <a:gd name="connsiteX0" fmla="*/ 3195151 w 3209207"/>
              <a:gd name="connsiteY0" fmla="*/ 612847 h 612850"/>
              <a:gd name="connsiteX1" fmla="*/ 3029871 w 3209207"/>
              <a:gd name="connsiteY1" fmla="*/ 611146 h 612850"/>
              <a:gd name="connsiteX2" fmla="*/ 2949639 w 3209207"/>
              <a:gd name="connsiteY2" fmla="*/ 608906 h 612850"/>
              <a:gd name="connsiteX3" fmla="*/ 2978018 w 3209207"/>
              <a:gd name="connsiteY3" fmla="*/ 258115 h 612850"/>
              <a:gd name="connsiteX4" fmla="*/ 2944764 w 3209207"/>
              <a:gd name="connsiteY4" fmla="*/ 260801 h 612850"/>
              <a:gd name="connsiteX5" fmla="*/ 2806036 w 3209207"/>
              <a:gd name="connsiteY5" fmla="*/ 271446 h 612850"/>
              <a:gd name="connsiteX6" fmla="*/ 2666958 w 3209207"/>
              <a:gd name="connsiteY6" fmla="*/ 278917 h 612850"/>
              <a:gd name="connsiteX7" fmla="*/ 2528469 w 3209207"/>
              <a:gd name="connsiteY7" fmla="*/ 286593 h 612850"/>
              <a:gd name="connsiteX8" fmla="*/ 2389479 w 3209207"/>
              <a:gd name="connsiteY8" fmla="*/ 292970 h 612850"/>
              <a:gd name="connsiteX9" fmla="*/ 2252501 w 3209207"/>
              <a:gd name="connsiteY9" fmla="*/ 296993 h 612850"/>
              <a:gd name="connsiteX10" fmla="*/ 2113775 w 3209207"/>
              <a:gd name="connsiteY10" fmla="*/ 300086 h 612850"/>
              <a:gd name="connsiteX11" fmla="*/ 1975755 w 3209207"/>
              <a:gd name="connsiteY11" fmla="*/ 301980 h 612850"/>
              <a:gd name="connsiteX12" fmla="*/ 1840287 w 3209207"/>
              <a:gd name="connsiteY12" fmla="*/ 302348 h 612850"/>
              <a:gd name="connsiteX13" fmla="*/ 1703009 w 3209207"/>
              <a:gd name="connsiteY13" fmla="*/ 302570 h 612850"/>
              <a:gd name="connsiteX14" fmla="*/ 1567693 w 3209207"/>
              <a:gd name="connsiteY14" fmla="*/ 301063 h 612850"/>
              <a:gd name="connsiteX15" fmla="*/ 1432543 w 3209207"/>
              <a:gd name="connsiteY15" fmla="*/ 297523 h 612850"/>
              <a:gd name="connsiteX16" fmla="*/ 1297969 w 3209207"/>
              <a:gd name="connsiteY16" fmla="*/ 294345 h 612850"/>
              <a:gd name="connsiteX17" fmla="*/ 1164703 w 3209207"/>
              <a:gd name="connsiteY17" fmla="*/ 290015 h 612850"/>
              <a:gd name="connsiteX18" fmla="*/ 1032796 w 3209207"/>
              <a:gd name="connsiteY18" fmla="*/ 283907 h 612850"/>
              <a:gd name="connsiteX19" fmla="*/ 900940 w 3209207"/>
              <a:gd name="connsiteY19" fmla="*/ 277172 h 612850"/>
              <a:gd name="connsiteX20" fmla="*/ 770303 w 3209207"/>
              <a:gd name="connsiteY20" fmla="*/ 270380 h 612850"/>
              <a:gd name="connsiteX21" fmla="*/ 641641 w 3209207"/>
              <a:gd name="connsiteY21" fmla="*/ 261702 h 612850"/>
              <a:gd name="connsiteX22" fmla="*/ 512966 w 3209207"/>
              <a:gd name="connsiteY22" fmla="*/ 253180 h 612850"/>
              <a:gd name="connsiteX23" fmla="*/ 386177 w 3209207"/>
              <a:gd name="connsiteY23" fmla="*/ 243867 h 612850"/>
              <a:gd name="connsiteX24" fmla="*/ 260746 w 3209207"/>
              <a:gd name="connsiteY24" fmla="*/ 232775 h 612850"/>
              <a:gd name="connsiteX25" fmla="*/ 136447 w 3209207"/>
              <a:gd name="connsiteY25" fmla="*/ 222719 h 612850"/>
              <a:gd name="connsiteX26" fmla="*/ 13506 w 3209207"/>
              <a:gd name="connsiteY26" fmla="*/ 210885 h 612850"/>
              <a:gd name="connsiteX27" fmla="*/ 0 w 3209207"/>
              <a:gd name="connsiteY27" fmla="*/ 209475 h 612850"/>
              <a:gd name="connsiteX28" fmla="*/ 40844 w 3209207"/>
              <a:gd name="connsiteY28" fmla="*/ 212313 h 612850"/>
              <a:gd name="connsiteX29" fmla="*/ 132211 w 3209207"/>
              <a:gd name="connsiteY29" fmla="*/ 216946 h 612850"/>
              <a:gd name="connsiteX30" fmla="*/ 225585 w 3209207"/>
              <a:gd name="connsiteY30" fmla="*/ 221811 h 612850"/>
              <a:gd name="connsiteX31" fmla="*/ 320298 w 3209207"/>
              <a:gd name="connsiteY31" fmla="*/ 226444 h 612850"/>
              <a:gd name="connsiteX32" fmla="*/ 415680 w 3209207"/>
              <a:gd name="connsiteY32" fmla="*/ 229340 h 612850"/>
              <a:gd name="connsiteX33" fmla="*/ 512735 w 3209207"/>
              <a:gd name="connsiteY33" fmla="*/ 232120 h 612850"/>
              <a:gd name="connsiteX34" fmla="*/ 611464 w 3209207"/>
              <a:gd name="connsiteY34" fmla="*/ 235015 h 612850"/>
              <a:gd name="connsiteX35" fmla="*/ 711532 w 3209207"/>
              <a:gd name="connsiteY35" fmla="*/ 236985 h 612850"/>
              <a:gd name="connsiteX36" fmla="*/ 812604 w 3209207"/>
              <a:gd name="connsiteY36" fmla="*/ 236985 h 612850"/>
              <a:gd name="connsiteX37" fmla="*/ 915014 w 3209207"/>
              <a:gd name="connsiteY37" fmla="*/ 237795 h 612850"/>
              <a:gd name="connsiteX38" fmla="*/ 1018428 w 3209207"/>
              <a:gd name="connsiteY38" fmla="*/ 236985 h 612850"/>
              <a:gd name="connsiteX39" fmla="*/ 1122847 w 3209207"/>
              <a:gd name="connsiteY39" fmla="*/ 235015 h 612850"/>
              <a:gd name="connsiteX40" fmla="*/ 1227600 w 3209207"/>
              <a:gd name="connsiteY40" fmla="*/ 233162 h 612850"/>
              <a:gd name="connsiteX41" fmla="*/ 1333692 w 3209207"/>
              <a:gd name="connsiteY41" fmla="*/ 229340 h 612850"/>
              <a:gd name="connsiteX42" fmla="*/ 1441122 w 3209207"/>
              <a:gd name="connsiteY42" fmla="*/ 225634 h 612850"/>
              <a:gd name="connsiteX43" fmla="*/ 1547883 w 3209207"/>
              <a:gd name="connsiteY43" fmla="*/ 220769 h 612850"/>
              <a:gd name="connsiteX44" fmla="*/ 1655983 w 3209207"/>
              <a:gd name="connsiteY44" fmla="*/ 214282 h 612850"/>
              <a:gd name="connsiteX45" fmla="*/ 1765421 w 3209207"/>
              <a:gd name="connsiteY45" fmla="*/ 206638 h 612850"/>
              <a:gd name="connsiteX46" fmla="*/ 1874860 w 3209207"/>
              <a:gd name="connsiteY46" fmla="*/ 199108 h 612850"/>
              <a:gd name="connsiteX47" fmla="*/ 1984299 w 3209207"/>
              <a:gd name="connsiteY47" fmla="*/ 189495 h 612850"/>
              <a:gd name="connsiteX48" fmla="*/ 2095745 w 3209207"/>
              <a:gd name="connsiteY48" fmla="*/ 178144 h 612850"/>
              <a:gd name="connsiteX49" fmla="*/ 2205184 w 3209207"/>
              <a:gd name="connsiteY49" fmla="*/ 166793 h 612850"/>
              <a:gd name="connsiteX50" fmla="*/ 2316631 w 3209207"/>
              <a:gd name="connsiteY50" fmla="*/ 153472 h 612850"/>
              <a:gd name="connsiteX51" fmla="*/ 2429081 w 3209207"/>
              <a:gd name="connsiteY51" fmla="*/ 139226 h 612850"/>
              <a:gd name="connsiteX52" fmla="*/ 2539523 w 3209207"/>
              <a:gd name="connsiteY52" fmla="*/ 124052 h 612850"/>
              <a:gd name="connsiteX53" fmla="*/ 2651305 w 3209207"/>
              <a:gd name="connsiteY53" fmla="*/ 106215 h 612850"/>
              <a:gd name="connsiteX54" fmla="*/ 2763086 w 3209207"/>
              <a:gd name="connsiteY54" fmla="*/ 87219 h 612850"/>
              <a:gd name="connsiteX55" fmla="*/ 2874867 w 3209207"/>
              <a:gd name="connsiteY55" fmla="*/ 68339 h 612850"/>
              <a:gd name="connsiteX56" fmla="*/ 2986314 w 3209207"/>
              <a:gd name="connsiteY56" fmla="*/ 46331 h 612850"/>
              <a:gd name="connsiteX57" fmla="*/ 3097760 w 3209207"/>
              <a:gd name="connsiteY57" fmla="*/ 23629 h 612850"/>
              <a:gd name="connsiteX58" fmla="*/ 3209207 w 3209207"/>
              <a:gd name="connsiteY58" fmla="*/ 0 h 612850"/>
              <a:gd name="connsiteX59" fmla="*/ 3195151 w 3209207"/>
              <a:gd name="connsiteY59" fmla="*/ 612847 h 61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209207" h="612850">
                <a:moveTo>
                  <a:pt x="3195151" y="612847"/>
                </a:moveTo>
                <a:cubicBezTo>
                  <a:pt x="3144238" y="612898"/>
                  <a:pt x="3088941" y="612318"/>
                  <a:pt x="3029871" y="611146"/>
                </a:cubicBezTo>
                <a:lnTo>
                  <a:pt x="2949639" y="608906"/>
                </a:lnTo>
                <a:lnTo>
                  <a:pt x="2978018" y="258115"/>
                </a:lnTo>
                <a:lnTo>
                  <a:pt x="2944764" y="260801"/>
                </a:lnTo>
                <a:lnTo>
                  <a:pt x="2806036" y="271446"/>
                </a:lnTo>
                <a:lnTo>
                  <a:pt x="2666958" y="278917"/>
                </a:lnTo>
                <a:lnTo>
                  <a:pt x="2528469" y="286593"/>
                </a:lnTo>
                <a:lnTo>
                  <a:pt x="2389479" y="292970"/>
                </a:lnTo>
                <a:lnTo>
                  <a:pt x="2252501" y="296993"/>
                </a:lnTo>
                <a:lnTo>
                  <a:pt x="2113775" y="300086"/>
                </a:lnTo>
                <a:lnTo>
                  <a:pt x="1975755" y="301980"/>
                </a:lnTo>
                <a:lnTo>
                  <a:pt x="1840287" y="302348"/>
                </a:lnTo>
                <a:lnTo>
                  <a:pt x="1703009" y="302570"/>
                </a:lnTo>
                <a:lnTo>
                  <a:pt x="1567693" y="301063"/>
                </a:lnTo>
                <a:lnTo>
                  <a:pt x="1432543" y="297523"/>
                </a:lnTo>
                <a:lnTo>
                  <a:pt x="1297969" y="294345"/>
                </a:lnTo>
                <a:lnTo>
                  <a:pt x="1164703" y="290015"/>
                </a:lnTo>
                <a:lnTo>
                  <a:pt x="1032796" y="283907"/>
                </a:lnTo>
                <a:lnTo>
                  <a:pt x="900940" y="277172"/>
                </a:lnTo>
                <a:lnTo>
                  <a:pt x="770303" y="270380"/>
                </a:lnTo>
                <a:lnTo>
                  <a:pt x="641641" y="261702"/>
                </a:lnTo>
                <a:lnTo>
                  <a:pt x="512966" y="253180"/>
                </a:lnTo>
                <a:lnTo>
                  <a:pt x="386177" y="243867"/>
                </a:lnTo>
                <a:lnTo>
                  <a:pt x="260746" y="232775"/>
                </a:lnTo>
                <a:lnTo>
                  <a:pt x="136447" y="222719"/>
                </a:lnTo>
                <a:lnTo>
                  <a:pt x="13506" y="210885"/>
                </a:lnTo>
                <a:lnTo>
                  <a:pt x="0" y="209475"/>
                </a:lnTo>
                <a:lnTo>
                  <a:pt x="40844" y="212313"/>
                </a:lnTo>
                <a:lnTo>
                  <a:pt x="132211" y="216946"/>
                </a:lnTo>
                <a:lnTo>
                  <a:pt x="225585" y="221811"/>
                </a:lnTo>
                <a:lnTo>
                  <a:pt x="320298" y="226444"/>
                </a:lnTo>
                <a:lnTo>
                  <a:pt x="415680" y="229340"/>
                </a:lnTo>
                <a:lnTo>
                  <a:pt x="512735" y="232120"/>
                </a:lnTo>
                <a:lnTo>
                  <a:pt x="611464" y="235015"/>
                </a:lnTo>
                <a:lnTo>
                  <a:pt x="711532" y="236985"/>
                </a:lnTo>
                <a:lnTo>
                  <a:pt x="812604" y="236985"/>
                </a:lnTo>
                <a:lnTo>
                  <a:pt x="915014" y="237795"/>
                </a:lnTo>
                <a:lnTo>
                  <a:pt x="1018428" y="236985"/>
                </a:lnTo>
                <a:lnTo>
                  <a:pt x="1122847" y="235015"/>
                </a:lnTo>
                <a:lnTo>
                  <a:pt x="1227600" y="233162"/>
                </a:lnTo>
                <a:lnTo>
                  <a:pt x="1333692" y="229340"/>
                </a:lnTo>
                <a:lnTo>
                  <a:pt x="1441122" y="225634"/>
                </a:lnTo>
                <a:lnTo>
                  <a:pt x="1547883" y="220769"/>
                </a:lnTo>
                <a:lnTo>
                  <a:pt x="1655983" y="214282"/>
                </a:lnTo>
                <a:lnTo>
                  <a:pt x="1765421" y="206638"/>
                </a:lnTo>
                <a:lnTo>
                  <a:pt x="1874860" y="199108"/>
                </a:lnTo>
                <a:lnTo>
                  <a:pt x="1984299" y="189495"/>
                </a:lnTo>
                <a:lnTo>
                  <a:pt x="2095745" y="178144"/>
                </a:lnTo>
                <a:lnTo>
                  <a:pt x="2205184" y="166793"/>
                </a:lnTo>
                <a:lnTo>
                  <a:pt x="2316631" y="153472"/>
                </a:lnTo>
                <a:lnTo>
                  <a:pt x="2429081" y="139226"/>
                </a:lnTo>
                <a:lnTo>
                  <a:pt x="2539523" y="124052"/>
                </a:lnTo>
                <a:lnTo>
                  <a:pt x="2651305" y="106215"/>
                </a:lnTo>
                <a:lnTo>
                  <a:pt x="2763086" y="87219"/>
                </a:lnTo>
                <a:lnTo>
                  <a:pt x="2874867" y="68339"/>
                </a:lnTo>
                <a:lnTo>
                  <a:pt x="2986314" y="46331"/>
                </a:lnTo>
                <a:lnTo>
                  <a:pt x="3097760" y="23629"/>
                </a:lnTo>
                <a:lnTo>
                  <a:pt x="3209207" y="0"/>
                </a:lnTo>
                <a:cubicBezTo>
                  <a:pt x="3198832" y="386055"/>
                  <a:pt x="3205525" y="226792"/>
                  <a:pt x="3195151" y="61284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3B5263-44ED-1E45-2CAB-929C48FD50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01" y="873060"/>
            <a:ext cx="1274714" cy="5398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0976B40A-2F4D-4E24-D80B-4638BD653A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7891156"/>
              </p:ext>
            </p:extLst>
          </p:nvPr>
        </p:nvGraphicFramePr>
        <p:xfrm>
          <a:off x="2256568" y="1916832"/>
          <a:ext cx="6346824" cy="4323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336">
                  <a:extLst>
                    <a:ext uri="{9D8B030D-6E8A-4147-A177-3AD203B41FA5}">
                      <a16:colId xmlns:a16="http://schemas.microsoft.com/office/drawing/2014/main" val="845366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154127377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578156062"/>
                    </a:ext>
                  </a:extLst>
                </a:gridCol>
                <a:gridCol w="910232">
                  <a:extLst>
                    <a:ext uri="{9D8B030D-6E8A-4147-A177-3AD203B41FA5}">
                      <a16:colId xmlns:a16="http://schemas.microsoft.com/office/drawing/2014/main" val="2613000170"/>
                    </a:ext>
                  </a:extLst>
                </a:gridCol>
              </a:tblGrid>
              <a:tr h="180389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/>
                        <a:t>Модель с параметрической функцией предложения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/>
                        <a:t>Модель с явным представлением технологий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/>
                        <a:t>Модель ВИАПИ</a:t>
                      </a:r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2170726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spc="-100" baseline="0" dirty="0"/>
                        <a:t>Загрузка статистических данных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052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spc="-100" baseline="0" dirty="0"/>
                        <a:t>Загрузка нормативно-справочных данных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102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spc="-100" baseline="0" dirty="0"/>
                        <a:t>Контроль и корректировка данных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32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spc="-100" baseline="0" dirty="0"/>
                        <a:t>Параметрическая идентификация модели предложения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123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spc="-100" baseline="0" dirty="0"/>
                        <a:t>Калибровка модели равновесия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accent6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8979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spc="-100" baseline="0" dirty="0"/>
                        <a:t>Отыскание равновесия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8861716"/>
                  </a:ext>
                </a:extLst>
              </a:tr>
            </a:tbl>
          </a:graphicData>
        </a:graphic>
      </p:graphicFrame>
      <p:sp>
        <p:nvSpPr>
          <p:cNvPr id="28" name="Заголовок 27">
            <a:extLst>
              <a:ext uri="{FF2B5EF4-FFF2-40B4-BE49-F238E27FC236}">
                <a16:creationId xmlns:a16="http://schemas.microsoft.com/office/drawing/2014/main" id="{8262590B-C1FF-ED54-5FBB-C54B09662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9218" y="539150"/>
            <a:ext cx="6343672" cy="1305674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Сравнение технологий моделирования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sz="2000" dirty="0">
                <a:solidFill>
                  <a:schemeClr val="tx2"/>
                </a:solidFill>
              </a:rPr>
              <a:t>(на примере </a:t>
            </a:r>
            <a:r>
              <a:rPr lang="ru-RU" sz="2000" dirty="0" smtClean="0">
                <a:solidFill>
                  <a:schemeClr val="tx2"/>
                </a:solidFill>
              </a:rPr>
              <a:t>субмоделей предложения</a:t>
            </a:r>
            <a:r>
              <a:rPr lang="ru-RU" sz="2000" dirty="0">
                <a:solidFill>
                  <a:schemeClr val="tx2"/>
                </a:solidFill>
              </a:rPr>
              <a:t>)</a:t>
            </a:r>
            <a:endParaRPr lang="ru-RU" dirty="0">
              <a:solidFill>
                <a:schemeClr val="tx2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591392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14573497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73187059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19479506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50625771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121382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72832342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9922647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74178289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2449847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7858994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26166346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9175017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9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2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284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2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723808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345455005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81362692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37337413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31970977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6196886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77523666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24109393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89686332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6039864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74869435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11343837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89565698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10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860432"/>
                  </a:ext>
                </a:extLst>
              </a:tr>
            </a:tbl>
          </a:graphicData>
        </a:graphic>
      </p:graphicFrame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2B8D21C0-B770-D58C-61FB-19E68487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Выполненные исследования</a:t>
            </a:r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9112D43-C213-A3F3-B233-4F8A7D284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82" y="2489200"/>
            <a:ext cx="6345260" cy="3748112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Влияние на оптовые рынки сельхозпродукции:</a:t>
            </a:r>
          </a:p>
          <a:p>
            <a:pPr lvl="1"/>
            <a:r>
              <a:rPr lang="ru-RU" dirty="0">
                <a:solidFill>
                  <a:schemeClr val="tx1"/>
                </a:solidFill>
              </a:rPr>
              <a:t>Изменений климата</a:t>
            </a:r>
          </a:p>
          <a:p>
            <a:pPr lvl="1"/>
            <a:r>
              <a:rPr lang="ru-RU" dirty="0">
                <a:solidFill>
                  <a:schemeClr val="tx1"/>
                </a:solidFill>
              </a:rPr>
              <a:t>Низкоуглеродной трансформации экономики</a:t>
            </a:r>
          </a:p>
          <a:p>
            <a:pPr lvl="1"/>
            <a:r>
              <a:rPr lang="ru-RU" dirty="0">
                <a:solidFill>
                  <a:schemeClr val="tx1"/>
                </a:solidFill>
              </a:rPr>
              <a:t>Федерального проекта «Экспорт продукции АПК»</a:t>
            </a:r>
          </a:p>
          <a:p>
            <a:pPr lvl="1"/>
            <a:r>
              <a:rPr lang="ru-RU" dirty="0">
                <a:solidFill>
                  <a:schemeClr val="tx1"/>
                </a:solidFill>
              </a:rPr>
              <a:t>Сценариев регулирования экспорта и импорта сельхозпродукции</a:t>
            </a:r>
          </a:p>
          <a:p>
            <a:pPr lvl="1"/>
            <a:r>
              <a:rPr lang="ru-RU" dirty="0">
                <a:solidFill>
                  <a:schemeClr val="tx1"/>
                </a:solidFill>
              </a:rPr>
              <a:t>Эффектов антироссийских санкций и ответных мер</a:t>
            </a:r>
          </a:p>
          <a:p>
            <a:r>
              <a:rPr lang="ru-RU" dirty="0">
                <a:solidFill>
                  <a:schemeClr val="tx1"/>
                </a:solidFill>
              </a:rPr>
              <a:t>Помимо изменений на рынках:</a:t>
            </a:r>
          </a:p>
          <a:p>
            <a:pPr lvl="1"/>
            <a:r>
              <a:rPr lang="ru-RU" dirty="0">
                <a:solidFill>
                  <a:schemeClr val="tx1"/>
                </a:solidFill>
              </a:rPr>
              <a:t>последствия для инвестиционной </a:t>
            </a:r>
            <a:r>
              <a:rPr lang="ru-RU" dirty="0" err="1">
                <a:solidFill>
                  <a:schemeClr val="tx1"/>
                </a:solidFill>
              </a:rPr>
              <a:t>привлекатльности</a:t>
            </a:r>
            <a:r>
              <a:rPr lang="ru-RU" dirty="0">
                <a:solidFill>
                  <a:schemeClr val="tx1"/>
                </a:solidFill>
              </a:rPr>
              <a:t> сельского хозяйства</a:t>
            </a:r>
          </a:p>
          <a:p>
            <a:pPr lvl="1"/>
            <a:r>
              <a:rPr lang="ru-RU" dirty="0">
                <a:solidFill>
                  <a:schemeClr val="tx1"/>
                </a:solidFill>
              </a:rPr>
              <a:t>влияние на занятость и потенциал роста оплаты труда</a:t>
            </a:r>
          </a:p>
          <a:p>
            <a:pPr lvl="1"/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изменение цен земли</a:t>
            </a:r>
          </a:p>
        </p:txBody>
      </p:sp>
    </p:spTree>
    <p:extLst>
      <p:ext uri="{BB962C8B-B14F-4D97-AF65-F5344CB8AC3E}">
        <p14:creationId xmlns:p14="http://schemas.microsoft.com/office/powerpoint/2010/main" val="18654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440242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69248314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17353094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0344285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5599982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054667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24305045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33653536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3985535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2452083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3433113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6416683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34184015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solidFill>
                            <a:srgbClr val="FFFFFF"/>
                          </a:solidFill>
                        </a:rPr>
                        <a:t>11</a:t>
                      </a:r>
                      <a:endParaRPr lang="ru-RU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2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025840"/>
                  </a:ext>
                </a:extLst>
              </a:tr>
            </a:tbl>
          </a:graphicData>
        </a:graphic>
      </p:graphicFrame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2B8D21C0-B770-D58C-61FB-19E68487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Перспективы развития технологии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9112D43-C213-A3F3-B233-4F8A7D284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82" y="2489200"/>
            <a:ext cx="6345260" cy="3748112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Разработка непараметрических функций спроса</a:t>
            </a:r>
          </a:p>
          <a:p>
            <a:pPr lvl="1"/>
            <a:r>
              <a:rPr lang="ru-RU" dirty="0">
                <a:solidFill>
                  <a:schemeClr val="tx1"/>
                </a:solidFill>
              </a:rPr>
              <a:t>Функция потребления, схожая с </a:t>
            </a:r>
            <a:r>
              <a:rPr lang="ru-RU" dirty="0" err="1">
                <a:solidFill>
                  <a:schemeClr val="tx1"/>
                </a:solidFill>
              </a:rPr>
              <a:t>фарреловской</a:t>
            </a:r>
            <a:r>
              <a:rPr lang="ru-RU" dirty="0">
                <a:solidFill>
                  <a:schemeClr val="tx1"/>
                </a:solidFill>
              </a:rPr>
              <a:t> производственной функцией (Светлов, 2023)</a:t>
            </a:r>
          </a:p>
          <a:p>
            <a:r>
              <a:rPr lang="ru-RU" dirty="0">
                <a:solidFill>
                  <a:schemeClr val="tx1"/>
                </a:solidFill>
              </a:rPr>
              <a:t>Создание модели динамического равновесия на базе модели </a:t>
            </a:r>
            <a:r>
              <a:rPr lang="ru-RU" dirty="0" smtClean="0">
                <a:solidFill>
                  <a:schemeClr val="tx1"/>
                </a:solidFill>
              </a:rPr>
              <a:t>ВИАПИ (Светлов, 2023a)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Допущение отрицательных множителей Фаррелла</a:t>
            </a:r>
          </a:p>
          <a:p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Пересмотр субмодели перевозок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Armington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1969)</a:t>
            </a:r>
            <a:endParaRPr lang="ru-RU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Модел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ь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для 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ЕАЭС</a:t>
            </a:r>
          </a:p>
          <a:p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Моделирование цепей создания стоимости</a:t>
            </a:r>
          </a:p>
          <a:p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Дифференциация пограничных цен и (или) внешнеторговых партнёров</a:t>
            </a:r>
          </a:p>
          <a:p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Адаптация к нуждам других видов экономической деятельности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72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10108"/>
              </p:ext>
            </p:extLst>
          </p:nvPr>
        </p:nvGraphicFramePr>
        <p:xfrm>
          <a:off x="0" y="6540500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0">
                  <a:extLst>
                    <a:ext uri="{9D8B030D-6E8A-4147-A177-3AD203B41FA5}">
                      <a16:colId xmlns:a16="http://schemas.microsoft.com/office/drawing/2014/main" val="349187487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0679112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78449765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ru-RU" dirty="0" smtClean="0"/>
                        <a:t>Благодарю</a:t>
                      </a:r>
                      <a:r>
                        <a:rPr lang="ru-RU" baseline="0" dirty="0" smtClean="0"/>
                        <a:t> за внимание!</a:t>
                      </a:r>
                      <a:endParaRPr lang="ru-RU" dirty="0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i="1" dirty="0" smtClean="0"/>
                        <a:t>svetlov@viapi.ru</a:t>
                      </a:r>
                      <a:endParaRPr lang="ru-RU" b="0" i="1" dirty="0"/>
                    </a:p>
                  </a:txBody>
                  <a:tcPr>
                    <a:solidFill>
                      <a:srgbClr val="5E4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FFFF"/>
                          </a:solidFill>
                        </a:rPr>
                        <a:t>12</a:t>
                      </a:r>
                      <a:endParaRPr lang="ru-RU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5E4F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699331"/>
                  </a:ext>
                </a:extLst>
              </a:tr>
            </a:tbl>
          </a:graphicData>
        </a:graphic>
      </p:graphicFrame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2B8D21C0-B770-D58C-61FB-19E68487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РЕЗЮМЕ</a:t>
            </a:r>
          </a:p>
        </p:txBody>
      </p:sp>
      <p:graphicFrame>
        <p:nvGraphicFramePr>
          <p:cNvPr id="13" name="Объект 10">
            <a:extLst>
              <a:ext uri="{FF2B5EF4-FFF2-40B4-BE49-F238E27FC236}">
                <a16:creationId xmlns:a16="http://schemas.microsoft.com/office/drawing/2014/main" id="{34A955EF-F1F0-C16D-2032-A5896BC00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6797134"/>
              </p:ext>
            </p:extLst>
          </p:nvPr>
        </p:nvGraphicFramePr>
        <p:xfrm>
          <a:off x="864382" y="2489200"/>
          <a:ext cx="6345260" cy="374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5658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3562</TotalTime>
  <Words>657</Words>
  <Application>Microsoft Office PowerPoint</Application>
  <PresentationFormat>Экран (4:3)</PresentationFormat>
  <Paragraphs>131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Gothic</vt:lpstr>
      <vt:lpstr>Segoe Script</vt:lpstr>
      <vt:lpstr>Wingdings</vt:lpstr>
      <vt:lpstr>Wingdings 3</vt:lpstr>
      <vt:lpstr>Совет директоров</vt:lpstr>
      <vt:lpstr>Модель ВИАПИ: архитектура PF+PE+ED в моделировании системы оптовых рынков сельхозпродукции</vt:lpstr>
      <vt:lpstr>Назначение модели ВИАПИ</vt:lpstr>
      <vt:lpstr>Парадигма моделирования</vt:lpstr>
      <vt:lpstr>Отличия от аналогов</vt:lpstr>
      <vt:lpstr>Граничная производственная функция</vt:lpstr>
      <vt:lpstr>Отличия от аналогов в худшую сторону</vt:lpstr>
      <vt:lpstr>Схема модели ВИАПИ</vt:lpstr>
      <vt:lpstr>Спецификация (версия 2.6.2)</vt:lpstr>
      <vt:lpstr>Программная реализация</vt:lpstr>
      <vt:lpstr>Сравнение технологий моделирования (на примере субмоделей предложения)</vt:lpstr>
      <vt:lpstr>Выполненные исследования</vt:lpstr>
      <vt:lpstr>Перспективы развития технологии</vt:lpstr>
      <vt:lpstr>РЕЗЮМЕ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Будущее транспортных сетей в свете теории инфратраекторий</dc:title>
  <dc:creator>Н. Светлов</dc:creator>
  <cp:lastModifiedBy>Nikolai Svetlov</cp:lastModifiedBy>
  <cp:revision>87</cp:revision>
  <dcterms:created xsi:type="dcterms:W3CDTF">2016-03-12T08:32:44Z</dcterms:created>
  <dcterms:modified xsi:type="dcterms:W3CDTF">2023-09-22T10:18:09Z</dcterms:modified>
</cp:coreProperties>
</file>