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sldIdLst>
    <p:sldId id="257" r:id="rId3"/>
    <p:sldId id="259" r:id="rId4"/>
    <p:sldId id="258" r:id="rId5"/>
    <p:sldId id="317" r:id="rId6"/>
    <p:sldId id="260" r:id="rId7"/>
    <p:sldId id="318" r:id="rId8"/>
    <p:sldId id="320" r:id="rId9"/>
    <p:sldId id="264" r:id="rId10"/>
    <p:sldId id="266" r:id="rId11"/>
    <p:sldId id="267" r:id="rId12"/>
    <p:sldId id="268" r:id="rId13"/>
    <p:sldId id="270" r:id="rId14"/>
    <p:sldId id="271" r:id="rId15"/>
    <p:sldId id="269" r:id="rId16"/>
    <p:sldId id="321" r:id="rId17"/>
    <p:sldId id="280" r:id="rId18"/>
    <p:sldId id="283" r:id="rId19"/>
    <p:sldId id="288" r:id="rId20"/>
    <p:sldId id="272" r:id="rId21"/>
    <p:sldId id="29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4B28BAD-A331-24F1-ED0A-97B64FFBD81B}"/>
              </a:ext>
            </a:extLst>
          </p:cNvPr>
          <p:cNvGrpSpPr>
            <a:grpSpLocks/>
          </p:cNvGrpSpPr>
          <p:nvPr/>
        </p:nvGrpSpPr>
        <p:grpSpPr bwMode="auto">
          <a:xfrm>
            <a:off x="1" y="6350"/>
            <a:ext cx="12187767" cy="6851650"/>
            <a:chOff x="0" y="4"/>
            <a:chExt cx="5758" cy="4316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BCDEFE16-6818-5FBE-5170-D4294A90CE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4" name="Freeform 4">
                <a:extLst>
                  <a:ext uri="{FF2B5EF4-FFF2-40B4-BE49-F238E27FC236}">
                    <a16:creationId xmlns:a16="http://schemas.microsoft.com/office/drawing/2014/main" id="{FE34FCA6-4C2B-05F8-F347-B79D8DB1B6A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64 w 5184"/>
                  <a:gd name="T3" fmla="*/ 3159 h 3159"/>
                  <a:gd name="T4" fmla="*/ 5264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73EBB6CB-2B2F-5BA5-A3F8-03AE99CC3DE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66 w 556"/>
                  <a:gd name="T5" fmla="*/ 3159 h 3159"/>
                  <a:gd name="T6" fmla="*/ 566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</p:grp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4124-3157-F2B2-5873-6193044B704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eaLnBrk="1" hangingPunct="1">
                <a:defRPr/>
              </a:pPr>
              <a:endParaRPr lang="ru-RU" sz="18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D60E19B-4235-F632-9580-7A773C650A5D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6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6 w 251"/>
                <a:gd name="T7" fmla="*/ 12 h 12"/>
                <a:gd name="T8" fmla="*/ 256 w 251"/>
                <a:gd name="T9" fmla="*/ 0 h 12"/>
                <a:gd name="T10" fmla="*/ 256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9A89D3E7-1889-C135-85B7-64596674328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1344 w 251"/>
                <a:gd name="T5" fmla="*/ 12 h 12"/>
                <a:gd name="T6" fmla="*/ 1344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/>
            </a:p>
          </p:txBody>
        </p:sp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6E01D9EA-24A7-2999-BD61-D77A3A3765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84CCDD47-346C-579C-68C7-4691E64834B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F2B5DE1D-E7EB-CA40-5F93-8946144D9614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id="{B3F38772-5D29-437A-5E0B-DD7A7C03346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22525EEE-481E-4896-4F28-FF13FA042EF7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id="{D2325E45-F5A5-34EC-7FC2-5EA748F2180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3" name="Freeform 15">
                <a:extLst>
                  <a:ext uri="{FF2B5EF4-FFF2-40B4-BE49-F238E27FC236}">
                    <a16:creationId xmlns:a16="http://schemas.microsoft.com/office/drawing/2014/main" id="{EBCA0E6B-E310-890D-650B-7691C3B2C09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 sz="1800"/>
              </a:p>
            </p:txBody>
          </p:sp>
        </p:grpSp>
      </p:grpSp>
      <p:sp>
        <p:nvSpPr>
          <p:cNvPr id="27664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422400" y="1997076"/>
            <a:ext cx="9448800" cy="14319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27665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22400" y="3886200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DEAE9B96-A521-CFA4-9EEF-774743F90B38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E956FEC4-AAC9-0EA3-BAA5-28F0C4FE2B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4704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C012AB06-A988-5B88-3458-EFAC7EE279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A43F904-E98F-4CBD-848F-F1C8C87C3E1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2959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82B0B10-F7C3-FF33-BD6A-87768D9194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7A953BE9-E977-6227-3F24-14104F40E7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6CF68F21-8728-B020-A146-0000CC03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A7C23-29B4-4898-ADE7-18D9DEC590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7802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F51CD7D3-F758-DCEE-88B2-8768745188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898885C5-ECFB-8AB7-C7F3-E9EFF48506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E4079DAA-2C6F-2841-038A-2A9F33D04E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7E451-B16F-457A-96AF-99CD1644091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1757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08C7E112-4864-03B7-BE09-02EDCF1611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7F66B3F9-C549-998D-C5BC-11F31A8C69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7FF6EB67-D841-B6D8-C8C6-4CEB00D16D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6E0979-4C65-4B4C-BB31-3837337644B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336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FDC99675-5A95-0D8B-41D7-828CDF4FE4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9ECA43AC-0D52-0229-8BFC-24DE7A8551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1C015E3A-3FC7-A6B3-3EE5-5180605C7C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B02C6-47E1-4BA2-9256-EDA59E24C9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928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44590C45-7EBE-611C-8530-A1FA8B72CA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2DA71A74-DA41-EF22-868F-436FF1B008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9EE857DE-0770-090F-74B0-B318042CB1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B57EE-046E-40AD-8A79-9772CFA2455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9936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CF6BE490-BE6F-9B26-F978-56D8F985A6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CBBDBDD1-6F9A-6FD8-740C-4A5D2CE475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5E5CD073-DB35-B235-E11C-13898C364D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6CC86-85D1-4C3F-9919-FA58C1D8A6C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5471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C9C911A1-EAD3-DE5D-454D-F7A08DACB9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21E91FBF-338C-3CB0-4784-DE8AAA9223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B59E6598-1D4B-D379-3CB8-DF53A84BEA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54A0B-05F9-4252-A72D-638D66C0B17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6775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70CFE13D-BF75-F468-A057-04B960405C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F7C7303-2B38-05FF-6ED5-4E3185FAA9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95444C4E-B812-2F08-3DB9-304E752024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ED05-B00A-414E-A11F-6A2188286B8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17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8DD25F23-47EB-7ECC-CEE1-449B461569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FC82C7C5-D417-8292-D099-A6FF665804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92E7B098-3097-4922-491B-2F2024678D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3D327-D0AF-4DE9-B5F5-A5235D3F89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9083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966200" y="304800"/>
            <a:ext cx="2514600" cy="5791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22400" y="304800"/>
            <a:ext cx="7340600" cy="5791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CDEC6806-1757-440F-1404-1ABC2FBED7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F78C43E8-A492-BCAF-DC8F-AF5821F903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E1F21025-BB18-361D-9973-8B87FC20E3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2276AD-D47B-4C6D-85EF-616D6645D3B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1647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76D34AFF-F873-455C-3189-29AE5A4F1D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4C65671E-4E37-AADC-347F-C042DB1BD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8C8C038C-CEBF-B8C0-DA93-D7089B69DE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465E0-07FE-4255-AC92-BE18F6C1C96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6763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22400" y="1981200"/>
            <a:ext cx="10058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422400" y="4114800"/>
            <a:ext cx="10058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788BFB2C-9C15-3226-0B46-61B42FB0D9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AE3B3429-705E-F5CD-8C44-680C6F10CD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E2FD73DA-F3A9-700C-F0C5-DE664FCA7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685FF0-8A42-4C12-BBFE-060D0FACE3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79465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6553200" y="1981200"/>
            <a:ext cx="4927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6553200" y="4114800"/>
            <a:ext cx="49276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63868FBE-CA03-51CC-6A3D-2B20D5A15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8">
            <a:extLst>
              <a:ext uri="{FF2B5EF4-FFF2-40B4-BE49-F238E27FC236}">
                <a16:creationId xmlns:a16="http://schemas.microsoft.com/office/drawing/2014/main" id="{4850CE8F-C234-7B91-4A4C-DDFE38F90E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3C768A98-5EF2-918A-896F-A9E4E5E1F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89A9D-F059-40D4-85E8-48EF01EFE5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7517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1422400" y="304800"/>
            <a:ext cx="10058400" cy="579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EE6FD1B3-A160-230A-0569-AD14BDFF95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0781E477-3803-07DB-EAFE-EE00BA2D43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A042A9E4-CE23-AE88-04EF-F0E2FF677F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3C6BB-E2C2-4A0E-934E-545E83CA800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9796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CAB92A-CAAB-0CCC-81F1-DFEE0F7DDA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38D0B0-5A27-BD7B-1B2B-BFE3885CC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0F0EC8-6342-7162-C77B-670B62CE4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3625A9-E9D6-D291-37FD-15E017C39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968951-426C-2F2B-70AB-96ADFA5A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419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63533A-451A-AB62-9B4A-2FFFF8074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672775-85F3-DAAA-3DC9-ADB59A622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BBEEDF-06F3-417C-D20B-6FBAA757E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227128-1FA2-66C8-F273-59A120CEA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5D7E43-E1D4-67D5-B6D0-B7A4B1B4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8906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0B8501-30D1-9CFA-E368-57A3FB427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178491-7E07-3298-5E54-A7A500AB2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53B0BE-28A4-6CEE-FE43-BB7D44AFF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C013EF-47E0-6FD2-6714-A1D56582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4336A4-8EC2-F92E-FF87-8672A9217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068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CF70AE-CA5A-A6C0-F826-D277E8BA0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33D80F-70E8-E4AB-F3A6-58D3DC2DAC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495E52-9EA9-B265-E153-1F3A32A5D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B5009D-9DC6-6446-B4B5-3A653B3EB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1EFFC1-0BFF-30F6-E054-25CDF0FB6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F388A9-F517-9B9F-7342-A6BC1B51C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327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B17F2-DA9A-45E6-5706-71FD35DC6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80442F9-F4B8-7E39-87F4-643DFBE7D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9F5E487-3EC2-72BC-3EFB-BF094A5D3C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2204CA3-268C-F68B-3A9B-3A5FF3C8F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6796AD6-B8C1-B0D1-0D71-ACA5FD2A1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E772E7B-03F3-C801-B1F8-902CD28A1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5DD7D9B-9774-C720-822F-60ED668D9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B943420-1544-ED11-514C-229BB336E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4847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0F3C35-2D39-59C3-AC4B-C21E673EF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048B25E-1806-7844-2EA4-DE2105296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C2DB332-0BFE-A56F-CB68-F36ECE57B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244EF45-F6E2-4B31-09A1-8E05AA777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9290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896C51-F3A6-C77B-5238-97FC67558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A110C6E-08D8-B478-8BA7-D97542717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122085-7117-A37D-EFBE-18E185B30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4861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FB9D3-F02B-7C22-55CE-281B0E50A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873295-3C28-1FCC-A3A4-0D8B48753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3DC38E-999C-8ED7-E7A6-FE30D51B3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514CD0E-D916-5F1F-D2AF-5F3D76015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8DACCD-4990-4A9A-351C-8D9B6CE1F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829624-701E-1E7A-DF41-8ED17E95B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6897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550252-D9EA-9CA7-476F-13329061E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223F5D4-1A74-C3CA-0D6C-27A6E2150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B24D47-3AC2-782B-381E-B7A27A877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EFB3E3-AC3C-CBEE-D7E7-5C7F57208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EC4993-0695-1C70-EF94-F99D71386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0D78DB-A83B-B9AD-BBCB-4FD4E6AB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25518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753745-F631-2313-8B10-AACF4356E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575663-FD08-0378-E4DB-2F7E47859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7DD2C5-7629-8091-EFDE-03F6C8BF9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9716C4-BC83-2347-B073-E7C9F55B9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024066-5ED0-20F2-4A5D-1D4F8595D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583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DD67953-B293-8776-CB80-1440CDAE71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13C32A-59EC-3C17-52DD-73BDE3C56E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B0D018-897F-BB3A-4AF4-DAF305FE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9778D9-5211-AC60-4D26-3C74BEB2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FC69E3-9085-4EE3-19B1-9064605A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2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F1D28671-FE5C-4A9A-2A63-138A4CACF8B1}"/>
              </a:ext>
            </a:extLst>
          </p:cNvPr>
          <p:cNvGrpSpPr>
            <a:grpSpLocks/>
          </p:cNvGrpSpPr>
          <p:nvPr/>
        </p:nvGrpSpPr>
        <p:grpSpPr bwMode="auto">
          <a:xfrm>
            <a:off x="1" y="6350"/>
            <a:ext cx="12187767" cy="6851650"/>
            <a:chOff x="0" y="4"/>
            <a:chExt cx="5758" cy="4316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A5DCEB04-6566-64B8-DBB8-7BC7B597AC4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64 w 5184"/>
                <a:gd name="T3" fmla="*/ 3159 h 3159"/>
                <a:gd name="T4" fmla="*/ 5264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F84A95C2-B059-69B0-0EB5-E10CF79D227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66 w 556"/>
                <a:gd name="T5" fmla="*/ 3159 h 3159"/>
                <a:gd name="T6" fmla="*/ 566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 sz="1800"/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id="{2C8315F6-1AB4-0478-990E-DFC126038A4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1035" name="Freeform 6">
                <a:extLst>
                  <a:ext uri="{FF2B5EF4-FFF2-40B4-BE49-F238E27FC236}">
                    <a16:creationId xmlns:a16="http://schemas.microsoft.com/office/drawing/2014/main" id="{61EF7F12-617D-F9D7-982E-2B0464E376CF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036" name="Freeform 7">
                <a:extLst>
                  <a:ext uri="{FF2B5EF4-FFF2-40B4-BE49-F238E27FC236}">
                    <a16:creationId xmlns:a16="http://schemas.microsoft.com/office/drawing/2014/main" id="{1BD43F0F-8F01-95B6-44BE-D4D85FF5FBFD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037" name="Freeform 8">
                <a:extLst>
                  <a:ext uri="{FF2B5EF4-FFF2-40B4-BE49-F238E27FC236}">
                    <a16:creationId xmlns:a16="http://schemas.microsoft.com/office/drawing/2014/main" id="{9A273783-47E9-65A7-BB73-69E374B98B4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9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99 w 4724"/>
                  <a:gd name="T7" fmla="*/ 12 h 12"/>
                  <a:gd name="T8" fmla="*/ 4799 w 4724"/>
                  <a:gd name="T9" fmla="*/ 0 h 12"/>
                  <a:gd name="T10" fmla="*/ 479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038" name="Freeform 9">
                <a:extLst>
                  <a:ext uri="{FF2B5EF4-FFF2-40B4-BE49-F238E27FC236}">
                    <a16:creationId xmlns:a16="http://schemas.microsoft.com/office/drawing/2014/main" id="{BE42E4A8-E93F-5A8E-14CA-61311DAAB768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039" name="Freeform 10">
                <a:extLst>
                  <a:ext uri="{FF2B5EF4-FFF2-40B4-BE49-F238E27FC236}">
                    <a16:creationId xmlns:a16="http://schemas.microsoft.com/office/drawing/2014/main" id="{91762B5E-7315-2B21-121A-E69A1A013DE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26635" name="Freeform 11">
                <a:extLst>
                  <a:ext uri="{FF2B5EF4-FFF2-40B4-BE49-F238E27FC236}">
                    <a16:creationId xmlns:a16="http://schemas.microsoft.com/office/drawing/2014/main" id="{5AFFF243-6BC3-5254-DBF2-405B0C90959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 sz="1800"/>
              </a:p>
            </p:txBody>
          </p:sp>
          <p:sp>
            <p:nvSpPr>
              <p:cNvPr id="1041" name="Freeform 12">
                <a:extLst>
                  <a:ext uri="{FF2B5EF4-FFF2-40B4-BE49-F238E27FC236}">
                    <a16:creationId xmlns:a16="http://schemas.microsoft.com/office/drawing/2014/main" id="{2642550D-D814-0CBC-2198-EF7316A5598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1344 w 251"/>
                  <a:gd name="T5" fmla="*/ 12 h 12"/>
                  <a:gd name="T6" fmla="*/ 1344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1042" name="Freeform 13">
                <a:extLst>
                  <a:ext uri="{FF2B5EF4-FFF2-40B4-BE49-F238E27FC236}">
                    <a16:creationId xmlns:a16="http://schemas.microsoft.com/office/drawing/2014/main" id="{C5750E51-DE18-BB50-D63D-2D3BD3B00E76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6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6 w 251"/>
                  <a:gd name="T7" fmla="*/ 12 h 12"/>
                  <a:gd name="T8" fmla="*/ 256 w 251"/>
                  <a:gd name="T9" fmla="*/ 0 h 12"/>
                  <a:gd name="T10" fmla="*/ 256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 sz="1800"/>
              </a:p>
            </p:txBody>
          </p:sp>
          <p:sp>
            <p:nvSpPr>
              <p:cNvPr id="26638" name="Freeform 14">
                <a:extLst>
                  <a:ext uri="{FF2B5EF4-FFF2-40B4-BE49-F238E27FC236}">
                    <a16:creationId xmlns:a16="http://schemas.microsoft.com/office/drawing/2014/main" id="{6827EF2D-39F2-D4FA-DA2D-844DF5147F7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ru-RU" sz="1800"/>
              </a:p>
            </p:txBody>
          </p:sp>
        </p:grpSp>
      </p:grpSp>
      <p:sp>
        <p:nvSpPr>
          <p:cNvPr id="26639" name="Rectangle 15">
            <a:extLst>
              <a:ext uri="{FF2B5EF4-FFF2-40B4-BE49-F238E27FC236}">
                <a16:creationId xmlns:a16="http://schemas.microsoft.com/office/drawing/2014/main" id="{B0916893-A294-5022-3790-C1E9FC38FD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304801"/>
            <a:ext cx="10058400" cy="14319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26640" name="Rectangle 16">
            <a:extLst>
              <a:ext uri="{FF2B5EF4-FFF2-40B4-BE49-F238E27FC236}">
                <a16:creationId xmlns:a16="http://schemas.microsoft.com/office/drawing/2014/main" id="{20A9AD41-3B2B-19DC-E74D-884014049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981200"/>
            <a:ext cx="10058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6641" name="Rectangle 17">
            <a:extLst>
              <a:ext uri="{FF2B5EF4-FFF2-40B4-BE49-F238E27FC236}">
                <a16:creationId xmlns:a16="http://schemas.microsoft.com/office/drawing/2014/main" id="{E5897043-AC0B-F763-69A8-5F9A920AF4C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22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42" name="Rectangle 18">
            <a:extLst>
              <a:ext uri="{FF2B5EF4-FFF2-40B4-BE49-F238E27FC236}">
                <a16:creationId xmlns:a16="http://schemas.microsoft.com/office/drawing/2014/main" id="{7AA1931D-4933-AF4E-11C5-89BD3FA3B56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43" name="Rectangle 19">
            <a:extLst>
              <a:ext uri="{FF2B5EF4-FFF2-40B4-BE49-F238E27FC236}">
                <a16:creationId xmlns:a16="http://schemas.microsoft.com/office/drawing/2014/main" id="{B19DA414-1D38-A681-FF64-607AB6F31E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08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508799B-E9E3-49E1-9547-B968A31569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3779442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37C40F-DEE7-9602-BAE1-805473281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C881C8-A343-A359-521B-CCE27D2C0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52D230-0426-9037-831F-C0CBFA94EC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6F711-1314-4B77-AED2-36E61154A129}" type="datetimeFigureOut">
              <a:rPr lang="ru-RU" smtClean="0"/>
              <a:t>19.08.2023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7BD7A4-01FC-6A69-C3CE-668AD4A5C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3C522E-7CE1-2096-E384-8331C26414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C172A0-DA3A-4351-B964-674D0B0FF7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279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people.su/3329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>
            <a:extLst>
              <a:ext uri="{FF2B5EF4-FFF2-40B4-BE49-F238E27FC236}">
                <a16:creationId xmlns:a16="http://schemas.microsoft.com/office/drawing/2014/main" id="{7A009A72-778C-077B-E612-991422E8FE0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905001" y="1997076"/>
            <a:ext cx="4918075" cy="1431925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sz="4500" dirty="0"/>
              <a:t>Александр Александрович </a:t>
            </a:r>
            <a:br>
              <a:rPr lang="ru-RU" sz="4500" dirty="0"/>
            </a:br>
            <a:r>
              <a:rPr lang="ru-RU" sz="4500" dirty="0"/>
              <a:t>Никонов</a:t>
            </a:r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11A877A4-2211-0909-DB4E-1CC9E1A35B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324600" cy="1752600"/>
          </a:xfrm>
        </p:spPr>
        <p:txBody>
          <a:bodyPr/>
          <a:lstStyle/>
          <a:p>
            <a:pPr algn="r" eaLnBrk="1" hangingPunct="1">
              <a:defRPr/>
            </a:pPr>
            <a:endParaRPr lang="ru-RU" dirty="0"/>
          </a:p>
          <a:p>
            <a:pPr eaLnBrk="1" hangingPunct="1">
              <a:spcBef>
                <a:spcPts val="600"/>
              </a:spcBef>
              <a:defRPr/>
            </a:pPr>
            <a:r>
              <a:rPr lang="ru-RU" sz="3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19.08.1918г. - 05.10.1995г.</a:t>
            </a:r>
            <a:br>
              <a:rPr lang="ru-RU" sz="3000" b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30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eaLnBrk="1" hangingPunct="1">
              <a:defRPr/>
            </a:pPr>
            <a:endParaRPr lang="ru-RU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1C20BE42-5AA0-5E67-CC4B-3B201E6C9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076" y="533400"/>
            <a:ext cx="3597275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>
            <a:extLst>
              <a:ext uri="{FF2B5EF4-FFF2-40B4-BE49-F238E27FC236}">
                <a16:creationId xmlns:a16="http://schemas.microsoft.com/office/drawing/2014/main" id="{98CB1161-5EB2-FF31-9AEE-64727B330E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1" y="152400"/>
            <a:ext cx="481647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>
            <a:extLst>
              <a:ext uri="{FF2B5EF4-FFF2-40B4-BE49-F238E27FC236}">
                <a16:creationId xmlns:a16="http://schemas.microsoft.com/office/drawing/2014/main" id="{6F7D3B23-9D65-C4C8-B25A-54DC81BB7B4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514600" y="4800600"/>
            <a:ext cx="7543800" cy="19050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А. А. Никонов родился 19 августа 1918 году в крестьянской семье в деревне Зайково Вышгородецкой волости Островского уезда Псковской губернии </a:t>
            </a:r>
          </a:p>
        </p:txBody>
      </p:sp>
      <p:pic>
        <p:nvPicPr>
          <p:cNvPr id="5123" name="Picture 7" descr="1">
            <a:extLst>
              <a:ext uri="{FF2B5EF4-FFF2-40B4-BE49-F238E27FC236}">
                <a16:creationId xmlns:a16="http://schemas.microsoft.com/office/drawing/2014/main" id="{07F14FF4-3F27-BDCD-81F5-95538F152EEA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177800"/>
            <a:ext cx="6629400" cy="4433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pic0007-01">
            <a:extLst>
              <a:ext uri="{FF2B5EF4-FFF2-40B4-BE49-F238E27FC236}">
                <a16:creationId xmlns:a16="http://schemas.microsoft.com/office/drawing/2014/main" id="{92ABCC0A-477D-7BA1-BA44-FFAA7648CA59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352425"/>
            <a:ext cx="8686800" cy="6065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>
            <a:extLst>
              <a:ext uri="{FF2B5EF4-FFF2-40B4-BE49-F238E27FC236}">
                <a16:creationId xmlns:a16="http://schemas.microsoft.com/office/drawing/2014/main" id="{71D26E9A-08D8-56C6-B8CC-7347A048473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438400" y="5334000"/>
            <a:ext cx="7391400" cy="137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2800"/>
              <a:t>После окончания гуманитарной гимназии в г. Абрене, учился в Риге в Латвийском государственном университете.</a:t>
            </a:r>
          </a:p>
        </p:txBody>
      </p:sp>
      <p:pic>
        <p:nvPicPr>
          <p:cNvPr id="6147" name="Picture 7" descr="2">
            <a:extLst>
              <a:ext uri="{FF2B5EF4-FFF2-40B4-BE49-F238E27FC236}">
                <a16:creationId xmlns:a16="http://schemas.microsoft.com/office/drawing/2014/main" id="{B2BC3C3C-2997-C5EC-E4B6-9F1B13AC9264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19063"/>
            <a:ext cx="6172200" cy="5003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96CA7-5C45-4F02-0157-D7AA12C0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Скан о награждении орденом Красного Знамени</a:t>
            </a:r>
          </a:p>
        </p:txBody>
      </p:sp>
    </p:spTree>
    <p:extLst>
      <p:ext uri="{BB962C8B-B14F-4D97-AF65-F5344CB8AC3E}">
        <p14:creationId xmlns:p14="http://schemas.microsoft.com/office/powerpoint/2010/main" val="246442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3" name="Rectangle 9">
            <a:extLst>
              <a:ext uri="{FF2B5EF4-FFF2-40B4-BE49-F238E27FC236}">
                <a16:creationId xmlns:a16="http://schemas.microsoft.com/office/drawing/2014/main" id="{4A642A1D-5DE6-B3F5-DA83-204B80A5C50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781800" y="1143000"/>
            <a:ext cx="3733800" cy="54102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 dirty="0"/>
              <a:t>1944-1946 гг.- первый секретарь </a:t>
            </a:r>
            <a:r>
              <a:rPr lang="ru-RU" sz="2800" dirty="0" err="1"/>
              <a:t>укома</a:t>
            </a:r>
            <a:r>
              <a:rPr lang="ru-RU" sz="2800" dirty="0"/>
              <a:t> КП Латвии </a:t>
            </a:r>
          </a:p>
          <a:p>
            <a:pPr eaLnBrk="1" hangingPunct="1">
              <a:defRPr/>
            </a:pPr>
            <a:r>
              <a:rPr lang="ru-RU" sz="2800" dirty="0"/>
              <a:t>1946-1950 гг.- секретарь ЦК КП Латвии </a:t>
            </a:r>
          </a:p>
        </p:txBody>
      </p:sp>
      <p:pic>
        <p:nvPicPr>
          <p:cNvPr id="8195" name="Picture 10" descr="3">
            <a:extLst>
              <a:ext uri="{FF2B5EF4-FFF2-40B4-BE49-F238E27FC236}">
                <a16:creationId xmlns:a16="http://schemas.microsoft.com/office/drawing/2014/main" id="{36C965C5-CD49-6FF1-B6DE-DDB01091B041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1" y="0"/>
            <a:ext cx="4137025" cy="662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5-01">
            <a:extLst>
              <a:ext uri="{FF2B5EF4-FFF2-40B4-BE49-F238E27FC236}">
                <a16:creationId xmlns:a16="http://schemas.microsoft.com/office/drawing/2014/main" id="{9C82FC54-92B8-87E4-778B-6F03E471B7CC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303214"/>
            <a:ext cx="8839200" cy="62499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8" name="Rectangle 6">
            <a:extLst>
              <a:ext uri="{FF2B5EF4-FFF2-40B4-BE49-F238E27FC236}">
                <a16:creationId xmlns:a16="http://schemas.microsoft.com/office/drawing/2014/main" id="{122320E3-EDB7-AC14-D38B-2BEC161767E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676400" y="5029200"/>
            <a:ext cx="8839200" cy="16002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/>
              <a:t>В 1962 год защитил диссертацию на соискание ученой степени кандидата экономических наук «Специализация и концентрация производства в совхозах Латвийской ССР». Работал в Латвийском НИИ земледелия и экономики.</a:t>
            </a:r>
          </a:p>
        </p:txBody>
      </p:sp>
      <p:pic>
        <p:nvPicPr>
          <p:cNvPr id="14339" name="Picture 7">
            <a:extLst>
              <a:ext uri="{FF2B5EF4-FFF2-40B4-BE49-F238E27FC236}">
                <a16:creationId xmlns:a16="http://schemas.microsoft.com/office/drawing/2014/main" id="{3209D99C-8926-AF19-39F8-76D090EFBA05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05325" y="152400"/>
            <a:ext cx="3289300" cy="4724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6" name="Rectangle 6">
            <a:extLst>
              <a:ext uri="{FF2B5EF4-FFF2-40B4-BE49-F238E27FC236}">
                <a16:creationId xmlns:a16="http://schemas.microsoft.com/office/drawing/2014/main" id="{303E7FD3-B642-2BF5-E7AA-6798A69F32E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590800" y="5638800"/>
            <a:ext cx="79248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В 1963—1978 годах — директор Ставропольского НИИ сельского хозяйства.</a:t>
            </a:r>
          </a:p>
        </p:txBody>
      </p:sp>
      <p:pic>
        <p:nvPicPr>
          <p:cNvPr id="15363" name="Picture 7" descr="19">
            <a:extLst>
              <a:ext uri="{FF2B5EF4-FFF2-40B4-BE49-F238E27FC236}">
                <a16:creationId xmlns:a16="http://schemas.microsoft.com/office/drawing/2014/main" id="{4B73919A-18D8-2B26-6A51-981ADA26DCCD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20651"/>
            <a:ext cx="7467600" cy="5319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4" name="Rectangle 6">
            <a:extLst>
              <a:ext uri="{FF2B5EF4-FFF2-40B4-BE49-F238E27FC236}">
                <a16:creationId xmlns:a16="http://schemas.microsoft.com/office/drawing/2014/main" id="{CF26B7DE-5567-004D-00E5-DDF6CD2F6A7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676400" y="5257800"/>
            <a:ext cx="8763000" cy="16002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/>
              <a:t>В 1973 году за работу «Экономические основы системы сельского хозяйства» (на примере Ставропольского края) присуждена ученая степень доктора экономических наук. Имеет учёное звание профессора. </a:t>
            </a:r>
          </a:p>
        </p:txBody>
      </p:sp>
      <p:pic>
        <p:nvPicPr>
          <p:cNvPr id="16387" name="Picture 7" descr="20">
            <a:extLst>
              <a:ext uri="{FF2B5EF4-FFF2-40B4-BE49-F238E27FC236}">
                <a16:creationId xmlns:a16="http://schemas.microsoft.com/office/drawing/2014/main" id="{E335E495-9E82-EA0F-ECD6-2D07AA0052E9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0400" y="119063"/>
            <a:ext cx="6629400" cy="5118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0" name="Rectangle 6">
            <a:extLst>
              <a:ext uri="{FF2B5EF4-FFF2-40B4-BE49-F238E27FC236}">
                <a16:creationId xmlns:a16="http://schemas.microsoft.com/office/drawing/2014/main" id="{1DDAF3FD-78C1-34E9-6E17-32DA6AD8BB0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676400" y="5181600"/>
            <a:ext cx="8839200" cy="16764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/>
              <a:t>В 1978—1982 годах — </a:t>
            </a:r>
            <a:r>
              <a:rPr lang="ru-RU" sz="2400">
                <a:hlinkClick r:id="rId2" tooltip="Академик"/>
              </a:rPr>
              <a:t>академик</a:t>
            </a:r>
            <a:r>
              <a:rPr lang="ru-RU" sz="2400"/>
              <a:t>, секретарь Отделения экономики ВАСХНИЛ, в 1982—1984 годах — первый вице-президент, с 1984 по 1992 года президент ВАСХНИЛ, с 1990 по 1995 года — директор Аграрного института.</a:t>
            </a:r>
          </a:p>
        </p:txBody>
      </p:sp>
      <p:pic>
        <p:nvPicPr>
          <p:cNvPr id="18435" name="Picture 7" descr="1-02">
            <a:extLst>
              <a:ext uri="{FF2B5EF4-FFF2-40B4-BE49-F238E27FC236}">
                <a16:creationId xmlns:a16="http://schemas.microsoft.com/office/drawing/2014/main" id="{9677A322-E743-DD47-D51C-641641D20634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165100"/>
            <a:ext cx="6781800" cy="4946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8" name="Rectangle 6">
            <a:extLst>
              <a:ext uri="{FF2B5EF4-FFF2-40B4-BE49-F238E27FC236}">
                <a16:creationId xmlns:a16="http://schemas.microsoft.com/office/drawing/2014/main" id="{2D1123F2-BBAA-BB47-407E-4CFA85BC364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676400" y="5486400"/>
            <a:ext cx="8763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ru-RU" sz="2400"/>
              <a:t>Несколько лет был членом коллегии Министерства сельского хозяйства, а затем заместителем председателя Госагропрома СССР (по науке).</a:t>
            </a:r>
          </a:p>
        </p:txBody>
      </p:sp>
      <p:pic>
        <p:nvPicPr>
          <p:cNvPr id="19459" name="Picture 7" descr="26-01">
            <a:extLst>
              <a:ext uri="{FF2B5EF4-FFF2-40B4-BE49-F238E27FC236}">
                <a16:creationId xmlns:a16="http://schemas.microsoft.com/office/drawing/2014/main" id="{EA8DF7DC-6F72-056F-4443-8B9E1677F37F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3200" y="136525"/>
            <a:ext cx="7086600" cy="5392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>
            <a:extLst>
              <a:ext uri="{FF2B5EF4-FFF2-40B4-BE49-F238E27FC236}">
                <a16:creationId xmlns:a16="http://schemas.microsoft.com/office/drawing/2014/main" id="{105BD077-3580-B024-9182-44869038DA8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676400" y="5334000"/>
            <a:ext cx="8839200" cy="12954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ru-RU" sz="2800" dirty="0"/>
              <a:t>Президент ВАСХНИЛ А.А. Никонов и Почетный академик ВАСХНИЛ Т.С. Мальцев</a:t>
            </a:r>
          </a:p>
        </p:txBody>
      </p:sp>
      <p:pic>
        <p:nvPicPr>
          <p:cNvPr id="17411" name="Picture 7" descr="25">
            <a:extLst>
              <a:ext uri="{FF2B5EF4-FFF2-40B4-BE49-F238E27FC236}">
                <a16:creationId xmlns:a16="http://schemas.microsoft.com/office/drawing/2014/main" id="{422C27CB-18A2-7DAF-DDEE-453FDEC12EFE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0" y="171450"/>
            <a:ext cx="6477000" cy="5119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F96CA7-5C45-4F02-0157-D7AA12C0A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Фото А.В. Чаянова</a:t>
            </a:r>
          </a:p>
        </p:txBody>
      </p:sp>
    </p:spTree>
    <p:extLst>
      <p:ext uri="{BB962C8B-B14F-4D97-AF65-F5344CB8AC3E}">
        <p14:creationId xmlns:p14="http://schemas.microsoft.com/office/powerpoint/2010/main" val="459814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pic0002-02">
            <a:extLst>
              <a:ext uri="{FF2B5EF4-FFF2-40B4-BE49-F238E27FC236}">
                <a16:creationId xmlns:a16="http://schemas.microsoft.com/office/drawing/2014/main" id="{88358F5A-4F51-21FE-DED0-25FA6809298B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457201"/>
            <a:ext cx="8763000" cy="5940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pic0003-04">
            <a:extLst>
              <a:ext uri="{FF2B5EF4-FFF2-40B4-BE49-F238E27FC236}">
                <a16:creationId xmlns:a16="http://schemas.microsoft.com/office/drawing/2014/main" id="{A6BBA560-0028-882D-9506-D7071557F2A6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28800" y="225426"/>
            <a:ext cx="8610600" cy="628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pic0007-03">
            <a:extLst>
              <a:ext uri="{FF2B5EF4-FFF2-40B4-BE49-F238E27FC236}">
                <a16:creationId xmlns:a16="http://schemas.microsoft.com/office/drawing/2014/main" id="{0B20A207-7ED2-BEF9-0192-B207830506B8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336550"/>
            <a:ext cx="8534400" cy="6224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6" name="Rectangle 6">
            <a:extLst>
              <a:ext uri="{FF2B5EF4-FFF2-40B4-BE49-F238E27FC236}">
                <a16:creationId xmlns:a16="http://schemas.microsoft.com/office/drawing/2014/main" id="{76A23E82-29D7-197E-72A8-BE59BC75487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676400" y="5791200"/>
            <a:ext cx="8839200" cy="1066800"/>
          </a:xfrm>
        </p:spPr>
        <p:txBody>
          <a:bodyPr/>
          <a:lstStyle/>
          <a:p>
            <a:pPr eaLnBrk="1" hangingPunct="1">
              <a:defRPr/>
            </a:pPr>
            <a:r>
              <a:rPr lang="ru-RU" sz="2800"/>
              <a:t>В 1990 году А. А. Никонов создал Аграрный институт.</a:t>
            </a:r>
          </a:p>
        </p:txBody>
      </p:sp>
      <p:pic>
        <p:nvPicPr>
          <p:cNvPr id="20483" name="Picture 7" descr="01">
            <a:extLst>
              <a:ext uri="{FF2B5EF4-FFF2-40B4-BE49-F238E27FC236}">
                <a16:creationId xmlns:a16="http://schemas.microsoft.com/office/drawing/2014/main" id="{98C3B403-EE27-2734-6DED-5E61E19258F3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200025"/>
            <a:ext cx="7620000" cy="5487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5" descr="pic0016-01">
            <a:extLst>
              <a:ext uri="{FF2B5EF4-FFF2-40B4-BE49-F238E27FC236}">
                <a16:creationId xmlns:a16="http://schemas.microsoft.com/office/drawing/2014/main" id="{81A44B04-8344-A4E8-65E0-54939D8C35F4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0989" y="152400"/>
            <a:ext cx="4244975" cy="6553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7B4459-6463-1F77-4E3E-CF4E0FA09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А.В. Чаянова, Н.Д. Кондратьева  и их соратников в 1987 г.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C359D6-CB33-5840-D351-6F7A419B9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 преемственности в развитии аграрно-экономической науки, зародившейся в России в середине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XVIII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века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Обогащение методологии исследования современных аграрных отношений и крестьянства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наследия А.В. Чаянова, Н,Д. Кондратьева  и других экономистов  периода НЭПа для совершенствования современной аграрной политики и развития сельского хозяйства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24592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60A8F-AA24-AD3D-F608-D6CB1E6DF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А.А. Никонов «Исторический путь ВАСХНИЛ и её вклад в аграрную науку»: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2D9203-8E4A-FB07-F396-F85DDB71F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«Наука - не власть и никогда ею не была. Но она больше, чем власть. Она - истина и должна пронизывать, как и мораль, всю политику, экономику, человеческие отношения, деятельность всех общественных институтов. И только тогда народ наш избежит несчастий, когда политика и экономика будут строиться на прочных основах науки и морали»</a:t>
            </a:r>
          </a:p>
        </p:txBody>
      </p:sp>
    </p:spTree>
    <p:extLst>
      <p:ext uri="{BB962C8B-B14F-4D97-AF65-F5344CB8AC3E}">
        <p14:creationId xmlns:p14="http://schemas.microsoft.com/office/powerpoint/2010/main" val="4226397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F95CB-F0E0-661E-8710-393C08D9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391"/>
            <a:ext cx="10515600" cy="864705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ВАСХНИЛ как института по формированию научно-технологического суверенитета в АПК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7BDEC9-98DF-C155-4DB4-D891A6C3C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исследований по всем направлениям аграрных знаний и сферам АПК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 исследованиями всех сельскохозяйственных зон и районов страны. Зональное построение сельскохозяйственных НИИ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 по всем стадиям научно-технологического цикла: фундаментальные исследования – прикладные разработки – освоение результатов НИР в производстве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органами управления сельским хозяйством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727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80A495-E2BE-219B-DE73-9125EA81D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9331"/>
            <a:ext cx="10515600" cy="68579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Методологические принципы А.А. Никонова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C5B0DB-0966-E5FA-C277-719974E18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4339"/>
            <a:ext cx="10515600" cy="5824330"/>
          </a:xfrm>
        </p:spPr>
        <p:txBody>
          <a:bodyPr>
            <a:normAutofit fontScale="925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– стратегическая отрасль страны, а крестьянство – социальная основа российского общества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системного и исторического подходов при научном  анализе сельского хозяйства, ибо сельское хозяйство – это   постоянно развивающийся симбиоз экономических, биологических, материально-технических и социальных связей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Критерием для оценки аграрной политики является развитие производительных сил отрасли при 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жизненного уровень крестьян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 форм организации сельского хозяйства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9883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6E95245-CE7A-EC8D-15F0-FE72C48BC9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5222001"/>
              </p:ext>
            </p:extLst>
          </p:nvPr>
        </p:nvGraphicFramePr>
        <p:xfrm>
          <a:off x="149087" y="99392"/>
          <a:ext cx="11847443" cy="6599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348">
                  <a:extLst>
                    <a:ext uri="{9D8B030D-6E8A-4147-A177-3AD203B41FA5}">
                      <a16:colId xmlns:a16="http://schemas.microsoft.com/office/drawing/2014/main" val="2986201913"/>
                    </a:ext>
                  </a:extLst>
                </a:gridCol>
                <a:gridCol w="1888435">
                  <a:extLst>
                    <a:ext uri="{9D8B030D-6E8A-4147-A177-3AD203B41FA5}">
                      <a16:colId xmlns:a16="http://schemas.microsoft.com/office/drawing/2014/main" val="177903862"/>
                    </a:ext>
                  </a:extLst>
                </a:gridCol>
                <a:gridCol w="1431234">
                  <a:extLst>
                    <a:ext uri="{9D8B030D-6E8A-4147-A177-3AD203B41FA5}">
                      <a16:colId xmlns:a16="http://schemas.microsoft.com/office/drawing/2014/main" val="3436041054"/>
                    </a:ext>
                  </a:extLst>
                </a:gridCol>
                <a:gridCol w="6788426">
                  <a:extLst>
                    <a:ext uri="{9D8B030D-6E8A-4147-A177-3AD203B41FA5}">
                      <a16:colId xmlns:a16="http://schemas.microsoft.com/office/drawing/2014/main" val="757550326"/>
                    </a:ext>
                  </a:extLst>
                </a:gridCol>
              </a:tblGrid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ВНИИЭСХ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Москва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30.12.2016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ФГНБУ ФНЦ аграрной экономики и социального развития сельских территорий - ВНИЭСХ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49267462"/>
                  </a:ext>
                </a:extLst>
              </a:tr>
              <a:tr h="984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ВИАПИ имени А.А. Никонова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Москва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30.12.2016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Филиал ФГНБУ ФНЦ ВНИЭСХ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1263028"/>
                  </a:ext>
                </a:extLst>
              </a:tr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ВНИИЭТУСХ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Москва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30.12.2016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Филиал ФГНБУ ФНЦ ВНИЭСХ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0423131"/>
                  </a:ext>
                </a:extLst>
              </a:tr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СЗНИЭСХ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Пушкин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26.05.2020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Подразделение ФГБУН «Санкт-Петербургский Федеральный центр РАН»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4719600"/>
                  </a:ext>
                </a:extLst>
              </a:tr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ВНИИЭиН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Ростов - на -Дону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28.05.2020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Отдел аграрной экономики и нормативов ФГБНУ «Федеральный Ростовский научный центр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3210058"/>
                  </a:ext>
                </a:extLst>
              </a:tr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Поволжский НИИЭОАПК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Воронеж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30.03.2020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Филиал ФГБНУ «Воронежский ФАНЦ им. В.В. Докучаева»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2735368"/>
                  </a:ext>
                </a:extLst>
              </a:tr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НИИЭО АПК ЦЧР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Саратов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01.11.2021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Подразделение ФГБУН «Саратовский научный центр РАН»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3493565"/>
                  </a:ext>
                </a:extLst>
              </a:tr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СибНИИЭСХ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Новосибирск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30.09.2015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Подразделение  ФГБУН Сибирский ФНЦ </a:t>
                      </a:r>
                      <a:r>
                        <a:rPr lang="ru-RU" sz="20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агробиотехнологий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458832"/>
                  </a:ext>
                </a:extLst>
              </a:tr>
              <a:tr h="6518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НИИЭОП АПК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Хабаровск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14.08.2019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Ликвидирован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7883807"/>
                  </a:ext>
                </a:extLst>
              </a:tr>
              <a:tr h="4000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ФГБНУ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_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ФГНБУ, 3 филиала, 3 подразделения, 1 отдел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0649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359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16466F5-3ACD-AAB7-8226-9021DBF87F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7685166"/>
              </p:ext>
            </p:extLst>
          </p:nvPr>
        </p:nvGraphicFramePr>
        <p:xfrm>
          <a:off x="327991" y="0"/>
          <a:ext cx="11638722" cy="6753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1558">
                  <a:extLst>
                    <a:ext uri="{9D8B030D-6E8A-4147-A177-3AD203B41FA5}">
                      <a16:colId xmlns:a16="http://schemas.microsoft.com/office/drawing/2014/main" val="1540286405"/>
                    </a:ext>
                  </a:extLst>
                </a:gridCol>
                <a:gridCol w="2145163">
                  <a:extLst>
                    <a:ext uri="{9D8B030D-6E8A-4147-A177-3AD203B41FA5}">
                      <a16:colId xmlns:a16="http://schemas.microsoft.com/office/drawing/2014/main" val="177379252"/>
                    </a:ext>
                  </a:extLst>
                </a:gridCol>
                <a:gridCol w="2280536">
                  <a:extLst>
                    <a:ext uri="{9D8B030D-6E8A-4147-A177-3AD203B41FA5}">
                      <a16:colId xmlns:a16="http://schemas.microsoft.com/office/drawing/2014/main" val="1999392940"/>
                    </a:ext>
                  </a:extLst>
                </a:gridCol>
                <a:gridCol w="1478705">
                  <a:extLst>
                    <a:ext uri="{9D8B030D-6E8A-4147-A177-3AD203B41FA5}">
                      <a16:colId xmlns:a16="http://schemas.microsoft.com/office/drawing/2014/main" val="747054519"/>
                    </a:ext>
                  </a:extLst>
                </a:gridCol>
                <a:gridCol w="1832760">
                  <a:extLst>
                    <a:ext uri="{9D8B030D-6E8A-4147-A177-3AD203B41FA5}">
                      <a16:colId xmlns:a16="http://schemas.microsoft.com/office/drawing/2014/main" val="187211235"/>
                    </a:ext>
                  </a:extLst>
                </a:gridCol>
              </a:tblGrid>
              <a:tr h="457006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01.01.2013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/>
                        <a:t>01.01.2022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178379"/>
                  </a:ext>
                </a:extLst>
              </a:tr>
              <a:tr h="316200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Научные сотрудники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Научные сотрудники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0855265"/>
                  </a:ext>
                </a:extLst>
              </a:tr>
              <a:tr h="3795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ВНИИЭСХ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185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1272430"/>
                  </a:ext>
                </a:extLst>
              </a:tr>
              <a:tr h="6596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ВИАПИ имени А.А. Никонова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430708"/>
                  </a:ext>
                </a:extLst>
              </a:tr>
              <a:tr h="47355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ВНИИЭТУСХ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92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49321672"/>
                  </a:ext>
                </a:extLst>
              </a:tr>
              <a:tr h="8920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СЗНИЭСХ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18867548"/>
                  </a:ext>
                </a:extLst>
              </a:tr>
              <a:tr h="605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ВНИИЭиН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7264089"/>
                  </a:ext>
                </a:extLst>
              </a:tr>
              <a:tr h="6596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Поволжский НИИЭОАПК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0601501"/>
                  </a:ext>
                </a:extLst>
              </a:tr>
              <a:tr h="6596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НИИЭО АПК ЦЧР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47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3360436"/>
                  </a:ext>
                </a:extLst>
              </a:tr>
              <a:tr h="605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СибНИИЭСХ</a:t>
                      </a:r>
                      <a:endParaRPr lang="ru-RU" sz="2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69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32766177"/>
                  </a:ext>
                </a:extLst>
              </a:tr>
              <a:tr h="6055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Дальневосточный НИИЭОП АПК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4844956"/>
                  </a:ext>
                </a:extLst>
              </a:tr>
              <a:tr h="4398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239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8389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79E89-0EB9-2E13-7FCD-B74B4D6F3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905"/>
            <a:ext cx="10515600" cy="3578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т.н. «вечных» тем исследований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B9377C-5BC9-8713-860D-E43F5F955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38" y="844826"/>
            <a:ext cx="11767931" cy="5834269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в сельском хозяйстве равных с другими отраслями условий получения рыночных доходов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крупных и мелких форм сельскохозяйственного производства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 специализация сельского хозяйства и перерабатывающей промышленности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типизация предприятий и развитие систем ведения сельского хозяйства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интеграция хозяйств и развитие сельскохозяйственной кооперации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сельской экономики и несельскохозяйственная занятости сельского населения</a:t>
            </a:r>
          </a:p>
          <a:p>
            <a:pPr marL="0" indent="0">
              <a:buNone/>
            </a:pPr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 аграрной экономики  и аграрно-экономических исследований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78679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D0F0712-7266-3B8C-F5CF-2E7631CF2C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35496"/>
            <a:ext cx="10515600" cy="5441467"/>
          </a:xfrm>
        </p:spPr>
        <p:txBody>
          <a:bodyPr/>
          <a:lstStyle/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877415697"/>
      </p:ext>
    </p:extLst>
  </p:cSld>
  <p:clrMapOvr>
    <a:masterClrMapping/>
  </p:clrMapOvr>
</p:sld>
</file>

<file path=ppt/theme/theme1.xml><?xml version="1.0" encoding="utf-8"?>
<a:theme xmlns:a="http://schemas.openxmlformats.org/drawingml/2006/main" name="Сумерки">
  <a:themeElements>
    <a:clrScheme name="Сумерки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Сумерки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умерки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умерки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умерки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805</Words>
  <Application>Microsoft Office PowerPoint</Application>
  <PresentationFormat>Широкоэкранный</PresentationFormat>
  <Paragraphs>153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Tahoma</vt:lpstr>
      <vt:lpstr>Times New Roman</vt:lpstr>
      <vt:lpstr>Wingdings</vt:lpstr>
      <vt:lpstr>Сумерки</vt:lpstr>
      <vt:lpstr>Тема Office</vt:lpstr>
      <vt:lpstr>Александр Александрович  Никонов</vt:lpstr>
      <vt:lpstr>Презентация PowerPoint</vt:lpstr>
      <vt:lpstr>Презентация PowerPoint</vt:lpstr>
      <vt:lpstr>Презентация PowerPoint</vt:lpstr>
      <vt:lpstr>Презентация PowerPoint</vt:lpstr>
      <vt:lpstr>Скан о награждении орденом Красного Знамени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Фото А.В. Чаянова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Реабилитация А.В. Чаянова, Н.Д. Кондратьева  и их соратников в 1987 г.</vt:lpstr>
      <vt:lpstr>А.А. Никонов «Исторический путь ВАСХНИЛ и её вклад в аграрную науку»:</vt:lpstr>
      <vt:lpstr>Опыт ВАСХНИЛ как института по формированию научно-технологического суверенитета в АПК</vt:lpstr>
      <vt:lpstr>Методологические принципы А.А. Никонова</vt:lpstr>
      <vt:lpstr>Презентация PowerPoint</vt:lpstr>
      <vt:lpstr>Презентация PowerPoint</vt:lpstr>
      <vt:lpstr>Актуальность т.н. «вечных» тем исследований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Александр Александрович  Никонов</dc:title>
  <dc:creator>User</dc:creator>
  <cp:lastModifiedBy>User</cp:lastModifiedBy>
  <cp:revision>38</cp:revision>
  <dcterms:created xsi:type="dcterms:W3CDTF">2023-08-19T13:01:22Z</dcterms:created>
  <dcterms:modified xsi:type="dcterms:W3CDTF">2023-08-19T18:56:07Z</dcterms:modified>
</cp:coreProperties>
</file>