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61" r:id="rId4"/>
    <p:sldId id="257" r:id="rId5"/>
    <p:sldId id="259" r:id="rId6"/>
    <p:sldId id="260" r:id="rId7"/>
    <p:sldId id="262" r:id="rId8"/>
    <p:sldId id="596" r:id="rId9"/>
    <p:sldId id="594" r:id="rId10"/>
    <p:sldId id="258" r:id="rId11"/>
    <p:sldId id="597" r:id="rId12"/>
    <p:sldId id="59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87550" autoAdjust="0"/>
  </p:normalViewPr>
  <p:slideViewPr>
    <p:cSldViewPr snapToGrid="0">
      <p:cViewPr varScale="1">
        <p:scale>
          <a:sx n="56" d="100"/>
          <a:sy n="56" d="100"/>
        </p:scale>
        <p:origin x="9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DD14A-26BE-4594-8BE9-737357AA328C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3CD8E-D2CA-4E10-BCDB-BBA259774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50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43CD8E-D2CA-4E10-BCDB-BBA259774BE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21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295DB7-5583-47DE-5C2A-D13FAF0F0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87D2EF-6730-8652-F7AE-7F667F643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8D4D07-F8AE-8623-48E3-899483776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ADFD80-4E1C-CB19-6473-3360B7382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055D09-2B0A-C41E-6404-F9D636E8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480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B37D01-7112-0BBD-20A3-011F56F8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5E4F7C-51F4-F8FE-06C3-E85B14183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CC1B40-921C-866B-EC9F-271D0DF31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33E97D-03E0-0092-70A1-274AC880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0A6541-A6A9-8892-F9E1-993EE3F6E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756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42D13-E41D-AF7A-1D51-2B6509BF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3DB606-C38D-CEAB-75BB-C766E0977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7CFD2-B5DD-931E-E058-3E60B8AD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66051B-1FD5-DAA6-A6E4-A6C28B097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6195BD-F937-5842-52F3-FF7F7519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51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89F54-261D-7A35-99B3-A44346C71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3CA12D-2230-1829-41B9-DF473DA9AF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404B73-752B-EB01-14A6-4786DD53E3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5FF86D-FC23-26C4-FEAF-6B8AEA8F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D5C79E-9B45-65EA-9B62-B610918F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3C4D54-AC22-0781-A7C1-479A7BFB5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49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01C02-7C00-7D0C-EDD3-02BFF4F3A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858CD6-BF3C-BF6C-94D7-1F61BC87A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3D50E2-33B3-C362-B1DE-613264F8D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6CDB2E-800C-0CCC-00D2-1D2D43ABE4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F56AF56-7D00-88B8-04F9-517B83EA23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174222-4612-A34D-CB45-0BC208E3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3C5AA7B-28B1-DAA0-5B03-E72971D93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71D0D7F-D2D5-3A16-EC95-49E763CB6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49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0D723-5B95-441F-2E3C-3BBAF426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2851F09-9900-0565-ED86-76914C379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D2F404-F714-5503-B1C0-C9764B08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0B48C5-BCD5-7BE6-A2C8-E9A28C0C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01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6B695C-C71D-0759-DBE1-C4C3B2CB6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69DB86-F8DD-40B5-49BA-F56E7012C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BE5FFCD-BF34-E517-1485-166376613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724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46A12-2D97-0CF6-2CEB-8EAD0578E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BA06E9-3792-740F-EFF5-5B27A1C62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139EBE-BEB8-F47E-DBB7-2384045A5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061EB9-9BFA-D92D-BC72-34A2149B7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49496D-B2AF-757E-FFC9-633AB28D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AA89EF-2895-EB0F-D368-D3B419072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375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63DE-EDE8-40DC-F4B5-749638D98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FADE9FD-07D2-F016-1C01-7E802098F7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624095-633B-A0C2-347B-FC82C4FFB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D6F700-8715-DB78-E404-54B12333A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B8E148-B296-069D-E08A-6C94CA41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BD537D-07B5-D631-2FD4-492B1D93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34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19279-9F59-CEA4-0780-FD061C29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5AC4CD-B01D-C685-2CB3-D9CE98F9CB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EAC901-09DD-2B25-87E1-FB3A2C718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70423E-23D6-8121-958C-5DBCBF26B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B243C9-FA84-2B7D-505C-8C8E52BD0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822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2D5549-A390-3C9A-AA28-1E6DAEC36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FDD130-4963-F598-6F30-FCA69101A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29D1AC-C7AF-40A6-343B-EEB9C5B84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AC7B3C-F6DF-7B47-F725-624C8415C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3A72DC-A2DA-599F-0E38-C24F12C8A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005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194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893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279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661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434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40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291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302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28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717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74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043055-F8F7-0DE9-56CB-D0082DAE9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DABAEF-44A0-5CEC-0D6F-D35EC6F4E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9830C4-E33D-40C2-85C1-7D1673255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3D77B-CA01-4D12-9602-DAF83FA2910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2F83E5-C50F-F145-613D-228C34ADE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F274AB-FCD3-DD6D-FEE5-C4357C738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A27C2-3E59-4D17-BF84-64AD073FE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14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88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135C3-C27E-A895-5D33-15245DEAC1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мерах по развитию семейных крестьянских (фермерских) хозяйств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9CB4A8-F570-FBA3-5340-00D7BB7E6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1960"/>
            <a:ext cx="9144000" cy="100584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– академик РАН, руководитель Всероссийского института аграрных проблем и информатики имени А.А. Никонова</a:t>
            </a:r>
          </a:p>
        </p:txBody>
      </p:sp>
    </p:spTree>
    <p:extLst>
      <p:ext uri="{BB962C8B-B14F-4D97-AF65-F5344CB8AC3E}">
        <p14:creationId xmlns:p14="http://schemas.microsoft.com/office/powerpoint/2010/main" val="1192697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726B1-A898-1E5E-76DA-60EE4C1E4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4914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Народнохозяйственные функции семейных К(Ф)Х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772190-563F-ABB9-1B6C-CBB97F91A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" y="628649"/>
            <a:ext cx="11944350" cy="6229349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безопасности, особенно по трудоемким, органическим продуктам, а также в период кризисов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продовольственное снабжение отдаленных и труднодоступных районов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занятости и повышению доходов населения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издержек по контролю и управлению производством в силу его  семейного характера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в оборот неиспользуемых в крупном производстве ресурсов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 развитие традиционных технологий производства и переработки продукции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традиционных агроландшафтов и биоразнообразия  ценозов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 и начальная профориентация молодёжи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рекреационных потребностей горожан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демографическому росту, сохранению  сельских территорий  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94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FDEFF-BC8C-E7DD-2DD9-A2E98714F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5" y="79513"/>
            <a:ext cx="11658599" cy="6957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К(Ф)Х и ИП по численности работников, по Всероссийским с. х. переписям 2006 г. и 2016 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EFFC4AB-EA6A-EB8F-8271-8295383375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134259"/>
              </p:ext>
            </p:extLst>
          </p:nvPr>
        </p:nvGraphicFramePr>
        <p:xfrm>
          <a:off x="278296" y="993914"/>
          <a:ext cx="11658600" cy="5706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012">
                  <a:extLst>
                    <a:ext uri="{9D8B030D-6E8A-4147-A177-3AD203B41FA5}">
                      <a16:colId xmlns:a16="http://schemas.microsoft.com/office/drawing/2014/main" val="609357733"/>
                    </a:ext>
                  </a:extLst>
                </a:gridCol>
                <a:gridCol w="1613312">
                  <a:extLst>
                    <a:ext uri="{9D8B030D-6E8A-4147-A177-3AD203B41FA5}">
                      <a16:colId xmlns:a16="http://schemas.microsoft.com/office/drawing/2014/main" val="1651077900"/>
                    </a:ext>
                  </a:extLst>
                </a:gridCol>
                <a:gridCol w="1542712">
                  <a:extLst>
                    <a:ext uri="{9D8B030D-6E8A-4147-A177-3AD203B41FA5}">
                      <a16:colId xmlns:a16="http://schemas.microsoft.com/office/drawing/2014/main" val="1959737595"/>
                    </a:ext>
                  </a:extLst>
                </a:gridCol>
                <a:gridCol w="1589449">
                  <a:extLst>
                    <a:ext uri="{9D8B030D-6E8A-4147-A177-3AD203B41FA5}">
                      <a16:colId xmlns:a16="http://schemas.microsoft.com/office/drawing/2014/main" val="2420271772"/>
                    </a:ext>
                  </a:extLst>
                </a:gridCol>
                <a:gridCol w="1566575">
                  <a:extLst>
                    <a:ext uri="{9D8B030D-6E8A-4147-A177-3AD203B41FA5}">
                      <a16:colId xmlns:a16="http://schemas.microsoft.com/office/drawing/2014/main" val="2068543469"/>
                    </a:ext>
                  </a:extLst>
                </a:gridCol>
                <a:gridCol w="1578012">
                  <a:extLst>
                    <a:ext uri="{9D8B030D-6E8A-4147-A177-3AD203B41FA5}">
                      <a16:colId xmlns:a16="http://schemas.microsoft.com/office/drawing/2014/main" val="106139710"/>
                    </a:ext>
                  </a:extLst>
                </a:gridCol>
                <a:gridCol w="2190528">
                  <a:extLst>
                    <a:ext uri="{9D8B030D-6E8A-4147-A177-3AD203B41FA5}">
                      <a16:colId xmlns:a16="http://schemas.microsoft.com/office/drawing/2014/main" val="3583053269"/>
                    </a:ext>
                  </a:extLst>
                </a:gridCol>
              </a:tblGrid>
              <a:tr h="438682">
                <a:tc rowSpan="2"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хозяйств, тыс.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хозяйств,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685756"/>
                  </a:ext>
                </a:extLst>
              </a:tr>
              <a:tr h="47921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2016/2006,%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– 2006 п. 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29572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19975129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-0,6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7115431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15314917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-0,7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2868916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72149317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02579617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31-60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74307003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1707848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100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-1,7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62183258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147,4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240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995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4916A52-7912-B3A1-5AE6-F458E5D981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97145"/>
              </p:ext>
            </p:extLst>
          </p:nvPr>
        </p:nvGraphicFramePr>
        <p:xfrm>
          <a:off x="148591" y="1"/>
          <a:ext cx="11932919" cy="6755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4443">
                  <a:extLst>
                    <a:ext uri="{9D8B030D-6E8A-4147-A177-3AD203B41FA5}">
                      <a16:colId xmlns:a16="http://schemas.microsoft.com/office/drawing/2014/main" val="265915967"/>
                    </a:ext>
                  </a:extLst>
                </a:gridCol>
                <a:gridCol w="1574725">
                  <a:extLst>
                    <a:ext uri="{9D8B030D-6E8A-4147-A177-3AD203B41FA5}">
                      <a16:colId xmlns:a16="http://schemas.microsoft.com/office/drawing/2014/main" val="4194042097"/>
                    </a:ext>
                  </a:extLst>
                </a:gridCol>
                <a:gridCol w="2356256">
                  <a:extLst>
                    <a:ext uri="{9D8B030D-6E8A-4147-A177-3AD203B41FA5}">
                      <a16:colId xmlns:a16="http://schemas.microsoft.com/office/drawing/2014/main" val="2850041981"/>
                    </a:ext>
                  </a:extLst>
                </a:gridCol>
                <a:gridCol w="2694530">
                  <a:extLst>
                    <a:ext uri="{9D8B030D-6E8A-4147-A177-3AD203B41FA5}">
                      <a16:colId xmlns:a16="http://schemas.microsoft.com/office/drawing/2014/main" val="559048016"/>
                    </a:ext>
                  </a:extLst>
                </a:gridCol>
                <a:gridCol w="2122965">
                  <a:extLst>
                    <a:ext uri="{9D8B030D-6E8A-4147-A177-3AD203B41FA5}">
                      <a16:colId xmlns:a16="http://schemas.microsoft.com/office/drawing/2014/main" val="647139593"/>
                    </a:ext>
                  </a:extLst>
                </a:gridCol>
              </a:tblGrid>
              <a:tr h="460006">
                <a:tc rowSpan="2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b="1" dirty="0"/>
                        <a:t>Годы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b="1" dirty="0"/>
                        <a:t>Доля (%) в посевах К(Ф)Х и ИП хозяйств с: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38603"/>
                  </a:ext>
                </a:extLst>
              </a:tr>
              <a:tr h="46000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  1-2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3-4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368293"/>
                  </a:ext>
                </a:extLst>
              </a:tr>
              <a:tr h="485882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 посевы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5086918"/>
                  </a:ext>
                </a:extLst>
              </a:tr>
              <a:tr h="485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44,6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92673336"/>
                  </a:ext>
                </a:extLst>
              </a:tr>
              <a:tr h="485882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Зерновые 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4813741"/>
                  </a:ext>
                </a:extLst>
              </a:tr>
              <a:tr h="485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44,7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20381630"/>
                  </a:ext>
                </a:extLst>
              </a:tr>
              <a:tr h="485882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ахарная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свекла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30,6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14780423"/>
                  </a:ext>
                </a:extLst>
              </a:tr>
              <a:tr h="487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21510777"/>
                  </a:ext>
                </a:extLst>
              </a:tr>
              <a:tr h="485882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Подсолнечник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26132933"/>
                  </a:ext>
                </a:extLst>
              </a:tr>
              <a:tr h="487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86258837"/>
                  </a:ext>
                </a:extLst>
              </a:tr>
              <a:tr h="485882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65578812"/>
                  </a:ext>
                </a:extLst>
              </a:tr>
              <a:tr h="485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94361601"/>
                  </a:ext>
                </a:extLst>
              </a:tr>
              <a:tr h="485882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Овощи и бахча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06459748"/>
                  </a:ext>
                </a:extLst>
              </a:tr>
              <a:tr h="487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</a:t>
                      </a: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02288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425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4916A52-7912-B3A1-5AE6-F458E5D981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2804229"/>
              </p:ext>
            </p:extLst>
          </p:nvPr>
        </p:nvGraphicFramePr>
        <p:xfrm>
          <a:off x="148591" y="137160"/>
          <a:ext cx="11932919" cy="6387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749">
                  <a:extLst>
                    <a:ext uri="{9D8B030D-6E8A-4147-A177-3AD203B41FA5}">
                      <a16:colId xmlns:a16="http://schemas.microsoft.com/office/drawing/2014/main" val="265915967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194042097"/>
                    </a:ext>
                  </a:extLst>
                </a:gridCol>
                <a:gridCol w="2297430">
                  <a:extLst>
                    <a:ext uri="{9D8B030D-6E8A-4147-A177-3AD203B41FA5}">
                      <a16:colId xmlns:a16="http://schemas.microsoft.com/office/drawing/2014/main" val="2850041981"/>
                    </a:ext>
                  </a:extLst>
                </a:gridCol>
                <a:gridCol w="2540475">
                  <a:extLst>
                    <a:ext uri="{9D8B030D-6E8A-4147-A177-3AD203B41FA5}">
                      <a16:colId xmlns:a16="http://schemas.microsoft.com/office/drawing/2014/main" val="559048016"/>
                    </a:ext>
                  </a:extLst>
                </a:gridCol>
                <a:gridCol w="2122965">
                  <a:extLst>
                    <a:ext uri="{9D8B030D-6E8A-4147-A177-3AD203B41FA5}">
                      <a16:colId xmlns:a16="http://schemas.microsoft.com/office/drawing/2014/main" val="647139593"/>
                    </a:ext>
                  </a:extLst>
                </a:gridCol>
              </a:tblGrid>
              <a:tr h="702039">
                <a:tc rowSpan="2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b="1" dirty="0"/>
                        <a:t>Годы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b="1" dirty="0"/>
                        <a:t>Доля (%) в поголовье скота К(Ф)Х и ИП хозяйств с :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38603"/>
                  </a:ext>
                </a:extLst>
              </a:tr>
              <a:tr h="5340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  1-2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3-4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Итого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368293"/>
                  </a:ext>
                </a:extLst>
              </a:tr>
              <a:tr h="564114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Крупный рогатый скот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15,7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21,6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5086918"/>
                  </a:ext>
                </a:extLst>
              </a:tr>
              <a:tr h="640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27,1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92673336"/>
                  </a:ext>
                </a:extLst>
              </a:tr>
              <a:tr h="564114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Свиньи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18,8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16,5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04813741"/>
                  </a:ext>
                </a:extLst>
              </a:tr>
              <a:tr h="5641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19,3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20381630"/>
                  </a:ext>
                </a:extLst>
              </a:tr>
              <a:tr h="564114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Овцы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17,1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36,1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14780423"/>
                  </a:ext>
                </a:extLst>
              </a:tr>
              <a:tr h="565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35,9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75,9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21510777"/>
                  </a:ext>
                </a:extLst>
              </a:tr>
              <a:tr h="564114">
                <a:tc rowSpan="2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Птица 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2006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22,5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20,6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26132933"/>
                  </a:ext>
                </a:extLst>
              </a:tr>
              <a:tr h="565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26,9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21,1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86258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221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51B3E-E405-6A68-0CCD-11BECD04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311"/>
            <a:ext cx="10515600" cy="84581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ЛПХ в сельской местности, для которых производство источник денежных средств по данным с. х. переписей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C685D79-F511-9186-4340-FE00E9F70D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1353783"/>
              </p:ext>
            </p:extLst>
          </p:nvPr>
        </p:nvGraphicFramePr>
        <p:xfrm>
          <a:off x="160020" y="1303020"/>
          <a:ext cx="11673844" cy="5360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744634602"/>
                    </a:ext>
                  </a:extLst>
                </a:gridCol>
                <a:gridCol w="1163684">
                  <a:extLst>
                    <a:ext uri="{9D8B030D-6E8A-4147-A177-3AD203B41FA5}">
                      <a16:colId xmlns:a16="http://schemas.microsoft.com/office/drawing/2014/main" val="2100662433"/>
                    </a:ext>
                  </a:extLst>
                </a:gridCol>
                <a:gridCol w="1667692">
                  <a:extLst>
                    <a:ext uri="{9D8B030D-6E8A-4147-A177-3AD203B41FA5}">
                      <a16:colId xmlns:a16="http://schemas.microsoft.com/office/drawing/2014/main" val="1132673171"/>
                    </a:ext>
                  </a:extLst>
                </a:gridCol>
                <a:gridCol w="1667692">
                  <a:extLst>
                    <a:ext uri="{9D8B030D-6E8A-4147-A177-3AD203B41FA5}">
                      <a16:colId xmlns:a16="http://schemas.microsoft.com/office/drawing/2014/main" val="4084052822"/>
                    </a:ext>
                  </a:extLst>
                </a:gridCol>
                <a:gridCol w="1667692">
                  <a:extLst>
                    <a:ext uri="{9D8B030D-6E8A-4147-A177-3AD203B41FA5}">
                      <a16:colId xmlns:a16="http://schemas.microsoft.com/office/drawing/2014/main" val="2012322474"/>
                    </a:ext>
                  </a:extLst>
                </a:gridCol>
                <a:gridCol w="1667692">
                  <a:extLst>
                    <a:ext uri="{9D8B030D-6E8A-4147-A177-3AD203B41FA5}">
                      <a16:colId xmlns:a16="http://schemas.microsoft.com/office/drawing/2014/main" val="26338158"/>
                    </a:ext>
                  </a:extLst>
                </a:gridCol>
                <a:gridCol w="1667692">
                  <a:extLst>
                    <a:ext uri="{9D8B030D-6E8A-4147-A177-3AD203B41FA5}">
                      <a16:colId xmlns:a16="http://schemas.microsoft.com/office/drawing/2014/main" val="3656998141"/>
                    </a:ext>
                  </a:extLst>
                </a:gridCol>
              </a:tblGrid>
              <a:tr h="1256591">
                <a:tc rowSpan="2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производства: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единиц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2016*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 всех хозяйств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2021**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7233"/>
                  </a:ext>
                </a:extLst>
              </a:tr>
              <a:tr h="5230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635775"/>
                  </a:ext>
                </a:extLst>
              </a:tr>
              <a:tr h="132779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Дополнительный источник  денежных средств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2148,3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1991,9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32455"/>
                  </a:ext>
                </a:extLst>
              </a:tr>
              <a:tr h="1327790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источник денежных средств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83221"/>
                  </a:ext>
                </a:extLst>
              </a:tr>
              <a:tr h="925430">
                <a:tc gridSpan="7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сельских поселениях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 в сельских населенных пунктах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338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29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FDEFF-BC8C-E7DD-2DD9-A2E98714F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5" y="79513"/>
            <a:ext cx="11658599" cy="6957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Cтруктура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тракторного парка К(Ф)Х и ИП с различной численностью работников в 2016 г., по Всероссийской с. х. переписи 2016 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EFFC4AB-EA6A-EB8F-8271-82953833756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8296" y="993914"/>
          <a:ext cx="11346014" cy="5267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1373">
                  <a:extLst>
                    <a:ext uri="{9D8B030D-6E8A-4147-A177-3AD203B41FA5}">
                      <a16:colId xmlns:a16="http://schemas.microsoft.com/office/drawing/2014/main" val="609357733"/>
                    </a:ext>
                  </a:extLst>
                </a:gridCol>
                <a:gridCol w="2894711">
                  <a:extLst>
                    <a:ext uri="{9D8B030D-6E8A-4147-A177-3AD203B41FA5}">
                      <a16:colId xmlns:a16="http://schemas.microsoft.com/office/drawing/2014/main" val="1651077900"/>
                    </a:ext>
                  </a:extLst>
                </a:gridCol>
                <a:gridCol w="2768036">
                  <a:extLst>
                    <a:ext uri="{9D8B030D-6E8A-4147-A177-3AD203B41FA5}">
                      <a16:colId xmlns:a16="http://schemas.microsoft.com/office/drawing/2014/main" val="1959737595"/>
                    </a:ext>
                  </a:extLst>
                </a:gridCol>
                <a:gridCol w="2851894">
                  <a:extLst>
                    <a:ext uri="{9D8B030D-6E8A-4147-A177-3AD203B41FA5}">
                      <a16:colId xmlns:a16="http://schemas.microsoft.com/office/drawing/2014/main" val="2420271772"/>
                    </a:ext>
                  </a:extLst>
                </a:gridCol>
              </a:tblGrid>
              <a:tr h="478885"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хозяйств с  работниками, чел.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собственных тракторов со сроком службы: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97901859"/>
                  </a:ext>
                </a:extLst>
              </a:tr>
              <a:tr h="478885">
                <a:tc vMerge="1"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4-х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4-8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лет и более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979528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19975129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7115431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15314917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2868916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53,6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72149317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02579617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31-60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49,7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74307003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1707848"/>
                  </a:ext>
                </a:extLst>
              </a:tr>
              <a:tr h="4788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100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62183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774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C4DBF-3354-CB65-0564-56264BC59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417" y="274638"/>
            <a:ext cx="11744733" cy="11430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Товарность сельскохозяйственного производства в сельскохозяйственных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 (СХО) и крестьянских (фермерских) хозяйствах (КФХ)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(реализовано в % от общего объема производства)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9DBE236-4143-860A-1D9D-6ED6D0971E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8843" y="1898374"/>
          <a:ext cx="11837505" cy="4258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0340">
                  <a:extLst>
                    <a:ext uri="{9D8B030D-6E8A-4147-A177-3AD203B41FA5}">
                      <a16:colId xmlns:a16="http://schemas.microsoft.com/office/drawing/2014/main" val="2211580079"/>
                    </a:ext>
                  </a:extLst>
                </a:gridCol>
                <a:gridCol w="1331843">
                  <a:extLst>
                    <a:ext uri="{9D8B030D-6E8A-4147-A177-3AD203B41FA5}">
                      <a16:colId xmlns:a16="http://schemas.microsoft.com/office/drawing/2014/main" val="3957669844"/>
                    </a:ext>
                  </a:extLst>
                </a:gridCol>
                <a:gridCol w="1192696">
                  <a:extLst>
                    <a:ext uri="{9D8B030D-6E8A-4147-A177-3AD203B41FA5}">
                      <a16:colId xmlns:a16="http://schemas.microsoft.com/office/drawing/2014/main" val="2840260467"/>
                    </a:ext>
                  </a:extLst>
                </a:gridCol>
                <a:gridCol w="1898374">
                  <a:extLst>
                    <a:ext uri="{9D8B030D-6E8A-4147-A177-3AD203B41FA5}">
                      <a16:colId xmlns:a16="http://schemas.microsoft.com/office/drawing/2014/main" val="1692296681"/>
                    </a:ext>
                  </a:extLst>
                </a:gridCol>
                <a:gridCol w="1103243">
                  <a:extLst>
                    <a:ext uri="{9D8B030D-6E8A-4147-A177-3AD203B41FA5}">
                      <a16:colId xmlns:a16="http://schemas.microsoft.com/office/drawing/2014/main" val="2212327932"/>
                    </a:ext>
                  </a:extLst>
                </a:gridCol>
                <a:gridCol w="1302026">
                  <a:extLst>
                    <a:ext uri="{9D8B030D-6E8A-4147-A177-3AD203B41FA5}">
                      <a16:colId xmlns:a16="http://schemas.microsoft.com/office/drawing/2014/main" val="465361300"/>
                    </a:ext>
                  </a:extLst>
                </a:gridCol>
                <a:gridCol w="1798983">
                  <a:extLst>
                    <a:ext uri="{9D8B030D-6E8A-4147-A177-3AD203B41FA5}">
                      <a16:colId xmlns:a16="http://schemas.microsoft.com/office/drawing/2014/main" val="2325026673"/>
                    </a:ext>
                  </a:extLst>
                </a:gridCol>
              </a:tblGrid>
              <a:tr h="500350">
                <a:tc rowSpan="2"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374680"/>
                  </a:ext>
                </a:extLst>
              </a:tr>
              <a:tr h="9124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КФХ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СХО – КФХ, п. 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КФХ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СХО – КФХ, п. п.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9022"/>
                  </a:ext>
                </a:extLst>
              </a:tr>
              <a:tr h="50035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54122"/>
                  </a:ext>
                </a:extLst>
              </a:tr>
              <a:tr h="50035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Овощи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497432"/>
                  </a:ext>
                </a:extLst>
              </a:tr>
              <a:tr h="527184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3523"/>
                  </a:ext>
                </a:extLst>
              </a:tr>
              <a:tr h="50035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01305"/>
                  </a:ext>
                </a:extLst>
              </a:tr>
              <a:tr h="713569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219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392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B7EB4-FEF5-1D28-16BD-563106F45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214705"/>
            <a:ext cx="11728174" cy="85872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К(Ф)Х  и ИП,  получавших кредитные средства  и субсидии (дотации)  в 2020 г. , по данным сельскохозяйственной микропереписи 2021 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83300C6-3536-3D58-BDFC-56E82578B3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502929"/>
              </p:ext>
            </p:extLst>
          </p:nvPr>
        </p:nvGraphicFramePr>
        <p:xfrm>
          <a:off x="838200" y="1381539"/>
          <a:ext cx="10515597" cy="5261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01040471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733706001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11036319"/>
                    </a:ext>
                  </a:extLst>
                </a:gridCol>
              </a:tblGrid>
              <a:tr h="527750">
                <a:tc rowSpan="2"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Хозяйства, имевших посевную площадь, га: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dirty="0"/>
                        <a:t>Доля К(Ф)Х  и ИП (%), получавших: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013278"/>
                  </a:ext>
                </a:extLst>
              </a:tr>
              <a:tr h="4295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кредитные средства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субсидии (дотации)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0726463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3,1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474726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3,1 - 10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7830102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10,1 - 20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7255179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20,1 - 50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0910359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50,1 - 100 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1574885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100,1 - 200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13,8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4331573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200,1 - 500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39,1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4870406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500,1 - 1 500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9105187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1 500,1 - 3 000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6489930"/>
                  </a:ext>
                </a:extLst>
              </a:tr>
              <a:tr h="42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3 000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58,9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80,2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7077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298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06BDBC-15D0-C4C4-5683-068659839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069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развитию семейных К(Ф)Х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232C39-C008-375D-C0D2-DC37C3D20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8720"/>
            <a:ext cx="10968990" cy="5554979"/>
          </a:xfrm>
        </p:spPr>
        <p:txBody>
          <a:bodyPr>
            <a:normAutofit fontScale="92500" lnSpcReduction="20000"/>
          </a:bodyPr>
          <a:lstStyle/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в федеральном законодательстве статуса семейного К(Ф)Х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статистического наблюдения за деятельностью семейных фермерских хозяйств, в т.ч. в следующую с. х. перепись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Поправки в ФЗ «О сельском хозяйстве» о  дополнительной господдержке семейных К(Ф)Х 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поддержки семейных животноводческих ферм в 2023 г. 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меры по развитию сельскохозяйственных потребительских кооперативов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перехода высокотоварных ЛПХ в фермеры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ВЦП по поддержке семейных К(Ф)Х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806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23C22-2B63-3F61-95F3-731EAC64F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4205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84878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835</Words>
  <Application>Microsoft Office PowerPoint</Application>
  <PresentationFormat>Широкоэкранный</PresentationFormat>
  <Paragraphs>350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1_Тема Office</vt:lpstr>
      <vt:lpstr>О мерах по развитию семейных крестьянских (фермерских) хозяйств</vt:lpstr>
      <vt:lpstr>Народнохозяйственные функции семейных К(Ф)Х </vt:lpstr>
      <vt:lpstr>Структура К(Ф)Х и ИП по численности работников, по Всероссийским с. х. переписям 2006 г. и 2016 г.</vt:lpstr>
      <vt:lpstr>Презентация PowerPoint</vt:lpstr>
      <vt:lpstr>Презентация PowerPoint</vt:lpstr>
      <vt:lpstr>ЛПХ в сельской местности, для которых производство источник денежных средств по данным с. х. переписей</vt:lpstr>
      <vt:lpstr>Cтруктура тракторного парка К(Ф)Х и ИП с различной численностью работников в 2016 г., по Всероссийской с. х. переписи 2016 г.</vt:lpstr>
      <vt:lpstr>Товарность сельскохозяйственного производства в сельскохозяйственных  организациях (СХО) и крестьянских (фермерских) хозяйствах (КФХ) (реализовано в % от общего объема производства)</vt:lpstr>
      <vt:lpstr>Доля К(Ф)Х  и ИП,  получавших кредитные средства  и субсидии (дотации)  в 2020 г. , по данным сельскохозяйственной микропереписи 2021 г.</vt:lpstr>
      <vt:lpstr>Меры по развитию семейных К(Ф)Х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36</cp:revision>
  <dcterms:created xsi:type="dcterms:W3CDTF">2023-06-17T10:21:14Z</dcterms:created>
  <dcterms:modified xsi:type="dcterms:W3CDTF">2023-06-20T05:21:40Z</dcterms:modified>
</cp:coreProperties>
</file>