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376" r:id="rId3"/>
    <p:sldId id="378" r:id="rId4"/>
    <p:sldId id="379" r:id="rId5"/>
    <p:sldId id="381" r:id="rId6"/>
    <p:sldId id="383" r:id="rId7"/>
    <p:sldId id="384" r:id="rId8"/>
    <p:sldId id="385" r:id="rId9"/>
    <p:sldId id="389" r:id="rId10"/>
    <p:sldId id="390" r:id="rId11"/>
    <p:sldId id="391" r:id="rId12"/>
    <p:sldId id="591" r:id="rId13"/>
    <p:sldId id="59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726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47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871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742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15.02.2023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625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15.02.2023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94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15.02.2023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062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99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67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865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757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01B5F-191E-4F9C-8F22-A8545AD93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B43DB5C-7C9B-4155-84AB-556FDD277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31509F-895D-4434-9957-963070B2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5B18BA-FA45-4D94-A3B8-A845E0D2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16FAE3-BF6A-4352-B66D-0098054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156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B2CB2-DE48-4814-9187-F555EFAE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12A487-B490-4832-B443-CCB86747B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5CDDA9-C796-4523-9C57-31F1C3F83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0F819A-21B8-46F5-BFAC-9E650D8F8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A9AFAB-322D-45D1-8D6E-E8969DA64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143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3ECF4-7E6D-4EA5-A4BB-C9251022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233C3-7FA8-453E-BE97-5B0FF2014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DAE4D9-DFA8-415E-B403-C1F9BC002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7EEBCF-F39C-410C-B3B5-FE12B970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EAD0A9-3953-42EC-BDAD-B63511378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743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2E3BC9-D743-4135-9BD9-F73361FC3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689062-E3B0-440F-AFB7-D1078CF92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681793-1675-4F1B-9A4F-7FE4BEF1F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D1B983-A5EE-476F-A253-3F84E7AD2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BBD595-4756-451E-82D8-25C74D167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031FB7-44C2-4831-8557-088BC650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883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7ACF23-8D5F-4911-AF64-CDE27A88B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E51BAC-BFD7-46A2-9A48-B0CE518F2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187032-181D-460C-8B22-0D71882BC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32D0831-BF8C-46A1-AB67-286EC970BA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BF72C0-73FD-4E15-8DDA-DB58098CB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D4777EF-6F33-4C2D-A33A-EAFC418D8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A49EE42-7651-49D9-B202-E12D83696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0CE976F-1DE9-44DC-BA85-1114402D1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787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CAB79-79C9-49A0-81E3-FA0A01D15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FDD921B-ABA5-4D50-B73F-0A625502B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9AEF2B3-27DE-4443-9B87-6265E8B2D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16D6CDF-065A-481C-A7B6-2BAAF609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390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7E94817-E938-47CB-841B-2FEC85AC0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419E91-9371-43EA-A8B6-691F0914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52B0BF-AAA8-4666-B510-73729638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9161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018BC6-43DF-4BFA-A327-B1AFBD091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D5D421-766C-4A17-8330-BB9017CA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BE8E06-0A8C-458E-8835-C21EAE74E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AC83A3-7F06-4C52-A398-A799BC5BB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5F55F3-ED5F-46D8-8B42-9F07D972F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6A9F86-E51B-4332-B535-E30E49D29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6218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C8493D-1CDB-4A97-9069-A73DECD47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347804A-F75B-4CBA-AB35-4063E05158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A51E8F-0F8C-4F38-B24C-C4A393878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B4DD06-2368-4DD5-AA67-278C54C92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2553B3-32BC-42B6-9846-7E45D29D9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8E8211-C9CD-400E-8DBF-103692A9E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950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9DD706-F421-4B9D-AB0C-330E76D86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F7AE8A-6A64-498E-8E34-D8D24FA90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85B941-CC4B-4BB5-9CAC-EFBC3BC76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C0A416-1E2A-4DA8-8DB7-5F38013E8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FB0DB5-1AFA-47C2-9AB5-92EBE6FED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219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2D9E7C9-2569-4760-9F02-950EC7DFF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794C841-093F-4430-8C31-F4F5BE341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1C7B7D-DEE1-48F0-8057-E3BAA4FBE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FCD1D6-B850-436D-9110-0EEBA0E50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1549A2-A498-4FF0-881E-3C747FDF2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12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07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A4B51-3672-465E-8FE6-DE0984A1D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1FB66A-DF70-4CFF-9C7E-8BF416ABB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C9B402-328E-4910-9566-9C76EC0B2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B20A2-FF82-4C02-8E4E-BDAE162BCF56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C56F2C-D372-4456-8F79-D9D8FF246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CD953B-5F00-45B5-950C-10FD2B993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848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7" y="1936908"/>
            <a:ext cx="10058400" cy="3151659"/>
          </a:xfrm>
        </p:spPr>
        <p:txBody>
          <a:bodyPr>
            <a:noAutofit/>
          </a:bodyPr>
          <a:lstStyle/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Взгляды Н.Д. Кондратьева и А.В. Чаянова на аграрный вопрос в 1917 году: 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проекты и историческая практика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D10B69-0D76-41B6-9282-E4227A383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667" y="5546034"/>
            <a:ext cx="9144000" cy="496957"/>
          </a:xfrm>
        </p:spPr>
        <p:txBody>
          <a:bodyPr>
            <a:normAutofit lnSpcReduction="10000"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Петриков, академик РАН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186307" y="419201"/>
            <a:ext cx="7079381" cy="15177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8EA738-285A-4E5E-8154-6F20D57F80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69997" y="251726"/>
            <a:ext cx="7079381" cy="151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9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B119D-1C50-5287-3024-437035B1A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628788"/>
          </a:xfrm>
        </p:spPr>
        <p:txBody>
          <a:bodyPr>
            <a:normAutofit fontScale="90000"/>
          </a:bodyPr>
          <a:lstStyle/>
          <a:p>
            <a:r>
              <a:rPr lang="ru-RU" dirty="0"/>
              <a:t>Труды Лиги аграрных реформ, 1917 год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E280D3-739A-27BF-7065-4B27AAB08F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33670"/>
            <a:ext cx="5181600" cy="51432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Н.Д. Кондратьев</a:t>
            </a:r>
          </a:p>
          <a:p>
            <a:pPr marL="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Аграрный вопрос. О земле и земельных порядках. </a:t>
            </a:r>
          </a:p>
          <a:p>
            <a:pPr marL="0" indent="0">
              <a:buNone/>
            </a:pPr>
            <a:r>
              <a:rPr lang="ru-RU" dirty="0"/>
              <a:t>«Основой народной сельскохозяйственной жизни остается семейно-трудовое хозяйство…Вся земля – государственная, частновладельческая и прочая должна быть признана общенародным достоянием и должна поступить в трудовое пользование народа»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FA8929-4AEB-C957-A1BB-8480071DF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5574" y="1033670"/>
            <a:ext cx="5181600" cy="51432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А.В. Чаянов</a:t>
            </a:r>
          </a:p>
          <a:p>
            <a:pPr marL="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Что такое аграрный вопрос?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«…Трудовое крестьянское хозяйство должно лечь в основу аграрного строительства России, и это хозяйство должно пользоваться землей нашей Родины»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EF98F3-9667-EB9F-55A1-2D5ED0D59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442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9D906-81CF-E56B-CC15-9A3FFF8EB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431236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Н.Д. Кондратьев: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«Хорошие стороны» и «недостатки» крупных капиталистических хозяйств на наемном труде по сравнению семейно-трудовыми хозяйствами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16C0D1-CE57-8B89-AD1A-03806E45F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9087" y="1825625"/>
            <a:ext cx="5870713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«Хорошие стороны» крупных хозяйств, обусловленные высокой технической эффективностью производства</a:t>
            </a:r>
          </a:p>
          <a:p>
            <a:pPr>
              <a:buFontTx/>
              <a:buChar char="-"/>
            </a:pPr>
            <a:r>
              <a:rPr lang="ru-RU" dirty="0"/>
              <a:t>сбережение труда по домоводству</a:t>
            </a:r>
          </a:p>
          <a:p>
            <a:pPr>
              <a:buFontTx/>
              <a:buChar char="-"/>
            </a:pPr>
            <a:r>
              <a:rPr lang="ru-RU" dirty="0"/>
              <a:t>меньше дорог, изгородей и меж </a:t>
            </a:r>
          </a:p>
          <a:p>
            <a:pPr>
              <a:buFontTx/>
              <a:buChar char="-"/>
            </a:pPr>
            <a:r>
              <a:rPr lang="ru-RU" dirty="0"/>
              <a:t>меньшие затраты инвентаря и рабочей силы скота на десятину</a:t>
            </a:r>
          </a:p>
          <a:p>
            <a:pPr>
              <a:buFontTx/>
              <a:buChar char="-"/>
            </a:pPr>
            <a:r>
              <a:rPr lang="ru-RU" dirty="0"/>
              <a:t>высокая производительность труда в силу его специализации</a:t>
            </a:r>
          </a:p>
          <a:p>
            <a:pPr>
              <a:buFontTx/>
              <a:buChar char="-"/>
            </a:pPr>
            <a:r>
              <a:rPr lang="ru-RU" dirty="0"/>
              <a:t>лучшие условия для применения открытий и указаний науки 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AA4722-6CB1-CE64-5773-3A6E1CC39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754757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«Недостатки» в силу ориентации крупных хозяйств на получение  прибыли</a:t>
            </a:r>
          </a:p>
          <a:p>
            <a:pPr>
              <a:buFontTx/>
              <a:buChar char="-"/>
            </a:pPr>
            <a:r>
              <a:rPr lang="ru-RU" dirty="0"/>
              <a:t>большая потребность в капитале, окупаемость которого низка из-за сезонности производства</a:t>
            </a:r>
          </a:p>
          <a:p>
            <a:pPr>
              <a:buFontTx/>
              <a:buChar char="-"/>
            </a:pPr>
            <a:r>
              <a:rPr lang="ru-RU" dirty="0"/>
              <a:t>существенные риски убыточности в силу зависимости урожая от климата и почвы </a:t>
            </a:r>
          </a:p>
          <a:p>
            <a:pPr>
              <a:buFontTx/>
              <a:buChar char="-"/>
            </a:pPr>
            <a:r>
              <a:rPr lang="ru-RU" dirty="0"/>
              <a:t>необходимость привлечения наемных рабочих, которым «выгоднее быть на фабрике» </a:t>
            </a:r>
          </a:p>
          <a:p>
            <a:pPr>
              <a:buFontTx/>
              <a:buChar char="-"/>
            </a:pPr>
            <a:r>
              <a:rPr lang="ru-RU" dirty="0"/>
              <a:t>«наемный труд менее приложим и производителен, чем труд самого земледельца» 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BADEA4-5713-9C35-CB24-CB7F292F0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040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F9EBA0-7F50-FDB4-AA03-E01838ACF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1225136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Чаянов: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аргументы в пользу мелких трудовых хозяйств перед крупными   капиталистическими  хозяйствами с наемным трудом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8A6FC-8889-3CB5-94AF-AEC193381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565"/>
            <a:ext cx="10515600" cy="5078896"/>
          </a:xfrm>
        </p:spPr>
        <p:txBody>
          <a:bodyPr>
            <a:normAutofit fontScale="25000" lnSpcReduction="20000"/>
          </a:bodyPr>
          <a:lstStyle/>
          <a:p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превосходство крупных хозяйств в силу эффекта масштаба   незначительно, т.к.</a:t>
            </a:r>
          </a:p>
          <a:p>
            <a:pPr marL="0" indent="0">
              <a:buNone/>
            </a:pP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в земледелии ограничена «пространственная концентрация» производства;</a:t>
            </a:r>
          </a:p>
          <a:p>
            <a:pPr marL="0" indent="0">
              <a:buNone/>
            </a:pPr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с ростом размеров хозяйств растут транспортные издержки</a:t>
            </a:r>
          </a:p>
          <a:p>
            <a:pPr marL="0" indent="0">
              <a:buNone/>
            </a:pPr>
            <a:endParaRPr lang="ru-RU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 технических преимуществ крупных хозяйств (применение сложных машин, покупка ресурсов по оптовым ценам и др.) мелкие хозяйства получают путем кооперирования</a:t>
            </a:r>
          </a:p>
          <a:p>
            <a:endParaRPr lang="ru-RU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мелкие хозяйства имеют значительное социальное преимущество перед крупными, т.к. ведутся с целью максимизации валовой, а не чистой прибыли и в большей степени способствуют росту национального дохода и занятости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  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43DD5A-612E-DA08-5918-482F234FD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701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3CBC26-A3F6-DCDB-42F2-751417BC9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6526"/>
            <a:ext cx="10515600" cy="71824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Исключения из семейно-трудового использования земли, возможность найма рабочей силы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416188-59DD-FC8A-F188-C0960EA3F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8722" y="1401417"/>
            <a:ext cx="5788853" cy="51484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Н.Д. Кондратьев -  для использования земли:</a:t>
            </a:r>
          </a:p>
          <a:p>
            <a:r>
              <a:rPr lang="ru-RU" dirty="0"/>
              <a:t>«под разные строения – дома, фабрики, магазины»</a:t>
            </a:r>
          </a:p>
          <a:p>
            <a:r>
              <a:rPr lang="ru-RU" dirty="0"/>
              <a:t>«государством, земствами, городами, кооперативами…, если это полезно для общего дела, запашки земли, расчистки лесов»</a:t>
            </a:r>
          </a:p>
          <a:p>
            <a:r>
              <a:rPr lang="ru-RU" dirty="0"/>
              <a:t>«семьями, у которых много едоков и не хватает работников»</a:t>
            </a:r>
          </a:p>
          <a:p>
            <a:r>
              <a:rPr lang="ru-RU" dirty="0">
                <a:solidFill>
                  <a:srgbClr val="C00000"/>
                </a:solidFill>
              </a:rPr>
              <a:t>полу-капиталистическими  крестьянскими хозяйствами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D7028D7-DE18-2B98-B2F0-47461BE764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1426541"/>
            <a:ext cx="5681870" cy="47186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А.В. Чаянов – для использования земли:</a:t>
            </a:r>
          </a:p>
          <a:p>
            <a:r>
              <a:rPr lang="ru-RU" dirty="0"/>
              <a:t>в лесном хозяйстве государством и органами местного самоуправления</a:t>
            </a:r>
          </a:p>
          <a:p>
            <a:r>
              <a:rPr lang="ru-RU" dirty="0"/>
              <a:t>использование земли государством, кооперативами и частно-владельческими хозяйствами в целях селекции, семеноводства, племенного дела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A36836-B9E9-B35F-4DDB-92800755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55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AD333D-3B62-2085-6F5F-583132010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передачи земли трудовому крестьянству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2211A9-0051-08CC-BB53-D8B806189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Н.Д. Кондратьев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8D2082-C4F6-756D-FB33-664D1F16DB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9E97188-7B32-61A1-5741-519B77352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Чаянов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7935238-043A-219A-6AC8-DEDEC697B3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844209" cy="368458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возможные варианты: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национализация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муниципализация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государственное  регулирование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землевладения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установление единого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земельного налога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A1E54A-35B5-DEC8-630B-932E02E6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197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149B3B-02D8-FF5E-2A20-EE8E5F39D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8443360" cy="5095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 земли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96A8C8-5C82-DB37-5A64-450DDC688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073426"/>
            <a:ext cx="5157787" cy="586409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2">
                    <a:lumMod val="50000"/>
                  </a:schemeClr>
                </a:solidFill>
              </a:rPr>
              <a:t>Н.Д. Кондратьев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426930-7455-014D-10C4-23C33E882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8784" y="2505075"/>
            <a:ext cx="5798792" cy="3684588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«Вся земля – государственная, частно-владельческая и прочая должна быть признана общенародным достоянием и должна поступить в трудовое пользование народа»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3870274-677D-A243-300A-DDE7315EA7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73426"/>
            <a:ext cx="5183188" cy="586409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2">
                    <a:lumMod val="50000"/>
                  </a:schemeClr>
                </a:solidFill>
              </a:rPr>
              <a:t>А.В. Чаянов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D839653-8DD9-4DB4-D02A-754752A7D2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798792" cy="3684588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«Все земли, находящиеся сейчас в пользовании крупного помещичьего хозяйства, должны быть переданы в руки трудового крестьянского хозяйства»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BE3C81-5072-167B-360F-BC6A1D755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722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21B532-F943-1594-4FB1-38EB52B5D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2015"/>
            <a:ext cx="10515600" cy="36512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социализации земли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87C801-7B43-9F7F-0B31-52CF968CE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784" y="1003852"/>
            <a:ext cx="11827564" cy="5049078"/>
          </a:xfrm>
        </p:spPr>
        <p:txBody>
          <a:bodyPr>
            <a:noAutofit/>
          </a:bodyPr>
          <a:lstStyle/>
          <a:p>
            <a:pPr marL="457200" indent="-457200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отмена частной собственности на землю, запрет купли-продажи, сдачи в   аренду и залога земли, а также наемного труда 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собственности на постройки, инвентарь, скот, продукцию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наделение землей по потребительской норме («по едокам»), а в ряде районов по трудовой норме, а также сверхнормативное наделение землей 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безвозмездное пользование землей, налогообложение доходов хозяйства в целях изъятия ренты, земельный налог на сверхнормативные наделы 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многообразие и свободный выбор форм трудового землепользования – личной (подворной), общинной, артельной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земельной реформы – государство, органы местного самоуправления, общины 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928D87-F10F-A521-9A09-D67525949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333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342B8-FB12-2445-7FA3-1A8C167F3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24" y="318052"/>
            <a:ext cx="10515600" cy="107342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Различие позиций Н.Д. Кондратьева и А.В. Чаянова по социализации земли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C1AD53-B0F4-7C61-52F9-E42AE1614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302027"/>
            <a:ext cx="10515600" cy="478762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                   </a:t>
            </a:r>
          </a:p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Н.Д. Кондратьев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в течение переходного периода полу-капиталистических (полу-трудовых) крестьянских хозяйств с наёмным трудом</a:t>
            </a:r>
          </a:p>
          <a:p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А.В. Чаянов: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выкуп частновладельческих земель (помещичьих и крестьянских) путем государственного займа с погашением в течение 50-100лет </a:t>
            </a:r>
          </a:p>
          <a:p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А.В. Чаянов: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на переходный период частно-владельческих культурных хозяйств (семеноводческих, племенных и пр.)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95DCCB-C955-20AA-B998-CC37B35DC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055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342B8-FB12-2445-7FA3-1A8C167F3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136526"/>
            <a:ext cx="11360426" cy="439944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аграрной реформы  в работах Н.Д. Кондратьева и А.В. Чаянова 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C1AD53-B0F4-7C61-52F9-E42AE1614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173" y="854766"/>
            <a:ext cx="11648661" cy="5866710"/>
          </a:xfrm>
        </p:spPr>
        <p:txBody>
          <a:bodyPr>
            <a:normAutofit fontScale="25000" lnSpcReduction="20000"/>
          </a:bodyPr>
          <a:lstStyle/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реформ объективным закономерностям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«всякий декрет должен опираться на определенную тенденцию в области экономического развития» /Н.Д. Кондратьев/</a:t>
            </a:r>
          </a:p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экономических и социальных критериев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«1) наибольшая производительность народного труда, прилагаемая к земле; 2) демократизация распределения национального дохода» /А.В. Чаянов/</a:t>
            </a:r>
          </a:p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местных условий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«какую форму землепользования принять, это зависит от местных условий» /Н.Д. Кондратьев/ </a:t>
            </a:r>
            <a:r>
              <a:rPr lang="ru-RU" sz="9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соблюдении общегосударственных интересов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«никаких уездных и волостных способов решения аграрного вопроса допущено быть не может» /А.В. Чаянов/</a:t>
            </a:r>
          </a:p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комплексность  преобразований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«земельная реформа является только частью аграрной реформы и частью, может быть, наиболее легкой» /А.В. Чаянов/. Крестьянскому хозяйству «нужно дать …силу, которая повела бы его к лучшему. Такой силой должно явиться знание, образование…и лучшие орудия и средства производства» /Н.Д. Кондратьев/ </a:t>
            </a:r>
          </a:p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культурных хозяйств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«являются культурными богатствами нашей страны и нашим общим достоянием…вишневые сады не должны быть вырублены…» /А.В. Чаянов/</a:t>
            </a:r>
          </a:p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постепенность преобразований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«…потребуются годы, чтобы новые земельные порядки установились окончательно» /Н.Д. Кондратьев/  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r>
              <a:rPr lang="ru-RU" dirty="0"/>
              <a:t>   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95DCCB-C955-20AA-B998-CC37B35DC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696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56453D-1BEA-CA93-8EF8-4D39FE974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1" y="136525"/>
            <a:ext cx="11469757" cy="120263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взглядов Н.Д. Кондратьева и А.В. Чаянова на аграрный вопрос для решения современных проблем аграрного и сельского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4CF107-578F-4958-6E34-F61C73A48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5" y="1470991"/>
            <a:ext cx="11469757" cy="5118652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 земли: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к земле как общенародному достоянию актуально для сокращения социальной поляризации общества и решения экологических проблем сельского хозяйства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Трудовое крестьянское хозяйство – основная форма организации аграрного производства: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ООН объявила 2019-2028 годы десятилетием семейных фермерских хозяйств; развитие семейных ферм – приоритетное направление совершенствования аграрной структуры в России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аграрного реформирования: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аграрная и земельная реформа 1990-х гг. в России проведена без учета подходов Н.Д. Кондратьева и А.В. Чаянова, что явилось одной из причин аграрного кризиса; творческое применение и развитие их наследия – залог успешного развития сельского хозяйства и российской деревни 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343CC4-8B07-13B6-A6CA-280ACF0B3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360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6DC83-4B85-4B69-499C-FD4BB0A85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7704"/>
            <a:ext cx="10515600" cy="2951922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57863957"/>
      </p:ext>
    </p:extLst>
  </p:cSld>
  <p:clrMapOvr>
    <a:masterClrMapping/>
  </p:clrMapOvr>
</p:sld>
</file>

<file path=ppt/theme/theme1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3234</TotalTime>
  <Words>1109</Words>
  <Application>Microsoft Office PowerPoint</Application>
  <PresentationFormat>Широкоэкранный</PresentationFormat>
  <Paragraphs>96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4_Тема Office</vt:lpstr>
      <vt:lpstr>2_Тема Office</vt:lpstr>
      <vt:lpstr>Взгляды Н.Д. Кондратьева и А.В. Чаянова на аграрный вопрос в 1917 году:  проекты и историческая практика </vt:lpstr>
      <vt:lpstr>Труды Лиги аграрных реформ, 1917 год</vt:lpstr>
      <vt:lpstr>Н.Д. Кондратьев: «Хорошие стороны» и «недостатки» крупных капиталистических хозяйств на наемном труде по сравнению семейно-трудовыми хозяйствами </vt:lpstr>
      <vt:lpstr>А.В. Чаянов: аргументы в пользу мелких трудовых хозяйств перед крупными   капиталистическими  хозяйствами с наемным трудом </vt:lpstr>
      <vt:lpstr>Исключения из семейно-трудового использования земли, возможность найма рабочей силы</vt:lpstr>
      <vt:lpstr>Механизмы передачи земли трудовому крестьянству</vt:lpstr>
      <vt:lpstr>Социализация земли</vt:lpstr>
      <vt:lpstr>Принципы социализации земли </vt:lpstr>
      <vt:lpstr>Различие позиций Н.Д. Кондратьева и А.В. Чаянова по социализации земли </vt:lpstr>
      <vt:lpstr>Принципы аграрной реформы  в работах Н.Д. Кондратьева и А.В. Чаянова  </vt:lpstr>
      <vt:lpstr>Актуальность взглядов Н.Д. Кондратьева и А.В. Чаянова на аграрный вопрос для решения современных проблем аграрного и сельского развития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Взгляды Н.Д. Кондратьева и А.В. Чаянова на аграрный вопрос в 1917 году:  проекты и историческая практика </dc:title>
  <dc:creator>User</dc:creator>
  <cp:lastModifiedBy>User</cp:lastModifiedBy>
  <cp:revision>41</cp:revision>
  <dcterms:created xsi:type="dcterms:W3CDTF">2023-02-10T08:36:42Z</dcterms:created>
  <dcterms:modified xsi:type="dcterms:W3CDTF">2023-02-15T08:03:17Z</dcterms:modified>
</cp:coreProperties>
</file>