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376" r:id="rId4"/>
    <p:sldId id="594" r:id="rId5"/>
    <p:sldId id="595" r:id="rId6"/>
    <p:sldId id="378" r:id="rId7"/>
    <p:sldId id="379" r:id="rId8"/>
    <p:sldId id="380" r:id="rId9"/>
    <p:sldId id="593" r:id="rId10"/>
    <p:sldId id="381" r:id="rId11"/>
    <p:sldId id="591" r:id="rId12"/>
    <p:sldId id="264" r:id="rId13"/>
    <p:sldId id="583" r:id="rId14"/>
    <p:sldId id="592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234908136482939E-2"/>
          <c:y val="5.6008992625762137E-2"/>
          <c:w val="0.9567650918635171"/>
          <c:h val="0.79386679139210248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Продукция сельского хозяйства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Лист1!$A$2:$A$19</c:f>
              <c:numCache>
                <c:formatCode>General</c:formatCode>
                <c:ptCount val="18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</c:numCache>
            </c:numRef>
          </c:cat>
          <c:val>
            <c:numRef>
              <c:f>Лист1!$B$2:$B$19</c:f>
              <c:numCache>
                <c:formatCode>General</c:formatCode>
                <c:ptCount val="18"/>
                <c:pt idx="0">
                  <c:v>103.8</c:v>
                </c:pt>
                <c:pt idx="1">
                  <c:v>106.2</c:v>
                </c:pt>
                <c:pt idx="2">
                  <c:v>106.9</c:v>
                </c:pt>
                <c:pt idx="3">
                  <c:v>100.9</c:v>
                </c:pt>
                <c:pt idx="4">
                  <c:v>99.9</c:v>
                </c:pt>
                <c:pt idx="5">
                  <c:v>102.4</c:v>
                </c:pt>
                <c:pt idx="6">
                  <c:v>101.6</c:v>
                </c:pt>
                <c:pt idx="7">
                  <c:v>103</c:v>
                </c:pt>
                <c:pt idx="8">
                  <c:v>103</c:v>
                </c:pt>
                <c:pt idx="9">
                  <c:v>110.1</c:v>
                </c:pt>
                <c:pt idx="10">
                  <c:v>100.7</c:v>
                </c:pt>
                <c:pt idx="11">
                  <c:v>87.9</c:v>
                </c:pt>
                <c:pt idx="12">
                  <c:v>122.3</c:v>
                </c:pt>
                <c:pt idx="13">
                  <c:v>94.4</c:v>
                </c:pt>
                <c:pt idx="14">
                  <c:v>105.1</c:v>
                </c:pt>
                <c:pt idx="15">
                  <c:v>104.1</c:v>
                </c:pt>
                <c:pt idx="16">
                  <c:v>102.1</c:v>
                </c:pt>
                <c:pt idx="17">
                  <c:v>104.8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69-4AF3-A696-76949589127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Промышленное производство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Лист1!$A$2:$A$19</c:f>
              <c:numCache>
                <c:formatCode>General</c:formatCode>
                <c:ptCount val="18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</c:numCache>
            </c:numRef>
          </c:cat>
          <c:val>
            <c:numRef>
              <c:f>Лист1!$C$2:$C$19</c:f>
              <c:numCache>
                <c:formatCode>General</c:formatCode>
                <c:ptCount val="18"/>
                <c:pt idx="0">
                  <c:v>108.9</c:v>
                </c:pt>
                <c:pt idx="1">
                  <c:v>108.7</c:v>
                </c:pt>
                <c:pt idx="2">
                  <c:v>102.9</c:v>
                </c:pt>
                <c:pt idx="3">
                  <c:v>103.1</c:v>
                </c:pt>
                <c:pt idx="4">
                  <c:v>108.7</c:v>
                </c:pt>
                <c:pt idx="5">
                  <c:v>108</c:v>
                </c:pt>
                <c:pt idx="6">
                  <c:v>105.1</c:v>
                </c:pt>
                <c:pt idx="7">
                  <c:v>106.3</c:v>
                </c:pt>
                <c:pt idx="8">
                  <c:v>106.8</c:v>
                </c:pt>
                <c:pt idx="9">
                  <c:v>100.6</c:v>
                </c:pt>
                <c:pt idx="10">
                  <c:v>89.3</c:v>
                </c:pt>
                <c:pt idx="11">
                  <c:v>107.3</c:v>
                </c:pt>
                <c:pt idx="12">
                  <c:v>105</c:v>
                </c:pt>
                <c:pt idx="13">
                  <c:v>103.4</c:v>
                </c:pt>
                <c:pt idx="14">
                  <c:v>100.4</c:v>
                </c:pt>
                <c:pt idx="15">
                  <c:v>101.7</c:v>
                </c:pt>
                <c:pt idx="16">
                  <c:v>96.6</c:v>
                </c:pt>
                <c:pt idx="17">
                  <c:v>101.1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D69-4AF3-A696-76949589127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Лист1!$A$2:$A$19</c:f>
              <c:numCache>
                <c:formatCode>General</c:formatCode>
                <c:ptCount val="18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</c:numCache>
            </c:numRef>
          </c:cat>
          <c:val>
            <c:numRef>
              <c:f>Лист1!$D$2:$D$19</c:f>
              <c:numCache>
                <c:formatCode>General</c:formatCode>
                <c:ptCount val="1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D69-4AF3-A696-76949589127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86134264"/>
        <c:axId val="186132464"/>
      </c:lineChart>
      <c:catAx>
        <c:axId val="186134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6132464"/>
        <c:crosses val="autoZero"/>
        <c:auto val="1"/>
        <c:lblAlgn val="ctr"/>
        <c:lblOffset val="100"/>
        <c:noMultiLvlLbl val="0"/>
      </c:catAx>
      <c:valAx>
        <c:axId val="186132464"/>
        <c:scaling>
          <c:orientation val="minMax"/>
          <c:min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6134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delete val="1"/>
      </c:legendEntry>
      <c:layout>
        <c:manualLayout>
          <c:xMode val="edge"/>
          <c:yMode val="edge"/>
          <c:x val="3.6056715736619886E-2"/>
          <c:y val="0.90899146267344599"/>
          <c:w val="0.84817632850241542"/>
          <c:h val="7.51644036794153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6E720-FB3C-4131-8820-7F9916353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9E6F1C-3D37-4A1F-AA8B-768717B4E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2FB240-9407-46E4-9EA8-CEF3D5BF0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CBD0-5425-4A9A-B62E-4CB4988B1534}" type="datetime1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D4AFF-8491-4D6A-BF8D-9F62E8CF9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2A9091-A874-43F5-BDD9-182866987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127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B9265-FB1B-4C73-AB6C-A8FC05451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5677A8-3BC7-4A75-B7F4-0E1EA2F01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E8CF9-8171-4617-B022-B71FB0768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1707-C6D0-48A2-9A20-ADDA16D40C8D}" type="datetime1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2AF79-D02B-41FC-9EA2-79C874B4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0ABD4A-DF1D-4D46-BC0C-2CB5F7AAE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344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DE9E42-C504-46C8-8DDF-D26EB7A1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E1A068-0310-44B8-BA88-CD39FFEB6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270C5A-019F-4D2A-BAE3-6F62EF632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9CEC8-6CC8-4305-9A32-909E1365BC31}" type="datetime1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46BFC0-9C15-456A-AAEF-60904433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201336-CB95-4626-A09D-C5D0C44B2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019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45663-1E89-420B-9209-897C17C85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4119B0-CDDB-41ED-92A8-57F5A51B8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90055D-2426-44A0-AC64-931B3C04C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BEC22CA-B0D3-4C37-A312-63512946E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FC77-ED52-42BB-914B-5449E2BCB531}" type="datetime1">
              <a:rPr lang="ru-RU" smtClean="0"/>
              <a:t>27.04.2023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0AA67D-F237-4F22-93B6-A633F0BF2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92DBAF-D01A-4B35-8F93-9C9BF956B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596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17E7FA-069A-49A2-BCA4-378E35B19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D15DE9-3EBE-46D9-B56C-EBE7EAE14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7D7F4E-698A-4920-B6CF-CCFE7AA77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B38600A-210F-468E-A761-A2F51DF9CB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58A8AA-B66C-4261-8061-F7B369B9B1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27C0AD-602B-42EC-B929-F30C3EF95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7FF8C-2466-4349-A2F0-571AD9ACD549}" type="datetime1">
              <a:rPr lang="ru-RU" smtClean="0"/>
              <a:t>27.04.2023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112398C-FE11-4A37-BE76-045F3EE8F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58C1EC9-042A-49FF-9E5D-407039483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944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BBA70E-0695-4C81-981B-074E5CFC7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EA45CEF-1897-4F7B-83A6-A3298CBF0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9CBE-4B1A-4B21-B036-BA91A326F339}" type="datetime1">
              <a:rPr lang="ru-RU" smtClean="0"/>
              <a:t>27.04.2023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68705AC-4DB0-423A-98A1-1B3FD846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C3D8D3A-6EAE-4B89-8847-819C956F2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658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648CECC-205E-4E4D-8698-3C7F62E6F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C721-6A11-436C-80A4-FD747B199B40}" type="datetime1">
              <a:rPr lang="ru-RU" smtClean="0"/>
              <a:t>27.04.2023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590DA5-6ADB-490C-8B68-7D22748EC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7886E6-D52B-4A55-AC69-3EB04CFE8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312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05CE1-C0F5-4C0F-A4F6-5903EAB2A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5FE02A-ACC9-4E27-BD99-1ACF2FEF2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182269-1A07-4E15-9F4F-EC2225FA3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672221-02F1-437E-8CB3-FEF058B80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804F6-8833-4D78-8A3A-81D12EBFB53F}" type="datetime1">
              <a:rPr lang="ru-RU" smtClean="0"/>
              <a:t>27.04.2023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3B5625-8F00-4C05-AE3E-280612518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63D4D4-50CA-4F8C-9797-C60EE3C14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531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575C71-DCE9-4111-AA84-99B918BF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738BA7D-4071-40B4-B917-2B9A958B4A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988C369-AB8C-46AB-A246-6BBBDE27A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F8864D-9ACA-4997-A8FA-99B231F18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86947-4B54-42E6-8CC3-E09E00A4C160}" type="datetime1">
              <a:rPr lang="ru-RU" smtClean="0"/>
              <a:t>27.04.2023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7CD44D-1E37-4A65-9D1F-E2967E21A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081446-802C-4DD5-9593-D7DAE06F4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861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1D594-37BB-44A8-8325-598A76651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DB1403-B3E3-4123-B9E4-61223BDDF4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6DEE28-70FC-4B57-8FD0-500310C16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447-4D55-41B2-94DC-6E6DA73ADAC3}" type="datetime1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C239C4-B775-40D1-91F8-14AD6D4D6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6C2F54-88FA-41BE-8A39-5B798975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94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9AFB036-E318-431D-87EE-1580A2A360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60F22A4-8EA0-4431-95D8-BB8029915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58BEDE-AE64-4D3C-86A1-B25C6BA99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0CF5-D45A-4548-9756-09CAF427CEC2}" type="datetime1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1583A5-5115-4405-ABF6-800ADB2B4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C4B85-1ACD-4EE2-9730-388767437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3995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82FDFB-0F16-4435-9574-E4FCE4052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A30B8C5-906B-49A6-9301-1F7A2C8C73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615062-4D77-430A-B0B2-91F488214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CF9FB-29D0-46CD-B15F-9A9813F59D3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F54CFC-EA9D-4B08-B1D1-FA93090CD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223627-5EC1-4ECE-8D96-AE8DB6A04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A89F1-0379-4865-B1DD-8BD5D6D43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7000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0DE3DD-A3CA-4BB9-9224-073589B6D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6C48B9-FB5E-4D5E-B0BA-34379D3AE7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3A2ABA-57EC-4C7D-A094-EB0E82A61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CF9FB-29D0-46CD-B15F-9A9813F59D3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9F51AC-D59F-409D-8D38-8CD361B93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DC19CD-6DF4-4F33-9F91-221E76A8C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A89F1-0379-4865-B1DD-8BD5D6D43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8486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7E22B1-9F4F-42C2-B76C-AC5E1BF32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301577-8223-4C03-AFE9-34A29D7C3D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5109D9-1234-4832-BC4E-25FCE8718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CF9FB-29D0-46CD-B15F-9A9813F59D3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CC3DB5-1589-4666-A3B8-029A3502F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A29959-7AEA-4FA5-9AB3-7C88B6B24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A89F1-0379-4865-B1DD-8BD5D6D43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3897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373BE4-F160-4CED-95B6-32729419C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F3E3D0-BF08-49B3-94BA-CA4937368C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DD8DD72-B14C-46FD-A8F4-5279D4088B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D45CCD6-D221-4709-B5FC-D40336D1F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CF9FB-29D0-46CD-B15F-9A9813F59D3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2AAA46-4687-4F8C-8388-1E3C70B08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704B674-5141-4B58-8ACA-31E2BFE8D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A89F1-0379-4865-B1DD-8BD5D6D43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830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458481-B983-4BB4-93B0-45996E223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96D592-9802-4A2E-B771-9BE25E38D5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3F84D2A-9D84-4C29-BAFF-70F555FC6B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75AE481-6BF2-4750-B45D-24196B8AB8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E194C35-03CE-4F0F-8847-848384D6D2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13B8265-E6B5-440B-A2C6-5E7B8CF59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CF9FB-29D0-46CD-B15F-9A9813F59D3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15219A7-5B42-4918-BD3C-AF572A7D4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79583D6-42B4-420B-A57D-CC0D83E06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A89F1-0379-4865-B1DD-8BD5D6D43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3581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58DB47-5CF8-407D-A60C-BB4E1FE9D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852DB38-0F56-4C2F-B76F-21F24C87C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CF9FB-29D0-46CD-B15F-9A9813F59D3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2531192-C2D2-4097-9913-1261DC27C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66EA801-891C-4993-A40E-214040AF7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A89F1-0379-4865-B1DD-8BD5D6D43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155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7BE78BF-4544-4DB8-B3CD-FAE315005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CF9FB-29D0-46CD-B15F-9A9813F59D3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3B9B47C-2C0B-4C4E-830B-C30EFF932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50BBD70-0DAB-4FF6-88A6-4B0C528A3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A89F1-0379-4865-B1DD-8BD5D6D43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1733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3A573C-051C-419A-B072-2C1FD46CE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7314BF-B57F-4503-886F-E945A03E6F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F7CF849-1468-43AD-A9C7-15735CFDE3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6EA8CE4-6A53-4351-A15F-DFE69C76D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CF9FB-29D0-46CD-B15F-9A9813F59D3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716A06-0EC8-4581-8EE2-8ED7A3C87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4DFFC24-5031-4A5D-8CBE-7CE5D094C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A89F1-0379-4865-B1DD-8BD5D6D43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0784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01D3E7-CB0C-4EBA-85D6-A5A3078A0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A40F1BF-4BB1-4723-8C39-EAE9074827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4677876-DD4A-48B6-B023-854983DA83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6B1F5FE-5C35-4C98-8DE9-39682F8F0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CF9FB-29D0-46CD-B15F-9A9813F59D3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53C985-8A9B-4490-93C0-59965AE32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6868F6C-89D6-4AAC-B9BA-D33A1D9D3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A89F1-0379-4865-B1DD-8BD5D6D43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4281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44A566-EF59-402F-B7F3-1BD7EE28E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8B870CA-BDE4-4300-92F8-D903A4C399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9DF21C-267A-4855-BC5E-DA8CFC6F9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CF9FB-29D0-46CD-B15F-9A9813F59D3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FE0EFD-6ADD-4873-8B47-D7CEF8E91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7C7BB3-1CAF-4AAD-91A6-5EC457C9D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A89F1-0379-4865-B1DD-8BD5D6D43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956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8D58E9C-5A2B-43C4-B326-39A54C8DA0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4D870CF-3A6B-49CE-86F5-F88DDCB14A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23453C-4F9E-4643-90E0-F3AEDCDC3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CF9FB-29D0-46CD-B15F-9A9813F59D3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C593B4-E30B-4E9D-847D-55CBA7373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D7D36A-1FBA-4723-8D5B-5F4848F16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A89F1-0379-4865-B1DD-8BD5D6D43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4260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5FFAB7-5572-8B69-860F-677323750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BDC09-8BDF-48AB-A281-1D115F11A835}" type="datetimeFigureOut">
              <a:rPr lang="ru-RU"/>
              <a:pPr>
                <a:defRPr/>
              </a:pPr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9FF37D-9FB5-1936-8210-0C579CD86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24166C-6AB2-2706-CC9E-AD6C79830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337E7-2304-47C7-A8CF-0D99655692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11741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820DE7-A080-F024-E14C-0F3F958E5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6917D-212E-4A12-B563-EB8478A1C642}" type="datetimeFigureOut">
              <a:rPr lang="ru-RU"/>
              <a:pPr>
                <a:defRPr/>
              </a:pPr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4AEA68-7A67-283A-24DA-37CCDA0AD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48C7EF-06EF-44E8-1B1F-45830AE5C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D27BF1-3A3C-4884-8C61-C782DEADA7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1325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8A4DEC-D557-660C-F672-09705F133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CB3B4-1BD0-4C68-BFF7-DC27C8F3AF9B}" type="datetimeFigureOut">
              <a:rPr lang="ru-RU"/>
              <a:pPr>
                <a:defRPr/>
              </a:pPr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E211D5-D5B1-5891-E00F-05DDC2450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A5F306-C177-7C47-D719-D18AB97DA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354F2-72E9-4826-A83C-81EC6ACDED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1761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1E253D35-2F62-4A69-02ED-54B3F65CA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C7BCC-C3C0-430A-8A5E-55DCD87C86AC}" type="datetimeFigureOut">
              <a:rPr lang="ru-RU"/>
              <a:pPr>
                <a:defRPr/>
              </a:pPr>
              <a:t>27.04.2023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C1861B15-8BD6-ACFF-4BD1-18F01AD11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DC0089BE-5B80-FE00-D619-B9A83CCCC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17185-E7DA-411C-8172-71D4E6156F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2094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9A60A185-6540-F108-FD95-F64F95E7E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7606F-0E11-411C-85B0-8DFBCCF4178F}" type="datetimeFigureOut">
              <a:rPr lang="ru-RU"/>
              <a:pPr>
                <a:defRPr/>
              </a:pPr>
              <a:t>27.04.2023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9E35930A-5CF3-7A1C-4D75-55D70BED3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FF61C97E-3B55-A81F-3C47-0BC16F7D9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86546-EFA0-4EE8-9A65-BB3C6F3FDD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798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DC66384A-AA34-0F47-E9B0-9979CC342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4F782-205A-4DE0-8C2E-F00BC73A3609}" type="datetimeFigureOut">
              <a:rPr lang="ru-RU"/>
              <a:pPr>
                <a:defRPr/>
              </a:pPr>
              <a:t>27.04.2023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6F8BA1C9-71BB-367B-F24E-7A331C505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D86D9F16-BA6E-AF91-2985-9C112E966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E1B4D-AD16-47D5-AA6E-700D2E233E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1952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4289458F-46D4-ADAC-7337-5FFA320B6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63D41-BE2B-4EE0-A980-7F6821FB3B0D}" type="datetimeFigureOut">
              <a:rPr lang="ru-RU"/>
              <a:pPr>
                <a:defRPr/>
              </a:pPr>
              <a:t>27.04.2023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1DCC7353-C9BE-22D6-5007-56D0906C5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357F9D88-B890-8408-1AC6-E1EFC38B8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4A303-090C-483F-8DBB-465E9D494E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4290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843C2AA4-4C1D-5AF1-DF46-5FAB42749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3F559-2B0D-446A-B913-0BABA3C98C16}" type="datetimeFigureOut">
              <a:rPr lang="ru-RU"/>
              <a:pPr>
                <a:defRPr/>
              </a:pPr>
              <a:t>27.04.2023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50822682-C1D5-E922-F568-E94D6B22E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A1F4B0BB-F1D5-76F0-7546-0BC48509E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B84C8-02DB-43D6-B3D9-0F2F78B7E8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4830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17AD2758-26C0-B505-6E2A-4116598A7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C6FE5-4F64-4A3C-A932-C72DED760772}" type="datetimeFigureOut">
              <a:rPr lang="ru-RU"/>
              <a:pPr>
                <a:defRPr/>
              </a:pPr>
              <a:t>27.04.2023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6A54ABF-DF45-84E9-9FE3-41913F329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9B241ED3-43DC-902C-B17C-C1EAB05FD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44C5B-4045-4F56-ACAA-E2CDAFA4B9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0661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B4A335-986E-C21C-29FD-FF15437F5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2D991-D430-4DD3-92D9-AD635D8138B9}" type="datetimeFigureOut">
              <a:rPr lang="ru-RU"/>
              <a:pPr>
                <a:defRPr/>
              </a:pPr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5B458D-C358-4D38-C8BB-EFB389DE2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B03FE3-2687-7CD7-658F-29944B4E5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0DA96-E1B7-4FEB-964C-6564FAA5EF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4733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141D33-66FC-C6E6-4CA0-B5EDD6812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5AF9C-F153-4516-B67E-6F5C5139CD82}" type="datetimeFigureOut">
              <a:rPr lang="ru-RU"/>
              <a:pPr>
                <a:defRPr/>
              </a:pPr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48A692-472F-2F4B-4E52-C7A8F0AF8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7E9BE6-7EF9-06D1-9AF4-70E97670A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02E74B-078D-4147-AF91-37FAC52074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436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5FEDE6-C970-4266-9333-ED97E83BA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DCC28F-1BF6-4B22-8E60-9EB720841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FD6CC2-72A7-4E5E-87B1-C5825BA31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8C034-C17E-4ABD-BE9A-85509352EF59}" type="datetime1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AC63AB-9EB8-45DC-883C-7045F8959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79B76-1767-4CF1-9EAE-6D6E04DCB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122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FED840-6DC2-4A7D-9221-F44EBDEB7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0012FE-1E06-4545-A65A-A833CB0158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D7635F-6362-4C52-B377-14B2E5806F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CF9FB-29D0-46CD-B15F-9A9813F59D36}" type="datetimeFigureOut">
              <a:rPr lang="ru-RU" smtClean="0"/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94FFA8-0981-43CB-91D6-B3AE7A5BD1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EA45A7-11D2-47C8-BD74-75D4D9822A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A89F1-0379-4865-B1DD-8BD5D6D43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664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6F98E3A4-F40B-A122-4F45-0CBCDF421C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59ABACDD-216E-A721-BC7B-D659ED3FF4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E638A9-6829-5F8C-F76B-29DC61A85D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1A6CE15-E901-42E3-B433-67A003354E2E}" type="datetimeFigureOut">
              <a:rPr lang="ru-RU"/>
              <a:pPr>
                <a:defRPr/>
              </a:pPr>
              <a:t>27.04.2023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835FCE-AE7E-026D-4AA2-5461656574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3209B7-F768-DE72-4704-7C90B50E3B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F146C83-8CCF-499C-A1D2-52C47B7A40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621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A97575-9803-41A5-8D86-B2DCCC772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467" y="1838739"/>
            <a:ext cx="10058400" cy="3925957"/>
          </a:xfrm>
        </p:spPr>
        <p:txBody>
          <a:bodyPr>
            <a:noAutofit/>
          </a:bodyPr>
          <a:lstStyle/>
          <a:p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Реализация государственной программы развития сельского </a:t>
            </a: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хозяйства: опыт стратегического планирования в постсоветской </a:t>
            </a: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России</a:t>
            </a:r>
            <a:br>
              <a:rPr lang="ru-RU" sz="36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24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                          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А.В. Петриков, академик РАН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C31611-527E-4007-8EDF-4F0CDD1FDB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81"/>
          <a:stretch/>
        </p:blipFill>
        <p:spPr>
          <a:xfrm>
            <a:off x="1196246" y="347603"/>
            <a:ext cx="7079381" cy="159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96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8046A0-866E-8066-0580-624806314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986597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Исторический опыт индикативного планирования в сельском хозяйстве СССР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3D32F7-B5C6-03D7-8740-F14BD5095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112" y="1302026"/>
            <a:ext cx="10919791" cy="5054323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пятилетних планов сельского хозяйства в период НЭП – генетический и нормативный подход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Хозрасчетные методы стимулирования выполнения планов в 1960-1970 годы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41CA9C1-EEA3-BE15-930A-DA0C597FF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5832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8046A0-866E-8066-0580-624806314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986597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Индикативное планирование в сельском хозяйстве постсоветской России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3D32F7-B5C6-03D7-8740-F14BD5095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112" y="1302026"/>
            <a:ext cx="10919791" cy="5054323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2006 год: ФЗ «О развитии сельского хозяйства»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2007 год: Госпрограмма развития сельского хозяйства и регулирования рынков сельскохозяйственной продукции сырья и продовольствия на 2008-2012 гг. 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2014 год : ФЗ «О стратегическом планировании в Российской Федерации»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41CA9C1-EEA3-BE15-930A-DA0C597FF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810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8046A0-866E-8066-0580-624806314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98659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Механизмы влияния на экономическое поведение сельхозтоваропроизводителей в рамках госпрограммы с/х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3D32F7-B5C6-03D7-8740-F14BD5095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113" y="1828799"/>
            <a:ext cx="10515600" cy="4030111"/>
          </a:xfrm>
        </p:spPr>
        <p:txBody>
          <a:bodyPr>
            <a:normAutofit lnSpcReduction="10000"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Субсидированные сезонные и инвестиционные кредиты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производство отдельных продуктов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отраслевых институтов развития – Россельхозбанка, Росагролизинга, механизма страхования с господдержкой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сельхозтоваропроизводителей в разработке и оценке госпрограммы через соглашения Минсельхоза России с отраслевыми союзами и ассоциациями (около 45 соглашений)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41CA9C1-EEA3-BE15-930A-DA0C597FF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15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8046A0-866E-8066-0580-624806314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443" y="136526"/>
            <a:ext cx="11280914" cy="6784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 экономического поведения сельхозтоваропроизводителей и реализации госпрограммы с/х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3D32F7-B5C6-03D7-8740-F14BD5095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113" y="983974"/>
            <a:ext cx="11009244" cy="5615609"/>
          </a:xfrm>
        </p:spPr>
        <p:txBody>
          <a:bodyPr>
            <a:normAutofit fontScale="77500" lnSpcReduction="20000"/>
          </a:bodyPr>
          <a:lstStyle/>
          <a:p>
            <a:r>
              <a:rPr lang="ru-RU" sz="3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 Минсельхозом России и органами управления субъектов РФ данных о хозяйственной деятельности сельхозпроизводителей: </a:t>
            </a:r>
          </a:p>
          <a:p>
            <a:pPr marL="0" indent="0">
              <a:buNone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- бух. отчетность бюджетополучателей сельхозорганизаций (16 тыс.) и фермерских хозяйств (54 тыс.)</a:t>
            </a:r>
          </a:p>
          <a:p>
            <a:pPr marL="0" indent="0">
              <a:buNone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- сведения об использовании земельных участков через геоинформационную систему (оцифровано более 100 млн га)</a:t>
            </a:r>
          </a:p>
          <a:p>
            <a:pPr marL="0" indent="0">
              <a:buNone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- системы прослеживаемости зерна (Минсельхоз России) и продуктов животного происхождения (Россельхознадзор)</a:t>
            </a:r>
          </a:p>
          <a:p>
            <a:pPr marL="0" indent="0">
              <a:buNone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- учет регистрации тракторов и другой самоходной с/х техники       </a:t>
            </a:r>
          </a:p>
          <a:p>
            <a:r>
              <a:rPr lang="ru-RU" sz="3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Общеотраслевые информационно-аналитические системы:</a:t>
            </a:r>
          </a:p>
          <a:p>
            <a:pPr marL="0" indent="0">
              <a:buNone/>
            </a:pPr>
            <a:r>
              <a:rPr lang="ru-RU" sz="3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система мониторинга и прогнозирования продовольственной безопасности</a:t>
            </a:r>
          </a:p>
          <a:p>
            <a:pPr marL="0" indent="0">
              <a:buNone/>
            </a:pP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- система планирования и контроля госпрограммы развития сельского хозяйства</a:t>
            </a:r>
          </a:p>
          <a:p>
            <a:r>
              <a:rPr lang="ru-RU" sz="3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Ежегодный Национальный доклад о реализации госпрограммы Правительству РФ и палатам Федерального Собрания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41CA9C1-EEA3-BE15-930A-DA0C597FF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0681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8046A0-866E-8066-0580-624806314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986597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Механизмы административного контроля реализации госпрограммы с/х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3D32F7-B5C6-03D7-8740-F14BD5095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112" y="1302026"/>
            <a:ext cx="10919791" cy="5054323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госпрограмм развития с/х субъектами РФ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Соглашения Минсельхоза России с органами управления АПК регионов с установлением целевых показателей и выделяемых федеральных средств с условием софинансирования со стороны субъектов РФ и возвращения федеральных  средств в случае недостижения целевых показателей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Соглашения региональных органов управления АПК с сельхозпроизводителями о предоставлении субсидий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банков за целевым использованием кредитов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41CA9C1-EEA3-BE15-930A-DA0C597FF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3440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8F7B33-1856-EEFC-46C0-0C75B7BE4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254953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Индексы продукции сельского хозяйства и промышленного производства 1999-2016 гг.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D8E908D2-94D9-C4AB-0676-86AF3C17CFD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58617"/>
          <a:ext cx="10515600" cy="4776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4B27C6B-92F9-CC9F-78AC-D9FE6110D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5590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8046A0-866E-8066-0580-624806314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986597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Ограничения  влияния на  экономическое поведение сельхозтоваропроизводителей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3D32F7-B5C6-03D7-8740-F14BD5095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112" y="1302026"/>
            <a:ext cx="11287540" cy="505432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Недостаточный уровень развития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сферы АПК (средства производства и материалы для с/х)</a:t>
            </a:r>
          </a:p>
          <a:p>
            <a:pPr marL="0" indent="0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Неэффективные механизмы регулирования ресурсных и продовольственных рынков</a:t>
            </a:r>
          </a:p>
          <a:p>
            <a:pPr marL="0" indent="0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Недостаточный уровень развития  научно-технологической сферы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41CA9C1-EEA3-BE15-930A-DA0C597FF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1521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3CA0F2-1DA7-D593-CDC8-37DD4C96A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592"/>
            <a:ext cx="10515600" cy="467832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отечественного производства продукции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сферы АПК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9BB52B6A-959F-0A73-2F93-F74EEA295CD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08074" y="595425"/>
          <a:ext cx="10887740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69842">
                  <a:extLst>
                    <a:ext uri="{9D8B030D-6E8A-4147-A177-3AD203B41FA5}">
                      <a16:colId xmlns:a16="http://schemas.microsoft.com/office/drawing/2014/main" val="3060004900"/>
                    </a:ext>
                  </a:extLst>
                </a:gridCol>
                <a:gridCol w="2317898">
                  <a:extLst>
                    <a:ext uri="{9D8B030D-6E8A-4147-A177-3AD203B41FA5}">
                      <a16:colId xmlns:a16="http://schemas.microsoft.com/office/drawing/2014/main" val="2373582066"/>
                    </a:ext>
                  </a:extLst>
                </a:gridCol>
              </a:tblGrid>
              <a:tr h="501502"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производства и ресурсы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037985"/>
                  </a:ext>
                </a:extLst>
              </a:tr>
              <a:tr h="501502"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Сельскохозяйственная техника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559542"/>
                  </a:ext>
                </a:extLst>
              </a:tr>
              <a:tr h="501502"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Оборудование для животноводства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207596"/>
                  </a:ext>
                </a:extLst>
              </a:tr>
              <a:tr h="501502"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Оборудование для пищевой промышленности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421353"/>
                  </a:ext>
                </a:extLst>
              </a:tr>
              <a:tr h="501502"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Семена сельскохозяйственных культур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368344"/>
                  </a:ext>
                </a:extLst>
              </a:tr>
              <a:tr h="501502"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Племенной материал для молочного скотоводства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828882"/>
                  </a:ext>
                </a:extLst>
              </a:tr>
              <a:tr h="501502"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Вакцины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325824"/>
                  </a:ext>
                </a:extLst>
              </a:tr>
              <a:tr h="501502"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Фармпрепараты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681729"/>
                  </a:ext>
                </a:extLst>
              </a:tr>
              <a:tr h="501502"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Аминокислота лизин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172750"/>
                  </a:ext>
                </a:extLst>
              </a:tr>
              <a:tr h="501502"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Аминокислота метионин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972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9130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>
            <a:extLst>
              <a:ext uri="{FF2B5EF4-FFF2-40B4-BE49-F238E27FC236}">
                <a16:creationId xmlns:a16="http://schemas.microsoft.com/office/drawing/2014/main" id="{204FDD8D-D121-7921-30F7-860A166630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246063"/>
            <a:ext cx="10515600" cy="982662"/>
          </a:xfrm>
        </p:spPr>
        <p:txBody>
          <a:bodyPr/>
          <a:lstStyle/>
          <a:p>
            <a:pPr algn="ctr" eaLnBrk="1" hangingPunct="1"/>
            <a:r>
              <a:rPr lang="ru-RU" alt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ИНДЕКСЫ ЦЕН В РАЗНЫХ СФЕРАХ АПК, 2014 г.= 100%</a:t>
            </a:r>
          </a:p>
        </p:txBody>
      </p:sp>
      <p:graphicFrame>
        <p:nvGraphicFramePr>
          <p:cNvPr id="6147" name="Объект 5">
            <a:extLst>
              <a:ext uri="{FF2B5EF4-FFF2-40B4-BE49-F238E27FC236}">
                <a16:creationId xmlns:a16="http://schemas.microsoft.com/office/drawing/2014/main" id="{636FF1EB-8480-B505-140E-0E1B25870B1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61950" y="1177925"/>
          <a:ext cx="11507788" cy="536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11516342" imgH="5371041" progId="Excel.Chart.8">
                  <p:embed/>
                </p:oleObj>
              </mc:Choice>
              <mc:Fallback>
                <p:oleObj name="Chart" r:id="rId2" imgW="11516342" imgH="5371041" progId="Excel.Chart.8">
                  <p:embed/>
                  <p:pic>
                    <p:nvPicPr>
                      <p:cNvPr id="6147" name="Объект 5">
                        <a:extLst>
                          <a:ext uri="{FF2B5EF4-FFF2-40B4-BE49-F238E27FC236}">
                            <a16:creationId xmlns:a16="http://schemas.microsoft.com/office/drawing/2014/main" id="{636FF1EB-8480-B505-140E-0E1B25870B1E}"/>
                          </a:ext>
                        </a:extLst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950" y="1177925"/>
                        <a:ext cx="11507788" cy="536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71AA10-9407-4077-82EE-5B23453F5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2638"/>
            <a:ext cx="10515600" cy="81898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Экспорт/Импорт технологий в области сельского хозяйства, охоты и лесного хозяйства за 2005-2020 гг.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69C84AC3-9BD9-4560-8588-10CDDBBC9AD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78076"/>
          <a:ext cx="10515601" cy="3801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7331">
                  <a:extLst>
                    <a:ext uri="{9D8B030D-6E8A-4147-A177-3AD203B41FA5}">
                      <a16:colId xmlns:a16="http://schemas.microsoft.com/office/drawing/2014/main" val="1079127929"/>
                    </a:ext>
                  </a:extLst>
                </a:gridCol>
                <a:gridCol w="2126090">
                  <a:extLst>
                    <a:ext uri="{9D8B030D-6E8A-4147-A177-3AD203B41FA5}">
                      <a16:colId xmlns:a16="http://schemas.microsoft.com/office/drawing/2014/main" val="1395170538"/>
                    </a:ext>
                  </a:extLst>
                </a:gridCol>
                <a:gridCol w="2126090">
                  <a:extLst>
                    <a:ext uri="{9D8B030D-6E8A-4147-A177-3AD203B41FA5}">
                      <a16:colId xmlns:a16="http://schemas.microsoft.com/office/drawing/2014/main" val="2756845613"/>
                    </a:ext>
                  </a:extLst>
                </a:gridCol>
                <a:gridCol w="2126090">
                  <a:extLst>
                    <a:ext uri="{9D8B030D-6E8A-4147-A177-3AD203B41FA5}">
                      <a16:colId xmlns:a16="http://schemas.microsoft.com/office/drawing/2014/main" val="1779256302"/>
                    </a:ext>
                  </a:extLst>
                </a:gridCol>
              </a:tblGrid>
              <a:tr h="4552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Экспорт</a:t>
                      </a: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Импорт</a:t>
                      </a: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Сальдо</a:t>
                      </a:r>
                    </a:p>
                  </a:txBody>
                  <a:tcPr marL="60960" marR="48895" marT="67945" marB="0"/>
                </a:tc>
                <a:extLst>
                  <a:ext uri="{0D108BD9-81ED-4DB2-BD59-A6C34878D82A}">
                    <a16:rowId xmlns:a16="http://schemas.microsoft.com/office/drawing/2014/main" val="1811014801"/>
                  </a:ext>
                </a:extLst>
              </a:tr>
              <a:tr h="4552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u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Число соглашений, единиц</a:t>
                      </a:r>
                      <a:endParaRPr lang="ru-RU" sz="2000" b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81</a:t>
                      </a:r>
                      <a:endParaRPr lang="ru-RU" sz="20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328</a:t>
                      </a: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- 247</a:t>
                      </a:r>
                    </a:p>
                  </a:txBody>
                  <a:tcPr marL="60960" marR="48895" marT="67945" marB="0"/>
                </a:tc>
                <a:extLst>
                  <a:ext uri="{0D108BD9-81ED-4DB2-BD59-A6C34878D82A}">
                    <a16:rowId xmlns:a16="http://schemas.microsoft.com/office/drawing/2014/main" val="264724195"/>
                  </a:ext>
                </a:extLst>
              </a:tr>
              <a:tr h="7211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Стоимость предмета соглашений, млн. долл.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США: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43,7</a:t>
                      </a:r>
                      <a:endParaRPr lang="ru-RU" sz="20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351,8</a:t>
                      </a: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- 308,1</a:t>
                      </a:r>
                    </a:p>
                  </a:txBody>
                  <a:tcPr marL="60960" marR="48895" marT="67945" marB="0"/>
                </a:tc>
                <a:extLst>
                  <a:ext uri="{0D108BD9-81ED-4DB2-BD59-A6C34878D82A}">
                    <a16:rowId xmlns:a16="http://schemas.microsoft.com/office/drawing/2014/main" val="3063574234"/>
                  </a:ext>
                </a:extLst>
              </a:tr>
              <a:tr h="8600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Поступления/Выплаты средств, млн. долл.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США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17,1</a:t>
                      </a:r>
                      <a:endParaRPr lang="ru-RU" sz="20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56,0</a:t>
                      </a:r>
                    </a:p>
                  </a:txBody>
                  <a:tcPr marL="60960" marR="48895" marT="6794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-38,9</a:t>
                      </a:r>
                    </a:p>
                  </a:txBody>
                  <a:tcPr marL="60960" marR="48895" marT="67945" marB="0"/>
                </a:tc>
                <a:extLst>
                  <a:ext uri="{0D108BD9-81ED-4DB2-BD59-A6C34878D82A}">
                    <a16:rowId xmlns:a16="http://schemas.microsoft.com/office/drawing/2014/main" val="23294665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0859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965515-0250-4456-A245-CB7D0FA06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43517" cy="5419226"/>
          </a:xfrm>
        </p:spPr>
        <p:txBody>
          <a:bodyPr/>
          <a:lstStyle/>
          <a:p>
            <a:r>
              <a:rPr lang="ru-RU" dirty="0"/>
              <a:t>            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716176737"/>
      </p:ext>
    </p:extLst>
  </p:cSld>
  <p:clrMapOvr>
    <a:masterClrMapping/>
  </p:clrMapOvr>
</p:sld>
</file>

<file path=ppt/theme/theme1.xml><?xml version="1.0" encoding="utf-8"?>
<a:theme xmlns:a="http://schemas.openxmlformats.org/drawingml/2006/main" name="4_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1041</TotalTime>
  <Words>519</Words>
  <Application>Microsoft Office PowerPoint</Application>
  <PresentationFormat>Широкоэкранный</PresentationFormat>
  <Paragraphs>85</Paragraphs>
  <Slides>12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4_Тема Office</vt:lpstr>
      <vt:lpstr>Тема Office</vt:lpstr>
      <vt:lpstr>1_Тема Office</vt:lpstr>
      <vt:lpstr>Chart</vt:lpstr>
      <vt:lpstr>  Реализация государственной программы развития сельского  хозяйства: опыт стратегического планирования в постсоветской  России                                                                               А.В. Петриков, академик РАН</vt:lpstr>
      <vt:lpstr>Исторический опыт индикативного планирования в сельском хозяйстве СССР</vt:lpstr>
      <vt:lpstr>Индикативное планирование в сельском хозяйстве постсоветской России</vt:lpstr>
      <vt:lpstr>Механизмы влияния на экономическое поведение сельхозтоваропроизводителей в рамках госпрограммы с/х</vt:lpstr>
      <vt:lpstr>Мониторинг  экономического поведения сельхозтоваропроизводителей и реализации госпрограммы с/х</vt:lpstr>
      <vt:lpstr>Механизмы административного контроля реализации госпрограммы с/х</vt:lpstr>
      <vt:lpstr>Индексы продукции сельского хозяйства и промышленного производства 1999-2016 гг.</vt:lpstr>
      <vt:lpstr>Ограничения  влияния на  экономическое поведение сельхозтоваропроизводителей</vt:lpstr>
      <vt:lpstr>Доля отечественного производства продукции I  сферы АПК</vt:lpstr>
      <vt:lpstr>ИНДЕКСЫ ЦЕН В РАЗНЫХ СФЕРАХ АПК, 2014 г.= 100%</vt:lpstr>
      <vt:lpstr>Экспорт/Импорт технологий в области сельского хозяйства, охоты и лесного хозяйства за 2005-2020 гг.</vt:lpstr>
      <vt:lpstr>                Благодарю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25</cp:revision>
  <dcterms:created xsi:type="dcterms:W3CDTF">2023-04-24T10:36:32Z</dcterms:created>
  <dcterms:modified xsi:type="dcterms:W3CDTF">2023-04-27T10:03:04Z</dcterms:modified>
</cp:coreProperties>
</file>