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0" r:id="rId6"/>
    <p:sldId id="272" r:id="rId7"/>
    <p:sldId id="263" r:id="rId8"/>
    <p:sldId id="264" r:id="rId9"/>
    <p:sldId id="266" r:id="rId10"/>
    <p:sldId id="273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9D445-D453-B1AC-531D-34BC18D9C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1B59BF-2579-A872-8237-AE044489F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D774E5-D544-ABFC-7E36-3CA2DCC0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6C0462-22A6-0962-12A6-0626F3861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6304B4-ACAC-BC56-9CA7-1AFFBD36A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93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F98E1-3CDD-7619-F0E3-E3736F0CC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C9F73A-D8F6-EDB8-F0F8-753099FC8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F0BB10-BFA4-D0D7-B085-69B59D232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C0C520-FE9F-F1E0-46F8-4AF63898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316BD4-FE50-6869-6D8B-6DA2C571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59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6DCD14-E4B9-6407-29BF-200E754FD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A8F9C0-634E-704B-9311-825273C94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5E9843-E63E-F363-F91C-879D1709D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D39603-2DCA-ACFE-DFF9-A56729E81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E4F4A3-13BE-FF3E-73EF-091171270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66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E4054-EBFA-29B0-AC32-04F501F03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B3B17-3238-B401-8468-7E1112D9A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D8CD659-0248-5193-C242-2727BB764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A67583-9A7A-BBA3-E74C-D0F417A6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9D0935-1400-E0DC-10D3-1A207964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A4146F-F2E1-C213-1C82-4FE452BB2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46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B2BA6-17C1-979E-2CD2-92ED41CB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0B5BE9-09F9-8E4D-30D3-F8DE145DB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3B931B-3FAC-C448-489A-D1DF67E34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F6356E5-F94B-9AE5-C01A-A9B613568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BA3C64A-E923-AE75-5D2B-3826042C8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BA1064-129A-2D4B-D5F7-C5CA72C5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E7B6425-4EA9-80A9-86EE-23FB36C87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9BAABF1-E42A-9069-E7BE-BF524C1E5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00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16224-40DD-9BD8-EB17-8B0452E3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87254A-E75A-1600-861C-E6E714E9A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B3EDC6-996E-BD73-3FB5-3BFE16EB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A1A21A-5D4A-6230-C331-7831319BB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99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E0B5FE-EF79-36CE-34F4-74FB5F9E4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D0A001-E648-B7A1-C657-C88CBAA1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906EC4D-3683-4752-730E-613E6DEC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980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E0BDA-78FF-01B6-5CC6-641C0BC13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07C984-378C-08BE-9ADD-77B3433D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680D77-A68D-07F9-AADC-68C5EA146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1BEC7-D660-F3F1-CB68-D6B96FDD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0FE2D3-1EEE-0F87-C094-7492A62FE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E2C13C-9B1A-25F1-F271-CD58E91A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7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7C10A-5F29-CF4D-4F29-0DF8D129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561877-A422-C73E-E5AD-C92A18C2E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6FC087-FD70-946C-5F00-F47FA3BA9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A3F817-FE7D-38CD-4BC0-63B057E6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FCEF02-FF65-F7ED-FAEC-B32606A12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682FB1-E2F1-2AB1-B0F6-47EE966A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22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0A349-E59B-D859-681A-6E8F37CBD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53CFD9-8C45-7658-9F66-8B393F41A8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3453E5-E7C3-2666-6AAD-87A6CB079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00ECEE-82BD-D223-EA47-EE5D10060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75067B-C814-96C2-272B-A9B48CF2C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1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B30B61-6C93-F4E9-FBD0-D2DB442DC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DC6486-0069-4924-8B78-AD45AAB2F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7161BC-2A73-9205-AF4F-2A3C45810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1DC188-B844-69BA-3429-CDA8A9722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7E2B5F-6A12-C10A-F054-A3629F53D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7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E9DAD-C003-785C-6092-68C18523A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1DF03E-CFAB-D451-879C-BB50E0148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D9FAD5-908F-4B43-82C2-7603E8BE1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4D320-0D6C-47B4-8301-6752C35DA283}" type="datetimeFigureOut">
              <a:rPr lang="ru-RU" smtClean="0"/>
              <a:t>ср 26.10.2022.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B9AAB-953C-C187-283D-5E6BCF2F1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F35833-8579-F611-9915-4AB84D284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C15A-6CF1-425C-83CB-DB54264B61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32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brief.org/wiki/EAGGF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2.org/en/Special:BookSources/92-79-02044-7" TargetMode="External"/><Relationship Id="rId2" Type="http://schemas.openxmlformats.org/officeDocument/2006/relationships/hyperlink" Target="file:///C:\Users\1\Downloads\&#160;ISBN&#160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m-online.ru/fi" TargetMode="External"/><Relationship Id="rId5" Type="http://schemas.openxmlformats.org/officeDocument/2006/relationships/hyperlink" Target="https://fr.wikipedia.org/wiki/D%C3%A9veloppement_local" TargetMode="External"/><Relationship Id="rId4" Type="http://schemas.openxmlformats.org/officeDocument/2006/relationships/hyperlink" Target="https://wiki2.org/en/LEADER_programme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B36BF-C513-E89F-4BCA-ACF46BE13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13760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Никоновские чтения 2022 </a:t>
            </a:r>
            <a:br>
              <a:rPr lang="ru-RU" sz="4400" b="1" dirty="0"/>
            </a:br>
            <a:r>
              <a:rPr lang="ru-RU" sz="4000" dirty="0"/>
              <a:t>Роль гражданских инициатив в развитии локальной сельской экономики </a:t>
            </a:r>
            <a:br>
              <a:rPr lang="ru-RU" sz="4000" dirty="0"/>
            </a:br>
            <a:r>
              <a:rPr lang="ru-RU" sz="4000" dirty="0"/>
              <a:t>на примере европейской программы </a:t>
            </a:r>
            <a:r>
              <a:rPr lang="en-US" sz="4000" dirty="0"/>
              <a:t>LEADER 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35B8AD-AD0D-E0AA-0F5F-35BB64F1A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3945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/>
              <a:t>Е.Ю. Фролова</a:t>
            </a:r>
          </a:p>
          <a:p>
            <a:pPr algn="r"/>
            <a:r>
              <a:rPr lang="ru-RU" dirty="0"/>
              <a:t>Е.А. Задорожная</a:t>
            </a:r>
          </a:p>
          <a:p>
            <a:pPr algn="r"/>
            <a:endParaRPr lang="ru-RU" dirty="0"/>
          </a:p>
          <a:p>
            <a:r>
              <a:rPr lang="ru-RU" dirty="0"/>
              <a:t>Москва – 2022 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367C5A0-0D0C-9FC3-AD0E-FD12AB5F4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4689" y="220980"/>
            <a:ext cx="1273855" cy="10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81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A16B8-3E29-5411-6309-C4A471148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516" y="-99446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+mn-lt"/>
                <a:ea typeface="+mn-ea"/>
                <a:cs typeface="+mn-cs"/>
              </a:rPr>
              <a:t>Самоорганизация местных сельских сообществ = основа развития локальной сельской экономики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618FE5-0BA9-DC79-2B13-1A68E77B65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9508" y="1315300"/>
            <a:ext cx="5157787" cy="82391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Гражданские инициативы в сельской местности в РФ – есть ли они и играют ли заметную роль?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9DDC26-120A-4B66-FB4E-4CE258676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1356" y="1761757"/>
            <a:ext cx="5183188" cy="4261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Мнения российских экспертов</a:t>
            </a:r>
            <a:r>
              <a:rPr lang="ru-RU" sz="2000" dirty="0"/>
              <a:t>: </a:t>
            </a:r>
          </a:p>
          <a:p>
            <a:pPr marL="0" indent="0">
              <a:buNone/>
            </a:pPr>
            <a:r>
              <a:rPr lang="ru-RU" sz="2200" dirty="0"/>
              <a:t>Н. В. Павленко:  «серьёзных представителей некоммерческих организаций, с мощными социальными программами, в сельской мест­ности практически не существует». </a:t>
            </a:r>
          </a:p>
          <a:p>
            <a:pPr marL="0" indent="0">
              <a:buNone/>
            </a:pPr>
            <a:r>
              <a:rPr lang="ru-RU" sz="2200" dirty="0"/>
              <a:t>И. В. </a:t>
            </a:r>
            <a:r>
              <a:rPr lang="ru-RU" sz="2200" dirty="0" err="1"/>
              <a:t>Копотева</a:t>
            </a:r>
            <a:r>
              <a:rPr lang="ru-RU" sz="2200" dirty="0"/>
              <a:t> в сельской местности в РФ количество НКО составляет менее 5% от их общего числа</a:t>
            </a:r>
          </a:p>
          <a:p>
            <a:pPr marL="0" indent="0">
              <a:buNone/>
            </a:pPr>
            <a:endParaRPr lang="ru-RU" sz="22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E5ED486-F7F6-D594-D81A-0A788F8C8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28163" y="1502359"/>
            <a:ext cx="5183188" cy="82391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Есть ли примеры успешного воздействия гражданских инициатив на развитие сельской локально экономики? </a:t>
            </a:r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5B6743-47AC-B5F1-87EE-0806B8928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0778" y="2050341"/>
            <a:ext cx="5183188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Гражданская активность местных сельских сообществ позволила реализовать одну из наиболее успешных европейских программ по развитию локальных сельских экономик – LEADER. Программа сформировалась в ответ на рост общественного запроса на сохранение и использование  местных ресурсов </a:t>
            </a:r>
          </a:p>
          <a:p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AD83D72-B057-804C-0927-7ADD75D00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91" y="5096243"/>
            <a:ext cx="1893361" cy="106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Логотип ENRD">
            <a:extLst>
              <a:ext uri="{FF2B5EF4-FFF2-40B4-BE49-F238E27FC236}">
                <a16:creationId xmlns:a16="http://schemas.microsoft.com/office/drawing/2014/main" id="{66ABACD3-9A07-9F20-87AC-95A6D13DE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8283" y="5029282"/>
            <a:ext cx="1896889" cy="99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AE8E67-FEEA-60C1-AE25-060650234484}"/>
              </a:ext>
            </a:extLst>
          </p:cNvPr>
          <p:cNvSpPr txBox="1"/>
          <p:nvPr/>
        </p:nvSpPr>
        <p:spPr>
          <a:xfrm>
            <a:off x="2612686" y="4889464"/>
            <a:ext cx="29701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Проблема в отсутствии гражданской и предпринимательской инициативы в сельской  местности РФ?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1B62EC-5362-722A-BB17-C0BCE8EA22F6}"/>
              </a:ext>
            </a:extLst>
          </p:cNvPr>
          <p:cNvSpPr txBox="1"/>
          <p:nvPr/>
        </p:nvSpPr>
        <p:spPr>
          <a:xfrm>
            <a:off x="6096000" y="4804827"/>
            <a:ext cx="4116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Европейцам удалось преодолеть проблемы сельского населения – низкого дохода, психологических и физических перегрузок, отток из деревень в ЕС благодаря поддержке гражданских инициатив? </a:t>
            </a:r>
          </a:p>
        </p:txBody>
      </p:sp>
    </p:spTree>
    <p:extLst>
      <p:ext uri="{BB962C8B-B14F-4D97-AF65-F5344CB8AC3E}">
        <p14:creationId xmlns:p14="http://schemas.microsoft.com/office/powerpoint/2010/main" val="3495347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3A4A4-0AC2-4A77-49B1-35A6835F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"/>
            <a:ext cx="10515600" cy="804671"/>
          </a:xfrm>
        </p:spPr>
        <p:txBody>
          <a:bodyPr>
            <a:normAutofit/>
          </a:bodyPr>
          <a:lstStyle/>
          <a:p>
            <a:r>
              <a:rPr lang="ru-RU" sz="2400" b="1" dirty="0"/>
              <a:t>Программа LEADER – составные программы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3DEC6-B67A-41A7-88CD-334B0380FD5C}"/>
              </a:ext>
            </a:extLst>
          </p:cNvPr>
          <p:cNvSpPr txBox="1"/>
          <p:nvPr/>
        </p:nvSpPr>
        <p:spPr>
          <a:xfrm>
            <a:off x="594361" y="685800"/>
            <a:ext cx="1081735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</a:rPr>
              <a:t>LEADER </a:t>
            </a:r>
          </a:p>
          <a:p>
            <a:pPr algn="ctr"/>
            <a:r>
              <a:rPr lang="ru-RU" sz="1800" b="1" dirty="0"/>
              <a:t>=</a:t>
            </a:r>
          </a:p>
          <a:p>
            <a:pPr algn="ctr"/>
            <a:r>
              <a:rPr lang="ru-RU" sz="1800" dirty="0"/>
              <a:t>частная инициатива местных инициативных групп (МИГи) </a:t>
            </a:r>
          </a:p>
          <a:p>
            <a:pPr algn="ctr"/>
            <a:r>
              <a:rPr lang="ru-RU" sz="2000" dirty="0"/>
              <a:t>+</a:t>
            </a:r>
          </a:p>
          <a:p>
            <a:pPr algn="ctr"/>
            <a:r>
              <a:rPr lang="ru-RU" dirty="0"/>
              <a:t>методическая поддержка ЕС </a:t>
            </a:r>
          </a:p>
          <a:p>
            <a:pPr algn="ctr"/>
            <a:r>
              <a:rPr lang="ru-RU" sz="1800" dirty="0"/>
              <a:t>(компания «</a:t>
            </a:r>
            <a:r>
              <a:rPr lang="ru-RU" dirty="0"/>
              <a:t>Европейская сеть по развитию сельских районов </a:t>
            </a:r>
            <a:r>
              <a:rPr lang="ru-RU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ru-RU" dirty="0"/>
              <a:t>ENRD)</a:t>
            </a:r>
            <a:r>
              <a:rPr lang="ru-RU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» </a:t>
            </a:r>
          </a:p>
          <a:p>
            <a:pPr algn="ctr"/>
            <a:r>
              <a:rPr lang="ru-RU" sz="200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+</a:t>
            </a:r>
          </a:p>
          <a:p>
            <a:pPr algn="ctr"/>
            <a:r>
              <a:rPr lang="ru-RU" dirty="0"/>
              <a:t>Стандартизация методических подходов и пакет базовых документов  с возможностью адаптации к конкретным условиям реализации </a:t>
            </a:r>
          </a:p>
          <a:p>
            <a:pPr algn="ctr"/>
            <a:r>
              <a:rPr lang="ru-RU" dirty="0"/>
              <a:t>+</a:t>
            </a:r>
          </a:p>
          <a:p>
            <a:pPr algn="ctr"/>
            <a:r>
              <a:rPr lang="ru-RU" dirty="0"/>
              <a:t>Обучение и консультации участников (членов МИГов)</a:t>
            </a:r>
          </a:p>
          <a:p>
            <a:pPr algn="ctr"/>
            <a:r>
              <a:rPr lang="ru-RU" dirty="0"/>
              <a:t>+</a:t>
            </a:r>
          </a:p>
          <a:p>
            <a:pPr algn="ctr"/>
            <a:r>
              <a:rPr lang="ru-RU" dirty="0"/>
              <a:t>Партнерское участие аппарата ЕС/ национальных правительств/</a:t>
            </a:r>
          </a:p>
          <a:p>
            <a:pPr algn="ctr"/>
            <a:r>
              <a:rPr lang="ru-RU" dirty="0"/>
              <a:t>органов самоуправления/жителей сельской местности </a:t>
            </a:r>
          </a:p>
          <a:p>
            <a:pPr algn="ctr"/>
            <a:r>
              <a:rPr lang="ru-RU" dirty="0"/>
              <a:t>+</a:t>
            </a:r>
          </a:p>
          <a:p>
            <a:pPr algn="ctr"/>
            <a:r>
              <a:rPr lang="ru-RU" dirty="0"/>
              <a:t>Финансирование  ЕС </a:t>
            </a:r>
          </a:p>
          <a:p>
            <a:pPr algn="ctr"/>
            <a:r>
              <a:rPr lang="ru-RU" dirty="0"/>
              <a:t> Первоначально </a:t>
            </a:r>
            <a:r>
              <a:rPr lang="ru-RU" sz="1800" dirty="0"/>
              <a:t>из Европейского фонда сельскохозяйственной ориентации и гарантий (до 2014 года)</a:t>
            </a:r>
          </a:p>
          <a:p>
            <a:pPr algn="ctr"/>
            <a:r>
              <a:rPr lang="ru-RU" dirty="0"/>
              <a:t>В настоящее время - финансирование из трех фондов ЕС Европейский фонд морского и рыбного хозяйства (EMFF); Европейский фонд регионального развития (ERDF);  Европейский социальный фонд </a:t>
            </a:r>
          </a:p>
          <a:p>
            <a:pPr algn="ctr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219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3A4A4-0AC2-4A77-49B1-35A6835F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"/>
            <a:ext cx="10515600" cy="981074"/>
          </a:xfrm>
        </p:spPr>
        <p:txBody>
          <a:bodyPr>
            <a:normAutofit/>
          </a:bodyPr>
          <a:lstStyle/>
          <a:p>
            <a:r>
              <a:rPr lang="ru-RU" sz="2400" b="1" dirty="0"/>
              <a:t>Программа LEADER – основные этапы и трансформации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DE046B-125B-A02D-C693-7626902F23C2}"/>
              </a:ext>
            </a:extLst>
          </p:cNvPr>
          <p:cNvSpPr txBox="1"/>
          <p:nvPr/>
        </p:nvSpPr>
        <p:spPr>
          <a:xfrm>
            <a:off x="333375" y="1225688"/>
            <a:ext cx="486956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Этапы </a:t>
            </a:r>
            <a:r>
              <a:rPr lang="ru-RU" sz="1800" b="1" dirty="0"/>
              <a:t>LEADER: </a:t>
            </a:r>
            <a:r>
              <a:rPr lang="ru-RU" dirty="0"/>
              <a:t>программа появилась во Франции  в 1990 г. </a:t>
            </a:r>
          </a:p>
          <a:p>
            <a:r>
              <a:rPr lang="ru-RU" sz="1800" dirty="0">
                <a:solidFill>
                  <a:srgbClr val="FF0000"/>
                </a:solidFill>
              </a:rPr>
              <a:t>LEADER I     </a:t>
            </a:r>
            <a:r>
              <a:rPr lang="ru-RU" dirty="0"/>
              <a:t>1991 - 1993 гг.</a:t>
            </a:r>
          </a:p>
          <a:p>
            <a:endParaRPr lang="ru-RU" sz="1800" dirty="0"/>
          </a:p>
          <a:p>
            <a:r>
              <a:rPr lang="ru-RU" sz="1800" dirty="0">
                <a:solidFill>
                  <a:srgbClr val="FF0000"/>
                </a:solidFill>
              </a:rPr>
              <a:t>LEADER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II     </a:t>
            </a:r>
            <a:r>
              <a:rPr lang="ru-RU" dirty="0"/>
              <a:t>1994 – 1999 гг.</a:t>
            </a:r>
          </a:p>
          <a:p>
            <a:r>
              <a:rPr lang="ru-RU" sz="1800" dirty="0">
                <a:solidFill>
                  <a:srgbClr val="FF0000"/>
                </a:solidFill>
              </a:rPr>
              <a:t> </a:t>
            </a:r>
            <a:endParaRPr lang="ru-RU" sz="1800" dirty="0"/>
          </a:p>
          <a:p>
            <a:r>
              <a:rPr lang="ru-RU" dirty="0">
                <a:solidFill>
                  <a:srgbClr val="FF0000"/>
                </a:solidFill>
              </a:rPr>
              <a:t>LEADER +      </a:t>
            </a:r>
            <a:r>
              <a:rPr lang="ru-RU" sz="1800" dirty="0"/>
              <a:t>2000-2006 </a:t>
            </a:r>
          </a:p>
          <a:p>
            <a:endParaRPr lang="ru-RU" sz="1800" dirty="0"/>
          </a:p>
          <a:p>
            <a:r>
              <a:rPr lang="ru-RU" sz="1800" dirty="0">
                <a:solidFill>
                  <a:srgbClr val="FF0000"/>
                </a:solidFill>
              </a:rPr>
              <a:t>CLLD ЕС  </a:t>
            </a:r>
            <a:r>
              <a:rPr lang="ru-RU" sz="1800" dirty="0"/>
              <a:t>-     </a:t>
            </a:r>
            <a:r>
              <a:rPr lang="ru-RU" dirty="0"/>
              <a:t>2014- наст. время </a:t>
            </a:r>
          </a:p>
          <a:p>
            <a:r>
              <a:rPr lang="ru-RU" sz="1800" dirty="0"/>
              <a:t>«Местное развитие под руководством сообщества»</a:t>
            </a:r>
          </a:p>
          <a:p>
            <a:r>
              <a:rPr lang="ru-RU" dirty="0"/>
              <a:t>расширение участников проектов, включение прибрежных и маленьких городов с населением до 100 тыс. чел. </a:t>
            </a:r>
            <a:endParaRPr lang="ru-RU" sz="1800" dirty="0"/>
          </a:p>
          <a:p>
            <a:r>
              <a:rPr lang="ru-RU" sz="1800" dirty="0"/>
              <a:t> </a:t>
            </a:r>
            <a:endParaRPr lang="ru-RU" sz="1800" b="1" dirty="0"/>
          </a:p>
          <a:p>
            <a:r>
              <a:rPr lang="ru-RU" sz="1800" b="1" dirty="0"/>
              <a:t> 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5F21D-5256-8BEC-A20F-C8F04C39FC46}"/>
              </a:ext>
            </a:extLst>
          </p:cNvPr>
          <p:cNvSpPr txBox="1"/>
          <p:nvPr/>
        </p:nvSpPr>
        <p:spPr>
          <a:xfrm>
            <a:off x="5721927" y="1399309"/>
            <a:ext cx="6470073" cy="438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LEADER I : </a:t>
            </a:r>
            <a:r>
              <a:rPr lang="ru-RU" sz="1800" dirty="0"/>
              <a:t>217 местных проектов / 0,442 млрд. евро из Европейского фонда сельскохозяйственной ориентации и гарантий (</a:t>
            </a:r>
            <a:r>
              <a:rPr lang="ru-RU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EAGGF) </a:t>
            </a:r>
            <a:endParaRPr lang="ru-RU" sz="1800" dirty="0"/>
          </a:p>
          <a:p>
            <a:endParaRPr lang="ru-RU" sz="1800" dirty="0">
              <a:solidFill>
                <a:srgbClr val="FF0000"/>
              </a:solidFill>
            </a:endParaRPr>
          </a:p>
          <a:p>
            <a:r>
              <a:rPr lang="ru-RU" sz="1800" dirty="0">
                <a:solidFill>
                  <a:srgbClr val="FF0000"/>
                </a:solidFill>
              </a:rPr>
              <a:t>LEADER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FF0000"/>
                </a:solidFill>
              </a:rPr>
              <a:t>II:  </a:t>
            </a:r>
            <a:r>
              <a:rPr lang="ru-RU" sz="1800" dirty="0"/>
              <a:t>906 проектов / 1,755 млрд. евро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LEADER +:  </a:t>
            </a:r>
            <a:r>
              <a:rPr lang="ru-RU" sz="1800" dirty="0"/>
              <a:t>893 проектов / 2,105 млрд. евро</a:t>
            </a:r>
          </a:p>
          <a:p>
            <a:endParaRPr lang="ru-RU" sz="1800" dirty="0"/>
          </a:p>
          <a:p>
            <a:r>
              <a:rPr lang="ru-RU" sz="1800" dirty="0">
                <a:solidFill>
                  <a:srgbClr val="FF0000"/>
                </a:solidFill>
              </a:rPr>
              <a:t>CLLD ЕС  </a:t>
            </a:r>
            <a:r>
              <a:rPr lang="ru-RU" sz="1800" dirty="0"/>
              <a:t>«</a:t>
            </a:r>
            <a:r>
              <a:rPr lang="ru-RU" dirty="0"/>
              <a:t>Местное развитие под руководством сообщества»</a:t>
            </a:r>
          </a:p>
          <a:p>
            <a:r>
              <a:rPr lang="ru-RU" dirty="0"/>
              <a:t>финансирование из трех фондов ЕС: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Европейский фонд морского и рыбного хозяйства (EMFF);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Европейский фонд регионального развития (ERDF);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Европейский социальный фонд </a:t>
            </a:r>
          </a:p>
          <a:p>
            <a:r>
              <a:rPr lang="ru-RU" dirty="0"/>
              <a:t>К 2018 году - 5.5 млрд. евро 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 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0F52E-DE12-185C-2B0A-45E6BC92A455}"/>
              </a:ext>
            </a:extLst>
          </p:cNvPr>
          <p:cNvSpPr txBox="1"/>
          <p:nvPr/>
        </p:nvSpPr>
        <p:spPr>
          <a:xfrm>
            <a:off x="623455" y="5458692"/>
            <a:ext cx="11373473" cy="991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ru-RU" sz="1800" dirty="0"/>
              <a:t>На конец 2018 г. проекты LEADER охватывали 61% сельского населения ЕС, ими занимались около  2800 местных инициативных групп (МИГ),  в состав которых входили представители  заинтересованных сторон из государственного сектора, частного бизнеса и гражданского сельского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427968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1BA7F3-FAE2-ECFB-B73B-671651F64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27" y="-334772"/>
            <a:ext cx="10515600" cy="1325563"/>
          </a:xfrm>
        </p:spPr>
        <p:txBody>
          <a:bodyPr>
            <a:noAutofit/>
          </a:bodyPr>
          <a:lstStyle/>
          <a:p>
            <a:r>
              <a:rPr lang="ru-RU" sz="2400" b="1" dirty="0">
                <a:effectLst/>
                <a:ea typeface="Calibri" panose="020F0502020204030204" pitchFamily="34" charset="0"/>
              </a:rPr>
              <a:t>Методические подходы (принципы) LEADER</a:t>
            </a:r>
            <a:endParaRPr lang="ru-RU" sz="2400" b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9FD0510-7C68-717C-1868-AA61FA22421F}"/>
              </a:ext>
            </a:extLst>
          </p:cNvPr>
          <p:cNvSpPr/>
          <p:nvPr/>
        </p:nvSpPr>
        <p:spPr>
          <a:xfrm>
            <a:off x="123062" y="503673"/>
            <a:ext cx="11886057" cy="7824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800" dirty="0"/>
              <a:t>1</a:t>
            </a:r>
            <a:r>
              <a:rPr lang="ru-RU" dirty="0"/>
              <a:t>.  Проект реализуется на ограниченной однородной по природным условиям территории и  силами социально сплоченных жителей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CD0C99-A608-5A43-F73B-0375553D6972}"/>
              </a:ext>
            </a:extLst>
          </p:cNvPr>
          <p:cNvSpPr/>
          <p:nvPr/>
        </p:nvSpPr>
        <p:spPr>
          <a:xfrm>
            <a:off x="136396" y="1425664"/>
            <a:ext cx="11886057" cy="768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0000"/>
              </a:lnSpc>
            </a:pPr>
            <a:r>
              <a:rPr lang="ru-RU" sz="1800" dirty="0"/>
              <a:t>2.  Цели проекта, общую стратегию, задачи и последовательность их реализации разрабатывают местные инициативные группы (МИГи) и органы самоуправления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18814A-EE75-59D4-CE96-92E7BE3F73F9}"/>
              </a:ext>
            </a:extLst>
          </p:cNvPr>
          <p:cNvSpPr/>
          <p:nvPr/>
        </p:nvSpPr>
        <p:spPr>
          <a:xfrm>
            <a:off x="108394" y="2336007"/>
            <a:ext cx="11886057" cy="6266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800" dirty="0"/>
              <a:t>3. Проекты </a:t>
            </a:r>
            <a:r>
              <a:rPr lang="ru-RU" sz="1800" b="1" dirty="0">
                <a:effectLst/>
                <a:ea typeface="Calibri" panose="020F0502020204030204" pitchFamily="34" charset="0"/>
              </a:rPr>
              <a:t>LEADER</a:t>
            </a:r>
            <a:r>
              <a:rPr lang="ru-RU" sz="1800" dirty="0"/>
              <a:t> - государственно-частное партнерство. Стороны проектов:  госсектор, частный бизнес</a:t>
            </a:r>
            <a:r>
              <a:rPr lang="ru-RU" dirty="0"/>
              <a:t>, гражданское сельское общество - жители</a:t>
            </a:r>
            <a:r>
              <a:rPr lang="ru-RU" sz="1800" dirty="0"/>
              <a:t>, которые используют все  доступные местные ресурсы и навыки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66B6AA-9F84-AC79-9901-771F69A455D6}"/>
              </a:ext>
            </a:extLst>
          </p:cNvPr>
          <p:cNvSpPr/>
          <p:nvPr/>
        </p:nvSpPr>
        <p:spPr>
          <a:xfrm>
            <a:off x="116395" y="3257999"/>
            <a:ext cx="11886057" cy="411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ru-RU" sz="1800" dirty="0"/>
              <a:t>4. Руководители проектов обязаны использовать инновационные методы, новые идеи  и методы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7B69874-6BBE-8C23-6CA0-D19F0A6135B2}"/>
              </a:ext>
            </a:extLst>
          </p:cNvPr>
          <p:cNvSpPr/>
          <p:nvPr/>
        </p:nvSpPr>
        <p:spPr>
          <a:xfrm>
            <a:off x="123062" y="3809308"/>
            <a:ext cx="11886056" cy="7824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ru-RU" sz="1800" dirty="0"/>
              <a:t>5. Руководители проектов обязаны обеспечить интеграцию между экономическими, социальными, культурными и экологическими аспектами проекта и не придерживаться исключительно  отраслевого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60DDE2-F11C-FE72-5D49-139A99D0027E}"/>
              </a:ext>
            </a:extLst>
          </p:cNvPr>
          <p:cNvSpPr/>
          <p:nvPr/>
        </p:nvSpPr>
        <p:spPr>
          <a:xfrm>
            <a:off x="123062" y="4707386"/>
            <a:ext cx="11959209" cy="7824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ru-RU" sz="1800" dirty="0"/>
              <a:t>6. Участники проектов обязаны осуществлять взаимодействие в интернете, использовать практику организаций и учреждений на разных уровнях – местном, региональном, национальном и европейском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199B0A-9C63-DA8D-4496-CAB80593A2C1}"/>
              </a:ext>
            </a:extLst>
          </p:cNvPr>
          <p:cNvSpPr/>
          <p:nvPr/>
        </p:nvSpPr>
        <p:spPr>
          <a:xfrm>
            <a:off x="101727" y="5551651"/>
            <a:ext cx="11834813" cy="11716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110000"/>
              </a:lnSpc>
            </a:pPr>
            <a:r>
              <a:rPr lang="ru-RU" sz="1800" dirty="0"/>
              <a:t>7. Действует принцип обязательного сотрудничества участников проектов: между группами «ЛИДЕРОВ», для обмена опытом, обеспечения взаимодополняемости или достижения критической массы</a:t>
            </a:r>
          </a:p>
        </p:txBody>
      </p:sp>
    </p:spTree>
    <p:extLst>
      <p:ext uri="{BB962C8B-B14F-4D97-AF65-F5344CB8AC3E}">
        <p14:creationId xmlns:p14="http://schemas.microsoft.com/office/powerpoint/2010/main" val="22887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E92E5-1373-DEFE-77C6-5B3B3015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94" y="129813"/>
            <a:ext cx="10515600" cy="563336"/>
          </a:xfrm>
        </p:spPr>
        <p:txBody>
          <a:bodyPr/>
          <a:lstStyle/>
          <a:p>
            <a:r>
              <a:rPr lang="ru-RU" sz="2400" b="1" dirty="0">
                <a:effectLst/>
                <a:ea typeface="Calibri" panose="020F0502020204030204" pitchFamily="34" charset="0"/>
              </a:rPr>
              <a:t>Что еще дает ЕС с/х  - общая агрополитика (Common </a:t>
            </a:r>
            <a:r>
              <a:rPr lang="ru-RU" sz="2400" b="1" dirty="0" err="1">
                <a:effectLst/>
                <a:ea typeface="Calibri" panose="020F0502020204030204" pitchFamily="34" charset="0"/>
              </a:rPr>
              <a:t>Agricultural</a:t>
            </a:r>
            <a:r>
              <a:rPr lang="ru-RU" sz="2400" b="1" dirty="0">
                <a:effectLst/>
                <a:ea typeface="Calibri" panose="020F0502020204030204" pitchFamily="34" charset="0"/>
              </a:rPr>
              <a:t> Policy, CAP)</a:t>
            </a:r>
            <a:endParaRPr lang="ru-RU" sz="24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C39374-ED3C-E3C8-AFFE-C7569BC0F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294" y="737074"/>
            <a:ext cx="10814957" cy="587393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>
                <a:effectLst/>
                <a:ea typeface="Calibri" panose="020F0502020204030204" pitchFamily="34" charset="0"/>
              </a:rPr>
              <a:t>Общая агрополитика  </a:t>
            </a:r>
            <a:r>
              <a:rPr lang="ru-RU" sz="2000" dirty="0">
                <a:effectLst/>
                <a:ea typeface="Calibri" panose="020F0502020204030204" pitchFamily="34" charset="0"/>
              </a:rPr>
              <a:t>- система фермерских дотаций и программ Евросоюза, Общая агрополитика, далее ОАП) существует в Европе еще с 1962г и регулярно пересматривается в соответствии с существующими условиями. 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Агрополитика ЕС до 2019 года преимущественно поддерживала: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>
                <a:effectLst/>
                <a:ea typeface="Calibri" panose="020F0502020204030204" pitchFamily="34" charset="0"/>
              </a:rPr>
              <a:t> "</a:t>
            </a:r>
            <a:r>
              <a:rPr lang="ru-RU" sz="2000" dirty="0" err="1">
                <a:effectLst/>
                <a:ea typeface="Calibri" panose="020F0502020204030204" pitchFamily="34" charset="0"/>
              </a:rPr>
              <a:t>староевропейцев</a:t>
            </a:r>
            <a:r>
              <a:rPr lang="ru-RU" sz="2000" dirty="0">
                <a:ea typeface="Calibri" panose="020F0502020204030204" pitchFamily="34" charset="0"/>
              </a:rPr>
              <a:t>». </a:t>
            </a:r>
            <a:r>
              <a:rPr lang="ru-RU" sz="2000" dirty="0">
                <a:effectLst/>
                <a:ea typeface="Calibri" panose="020F0502020204030204" pitchFamily="34" charset="0"/>
              </a:rPr>
              <a:t>Так, прибалтийские фермеры получали лишь треть тех сумм, что получали при тех же условиях их западные коллеги;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ea typeface="Calibri" panose="020F0502020204030204" pitchFamily="34" charset="0"/>
              </a:rPr>
              <a:t>Преимущественно крупных фермеров и производителей;</a:t>
            </a:r>
          </a:p>
          <a:p>
            <a:pPr marL="0" indent="0">
              <a:buNone/>
            </a:pPr>
            <a:r>
              <a:rPr lang="ru-RU" sz="2000" dirty="0">
                <a:effectLst/>
                <a:ea typeface="Calibri" panose="020F0502020204030204" pitchFamily="34" charset="0"/>
              </a:rPr>
              <a:t>Действовали </a:t>
            </a:r>
            <a:r>
              <a:rPr lang="ru-RU" sz="2000" dirty="0">
                <a:solidFill>
                  <a:srgbClr val="343434"/>
                </a:solidFill>
                <a:latin typeface="Raleway" panose="020B0003030101060003" pitchFamily="34" charset="0"/>
              </a:rPr>
              <a:t>Копенгагенские критерии. Одно </a:t>
            </a:r>
            <a:r>
              <a:rPr lang="ru-RU" sz="2000" b="0" i="0" dirty="0">
                <a:solidFill>
                  <a:srgbClr val="343434"/>
                </a:solidFill>
                <a:effectLst/>
                <a:latin typeface="Raleway" panose="020B0003030101060003" pitchFamily="34" charset="0"/>
              </a:rPr>
              <a:t>из условий вступления в ЕС для стран Восточной Европы состояло в том, чтобы их производители могли справиться с давлением конкуренции в рамках Союза. Многие восточноевропейские производители  исчезли или были проданы западноевропейским конкурентам с  печальными последствиями для национальной экономики. Исчезли целые отрасли (производство розового масла в Болгарии –рыболовство в странах </a:t>
            </a:r>
            <a:r>
              <a:rPr lang="ru-RU" sz="2000" dirty="0">
                <a:solidFill>
                  <a:srgbClr val="343434"/>
                </a:solidFill>
                <a:latin typeface="Raleway" panose="020B0003030101060003" pitchFamily="34" charset="0"/>
              </a:rPr>
              <a:t>Балтии)</a:t>
            </a:r>
          </a:p>
          <a:p>
            <a:pPr marL="0" indent="0">
              <a:buNone/>
            </a:pPr>
            <a:r>
              <a:rPr lang="ru-RU" sz="2000" dirty="0">
                <a:effectLst/>
                <a:ea typeface="Calibri" panose="020F0502020204030204" pitchFamily="34" charset="0"/>
              </a:rPr>
              <a:t>Квотирование производства молока и других продуктов при отсутствии конкурентной позиции у новых членов ЕС;</a:t>
            </a:r>
          </a:p>
          <a:p>
            <a:pPr marL="0" indent="0">
              <a:buNone/>
            </a:pPr>
            <a:r>
              <a:rPr lang="ru-RU" sz="2000" dirty="0">
                <a:effectLst/>
                <a:ea typeface="Calibri" panose="020F0502020204030204" pitchFamily="34" charset="0"/>
              </a:rPr>
              <a:t>Ориентация на экспорт и фактический запрет импорта, защита рынка  </a:t>
            </a:r>
          </a:p>
          <a:p>
            <a:pPr marL="0" indent="0">
              <a:buNone/>
            </a:pPr>
            <a:r>
              <a:rPr lang="ru-RU" sz="2000" dirty="0">
                <a:effectLst/>
                <a:ea typeface="Calibri" panose="020F0502020204030204" pitchFamily="34" charset="0"/>
              </a:rPr>
              <a:t>В 2019 году произошло постепенное выравнивание дотаций , никакая страна не будет получать менее 75% от среднеевропейского уровня к 2019г. </a:t>
            </a:r>
          </a:p>
          <a:p>
            <a:pPr marL="0" indent="0">
              <a:buNone/>
            </a:pPr>
            <a:r>
              <a:rPr lang="ru-RU" sz="2100" dirty="0"/>
              <a:t>В 2020 г. общий бюджет программы составил 408,3 млрд евро, из которых 312,7 млрд ушли на прямые выплаты (дотации) фермерам и 95,6 млрд на развитие с/х. Остаток суммы шел в основном на поддержку экспорта. </a:t>
            </a:r>
          </a:p>
        </p:txBody>
      </p:sp>
    </p:spTree>
    <p:extLst>
      <p:ext uri="{BB962C8B-B14F-4D97-AF65-F5344CB8AC3E}">
        <p14:creationId xmlns:p14="http://schemas.microsoft.com/office/powerpoint/2010/main" val="3731883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E92E5-1373-DEFE-77C6-5B3B3015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0"/>
            <a:ext cx="10515600" cy="563336"/>
          </a:xfrm>
        </p:spPr>
        <p:txBody>
          <a:bodyPr>
            <a:normAutofit/>
          </a:bodyPr>
          <a:lstStyle/>
          <a:p>
            <a:r>
              <a:rPr lang="ru-RU" sz="2400" b="1" dirty="0"/>
              <a:t>Решили ли программы поддержки проблемы сельских жителей ЕС 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C39374-ED3C-E3C8-AFFE-C7569BC0F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" y="563336"/>
            <a:ext cx="10866555" cy="629466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Неприятные факты из жизни фермеров Евросоюза : </a:t>
            </a:r>
          </a:p>
          <a:p>
            <a:pPr algn="just"/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С 2007 по 2018 год средний доход одного фермерского хозяйства в Евросоюзе увеличился и составил 35,3 тысячи евро, а на годовую рабочую единицу (AWU) он достиг 22,5 тысячи евро. Это значит, что в среднем на одно фермерское хозяйство приходится 2942 евро в месяц., а на одну рабочую единицу – 1875 евро/мес. Сообщение 17.10.2018. Франция. Печальная статистика о суицидах среди фермеров Франции (agrarii.com)</a:t>
            </a:r>
          </a:p>
          <a:p>
            <a:pPr lvl="1"/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Более трети занятых имеют доход порядка 350 евро в месяц. «В этом вопросе мало что изменилось по сравнению с данными, приводившимися год назад (у трети фермеров годовой доход порядка 5 тыс. евро). Николя </a:t>
            </a:r>
            <a:r>
              <a:rPr lang="ru-RU" sz="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Деффонтен</a:t>
            </a:r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 из Национального института аграрных исследований ((INRA) сообщил, что владельцев мелких хозяйств среди совершивших самоубийство больше, чем владельцев крупных ферм. Агентство по охране здоровья проанализировало данные за 2010-2011 годы и пришло к выводу, что смертность от суицида среди французских фермеров на 20% выше, чем в среднем по стране, а если брать только фермеров молочной отрасли – выше на 30%.</a:t>
            </a:r>
          </a:p>
          <a:p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Англия. Официальный уровень случаев добровольного ухода из жизни среди фермеров на 50% выше среднего. Статистика гласит, что около 80% фермеров-самоубийц — это мужчины, занимающиеся скотоводством.</a:t>
            </a:r>
          </a:p>
          <a:p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Согласно швейцарскому исследованию, профессиональному выгоранию подвержены 12% фермеров, в то время как в остальном обществе этот показатель составляет только 6%. Финская статистика говорит, что фермеры составляют половину всех страдающих профессиональным выгоранием. </a:t>
            </a:r>
            <a:r>
              <a:rPr lang="ru-RU" sz="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ссылке:https</a:t>
            </a:r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://rossaprimavera.ru/</a:t>
            </a:r>
            <a:r>
              <a:rPr lang="ru-RU" sz="5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article</a:t>
            </a:r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/ba7be4ea</a:t>
            </a:r>
          </a:p>
          <a:p>
            <a:r>
              <a:rPr lang="ru-RU" sz="5000" dirty="0">
                <a:solidFill>
                  <a:srgbClr val="000000"/>
                </a:solidFill>
                <a:cs typeface="Times New Roman" panose="02020603050405020304" pitchFamily="18" charset="0"/>
              </a:rPr>
              <a:t>Помимо результатов исследований, стоит отметить откровенно недружелюбное поведение в отношении фермеров, которое также не улучшает их психологическое состояние. В 2020 году, даже в течение года в условиях действовавших ограничений, происходили случаи воровства топлива у фермерских хозяйств в больших количествах, сообщил сельский страховщик</a:t>
            </a:r>
          </a:p>
        </p:txBody>
      </p:sp>
    </p:spTree>
    <p:extLst>
      <p:ext uri="{BB962C8B-B14F-4D97-AF65-F5344CB8AC3E}">
        <p14:creationId xmlns:p14="http://schemas.microsoft.com/office/powerpoint/2010/main" val="540313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52458B-0E83-025F-24C8-6A294689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52" y="94354"/>
            <a:ext cx="11460371" cy="746568"/>
          </a:xfrm>
        </p:spPr>
        <p:txBody>
          <a:bodyPr>
            <a:normAutofit/>
          </a:bodyPr>
          <a:lstStyle/>
          <a:p>
            <a:r>
              <a:rPr lang="ru-RU" sz="2400" b="1" dirty="0"/>
              <a:t>Отток коренных жителей  из сельской местности  или почему нужны мигранты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21AE9AF-180B-133A-F244-FC93ED06C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93" y="840922"/>
            <a:ext cx="11100707" cy="5336042"/>
          </a:xfrm>
        </p:spPr>
        <p:txBody>
          <a:bodyPr>
            <a:normAutofit/>
          </a:bodyPr>
          <a:lstStyle/>
          <a:p>
            <a:r>
              <a:rPr lang="ru-RU" sz="2000" dirty="0"/>
              <a:t>В Европе быстро идет сокращение населения сельских районов. Брошенные деревни в Италии, Испании, Швейцарии стимулировали появление еще одного европейского проекта </a:t>
            </a:r>
            <a:r>
              <a:rPr lang="en-US" sz="2000" b="0" i="0" dirty="0">
                <a:solidFill>
                  <a:srgbClr val="313131"/>
                </a:solidFill>
                <a:effectLst/>
              </a:rPr>
              <a:t>Back to the Village</a:t>
            </a:r>
            <a:r>
              <a:rPr lang="ru-RU" sz="2000" b="0" i="0" dirty="0">
                <a:solidFill>
                  <a:srgbClr val="313131"/>
                </a:solidFill>
                <a:effectLst/>
              </a:rPr>
              <a:t>.</a:t>
            </a:r>
          </a:p>
          <a:p>
            <a:r>
              <a:rPr lang="ru-RU" sz="2000" dirty="0">
                <a:solidFill>
                  <a:srgbClr val="313131"/>
                </a:solidFill>
              </a:rPr>
              <a:t>Большие надежды – на мигрантов из других стран. </a:t>
            </a:r>
            <a:r>
              <a:rPr lang="ru-RU" sz="2000" b="0" i="0" dirty="0">
                <a:solidFill>
                  <a:srgbClr val="313131"/>
                </a:solidFill>
                <a:effectLst/>
              </a:rPr>
              <a:t>Цитата. «Влияние иностранцев на эти малонаселённые регионы имеет решающее значение. Это разрывает порочный круг убыли населения и, как следствие, потери экономической активности, что снижает привлекательность этих областей», – говорит эксперт по развитию сельских регионов в Red2Red, мадридской консалтинговой компании по государственной политике Мария Кото </a:t>
            </a:r>
            <a:r>
              <a:rPr lang="ru-RU" sz="2000" b="0" i="0" dirty="0" err="1">
                <a:solidFill>
                  <a:srgbClr val="313131"/>
                </a:solidFill>
                <a:effectLst/>
              </a:rPr>
              <a:t>Саурас</a:t>
            </a:r>
            <a:r>
              <a:rPr lang="ru-RU" sz="2000" b="0" i="0" dirty="0">
                <a:solidFill>
                  <a:srgbClr val="313131"/>
                </a:solidFill>
                <a:effectLst/>
              </a:rPr>
              <a:t>.</a:t>
            </a:r>
            <a:r>
              <a:rPr lang="ru-RU" sz="2000" dirty="0">
                <a:solidFill>
                  <a:srgbClr val="313131"/>
                </a:solidFill>
              </a:rPr>
              <a:t> </a:t>
            </a:r>
            <a:endParaRPr lang="ru-RU" sz="2000" dirty="0"/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2BCF2040-BDFD-5150-3FC6-9B584DC53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3" y="3599905"/>
            <a:ext cx="3763736" cy="251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73D9F4-73ED-0C97-1163-DB5649071409}"/>
              </a:ext>
            </a:extLst>
          </p:cNvPr>
          <p:cNvSpPr txBox="1"/>
          <p:nvPr/>
        </p:nvSpPr>
        <p:spPr>
          <a:xfrm>
            <a:off x="4842104" y="3429000"/>
            <a:ext cx="60946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2C2F34"/>
                </a:solidFill>
              </a:rPr>
              <a:t>М.В. Петрова отмечает, что «развитие туризма в сельских регионах (ЕС) – это инструмент перераспределительной модели для сокращения разрыва между наиболее отсталыми сельскими районами и другими отраслями экономики. Фактически во многих сельских регионах в Европе сельское хозяйство перестало быть самой важной формой использования земли и самой важной деятельностью сельской общины»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6221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759C3-1762-2B82-FB4C-227E25687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1"/>
            <a:ext cx="10965180" cy="84582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+mj-lt"/>
                <a:ea typeface="+mj-ea"/>
                <a:cs typeface="+mj-cs"/>
              </a:rPr>
              <a:t>Какие выводы? Можно ли использовать методические подходы программы LEADER для Российской Федерации?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4B3F7C-487A-A091-C61F-FAB8AED8F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903605"/>
            <a:ext cx="10515600" cy="510926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ea typeface="+mj-ea"/>
                <a:cs typeface="+mj-cs"/>
              </a:rPr>
              <a:t>Не все благополучно даже с огромной финансовой поддержкой в сельской местности в ЕС.</a:t>
            </a:r>
          </a:p>
          <a:p>
            <a:pPr marL="0" indent="0">
              <a:buNone/>
            </a:pPr>
            <a:r>
              <a:rPr lang="ru-RU" sz="2000" dirty="0">
                <a:ea typeface="+mj-ea"/>
                <a:cs typeface="+mj-cs"/>
              </a:rPr>
              <a:t>Одна из самых ценных наработок ЕС – программа </a:t>
            </a:r>
            <a:r>
              <a:rPr lang="ru-RU" sz="2000" b="1" dirty="0">
                <a:effectLst/>
                <a:ea typeface="Calibri" panose="020F0502020204030204" pitchFamily="34" charset="0"/>
              </a:rPr>
              <a:t>LEADER</a:t>
            </a:r>
            <a:endParaRPr lang="ru-RU" sz="2000" dirty="0">
              <a:ea typeface="+mj-ea"/>
              <a:cs typeface="+mj-cs"/>
            </a:endParaRPr>
          </a:p>
          <a:p>
            <a:r>
              <a:rPr lang="ru-RU" sz="2000" dirty="0">
                <a:ea typeface="+mj-ea"/>
                <a:cs typeface="+mj-cs"/>
              </a:rPr>
              <a:t>Представляется, что основные принципы программы могут быть использованы для развития инициатив сельских жителей с целью развития локальных экономик. </a:t>
            </a:r>
          </a:p>
          <a:p>
            <a:r>
              <a:rPr lang="ru-RU" sz="2000" dirty="0">
                <a:ea typeface="+mj-ea"/>
                <a:cs typeface="+mj-cs"/>
              </a:rPr>
              <a:t>В РФ есть примеры активного использования местных ресурсов, как положительные, так и негативные. </a:t>
            </a:r>
          </a:p>
          <a:p>
            <a:r>
              <a:rPr lang="ru-RU" sz="2000" dirty="0">
                <a:ea typeface="+mj-ea"/>
                <a:cs typeface="+mj-cs"/>
              </a:rPr>
              <a:t>Формирование программы поддержки гражданских инициатив местного населения на базе продуманных методических подходов позволит использовать энергию наших сограждан с большой пользой для села. </a:t>
            </a:r>
          </a:p>
          <a:p>
            <a:pPr marL="0" indent="0">
              <a:buNone/>
            </a:pPr>
            <a:r>
              <a:rPr lang="ru-RU" sz="2000" dirty="0">
                <a:ea typeface="+mj-ea"/>
                <a:cs typeface="+mj-cs"/>
              </a:rPr>
              <a:t>Основная проблема – это отсутствие системной организационной и информационной поддержки, обучения и консультации, отсутствия фокуса внимания на потребности местных сельских жителей.   </a:t>
            </a:r>
          </a:p>
          <a:p>
            <a:pPr marL="0" indent="0">
              <a:buNone/>
            </a:pPr>
            <a:r>
              <a:rPr lang="ru-RU" sz="2000" dirty="0">
                <a:ea typeface="+mj-ea"/>
                <a:cs typeface="+mj-cs"/>
              </a:rPr>
              <a:t>Среди прочих инструментов поддержки перспективными выглядят: </a:t>
            </a:r>
          </a:p>
          <a:p>
            <a:r>
              <a:rPr lang="ru-RU" sz="2000" dirty="0">
                <a:ea typeface="+mj-ea"/>
                <a:cs typeface="+mj-cs"/>
              </a:rPr>
              <a:t>Выделение Фондом Президентских грантов поддержки местной сельской экономики и развития сельских гражданских инициатив как отдельного направления;</a:t>
            </a:r>
          </a:p>
          <a:p>
            <a:r>
              <a:rPr lang="ru-RU" sz="2000" dirty="0">
                <a:ea typeface="+mj-ea"/>
                <a:cs typeface="+mj-cs"/>
              </a:rPr>
              <a:t>Объединения усилий </a:t>
            </a:r>
            <a:r>
              <a:rPr lang="ru-RU" sz="2000" dirty="0" err="1">
                <a:ea typeface="+mj-ea"/>
                <a:cs typeface="+mj-cs"/>
              </a:rPr>
              <a:t>АККОРа</a:t>
            </a:r>
            <a:r>
              <a:rPr lang="ru-RU" sz="2000" dirty="0">
                <a:ea typeface="+mj-ea"/>
                <a:cs typeface="+mj-cs"/>
              </a:rPr>
              <a:t>, Российского союза сельской молодежи,  других НКО, научных учреждений, экспертов для создания общей методики и обучения активистов </a:t>
            </a:r>
          </a:p>
          <a:p>
            <a:r>
              <a:rPr lang="ru-RU" sz="2000" dirty="0">
                <a:ea typeface="+mj-ea"/>
                <a:cs typeface="+mj-cs"/>
              </a:rPr>
              <a:t>Долевое финансирование проектов – государственными, муниципальными структурами, частным бизнесом, спонсорами, развитие краудфандинга </a:t>
            </a:r>
          </a:p>
        </p:txBody>
      </p:sp>
    </p:spTree>
    <p:extLst>
      <p:ext uri="{BB962C8B-B14F-4D97-AF65-F5344CB8AC3E}">
        <p14:creationId xmlns:p14="http://schemas.microsoft.com/office/powerpoint/2010/main" val="129494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CE806-A08E-0C8C-E642-B8020A443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09" y="-96981"/>
            <a:ext cx="10868891" cy="778018"/>
          </a:xfrm>
        </p:spPr>
        <p:txBody>
          <a:bodyPr>
            <a:normAutofit/>
          </a:bodyPr>
          <a:lstStyle/>
          <a:p>
            <a:r>
              <a:rPr lang="ru-RU" sz="2400" dirty="0"/>
              <a:t>Источники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297EAE-D6D8-C26D-3DD3-660DB3E0C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8" y="681037"/>
            <a:ext cx="10993582" cy="5495926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А.И. Костяев. Роль местных сообществ в развитии сельской локальной экономики, Сборник </a:t>
            </a:r>
            <a:r>
              <a:rPr lang="en-US" sz="1500" dirty="0">
                <a:cs typeface="Times New Roman" panose="02020603050405020304" pitchFamily="18" charset="0"/>
              </a:rPr>
              <a:t>XXII </a:t>
            </a:r>
            <a:r>
              <a:rPr lang="ru-RU" sz="1500" dirty="0">
                <a:cs typeface="Times New Roman" panose="02020603050405020304" pitchFamily="18" charset="0"/>
              </a:rPr>
              <a:t>Никоновские чтения, 2022 год. 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Павленко Н.В. Роль некоммерческих организаций в устойчивом развитии сельских территорий. Вестник экспертного совета, №1 (8), 2017. </a:t>
            </a:r>
            <a:r>
              <a:rPr lang="en-US" sz="1500" dirty="0">
                <a:cs typeface="Times New Roman" panose="02020603050405020304" pitchFamily="18" charset="0"/>
              </a:rPr>
              <a:t>https</a:t>
            </a:r>
            <a:r>
              <a:rPr lang="ru-RU" sz="1500" dirty="0">
                <a:cs typeface="Times New Roman" panose="02020603050405020304" pitchFamily="18" charset="0"/>
              </a:rPr>
              <a:t>://</a:t>
            </a:r>
            <a:r>
              <a:rPr lang="en-US" sz="1500" dirty="0">
                <a:cs typeface="Times New Roman" panose="02020603050405020304" pitchFamily="18" charset="0"/>
              </a:rPr>
              <a:t>www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elibrary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ru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>
                <a:cs typeface="Times New Roman" panose="02020603050405020304" pitchFamily="18" charset="0"/>
              </a:rPr>
              <a:t>download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 err="1">
                <a:cs typeface="Times New Roman" panose="02020603050405020304" pitchFamily="18" charset="0"/>
              </a:rPr>
              <a:t>elibrary</a:t>
            </a:r>
            <a:r>
              <a:rPr lang="ru-RU" sz="1500" dirty="0">
                <a:cs typeface="Times New Roman" panose="02020603050405020304" pitchFamily="18" charset="0"/>
              </a:rPr>
              <a:t>_29369453_58886086.</a:t>
            </a:r>
            <a:r>
              <a:rPr lang="en-US" sz="1500" dirty="0">
                <a:cs typeface="Times New Roman" panose="02020603050405020304" pitchFamily="18" charset="0"/>
              </a:rPr>
              <a:t>pdf</a:t>
            </a:r>
            <a:endParaRPr lang="ru-RU" sz="1500" dirty="0"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Европейская комиссия, Подход лидера – Базовое руководство, Люксембург: Управление официальных публикаций Европейских сообществ, 2006 г.,</a:t>
            </a:r>
            <a:r>
              <a:rPr lang="ru-RU" sz="1500" dirty="0">
                <a:cs typeface="Times New Roman" panose="02020603050405020304" pitchFamily="18" charset="0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ISBN </a:t>
            </a:r>
            <a:r>
              <a:rPr lang="ru-RU" sz="1500" dirty="0">
                <a:cs typeface="Times New Roman" panose="02020603050405020304" pitchFamily="18" charset="0"/>
              </a:rPr>
              <a:t> </a:t>
            </a:r>
            <a:r>
              <a:rPr lang="ru-RU" sz="1500" dirty="0">
                <a:cs typeface="Times New Roman" panose="02020603050405020304" pitchFamily="18" charset="0"/>
                <a:hlinkClick r:id="rId3" tooltip="Специально:BookSources/92-79-02044-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92-79-02044-7</a:t>
            </a:r>
            <a:r>
              <a:rPr lang="ru-RU" sz="1500" dirty="0">
                <a:cs typeface="Times New Roman" panose="02020603050405020304" pitchFamily="18" charset="0"/>
              </a:rPr>
              <a:t> / </a:t>
            </a:r>
            <a:r>
              <a:rPr lang="ru-RU" sz="1500" dirty="0"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https://wiki2.org/en/LEADER_programme</a:t>
            </a:r>
            <a:endParaRPr lang="ru-RU" sz="1500" dirty="0"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500" dirty="0">
                <a:cs typeface="Times New Roman" panose="02020603050405020304" pitchFamily="18" charset="0"/>
              </a:rPr>
              <a:t>AEIDL</a:t>
            </a:r>
            <a:r>
              <a:rPr lang="ru-RU" sz="1500" dirty="0">
                <a:cs typeface="Times New Roman" panose="02020603050405020304" pitchFamily="18" charset="0"/>
              </a:rPr>
              <a:t>- Европейская Ассоциация информации о местном развитии (</a:t>
            </a:r>
            <a:r>
              <a:rPr lang="en-US" sz="1500" dirty="0">
                <a:cs typeface="Times New Roman" panose="02020603050405020304" pitchFamily="18" charset="0"/>
              </a:rPr>
              <a:t>Association </a:t>
            </a:r>
            <a:r>
              <a:rPr lang="en-US" sz="1500" dirty="0" err="1">
                <a:cs typeface="Times New Roman" panose="02020603050405020304" pitchFamily="18" charset="0"/>
              </a:rPr>
              <a:t>Europ</a:t>
            </a:r>
            <a:r>
              <a:rPr lang="ru-RU" sz="1500" dirty="0">
                <a:cs typeface="Times New Roman" panose="02020603050405020304" pitchFamily="18" charset="0"/>
              </a:rPr>
              <a:t>é</a:t>
            </a:r>
            <a:r>
              <a:rPr lang="en-US" sz="1500" dirty="0" err="1">
                <a:cs typeface="Times New Roman" panose="02020603050405020304" pitchFamily="18" charset="0"/>
              </a:rPr>
              <a:t>enne</a:t>
            </a:r>
            <a:r>
              <a:rPr lang="en-US" sz="1500" dirty="0">
                <a:cs typeface="Times New Roman" panose="02020603050405020304" pitchFamily="18" charset="0"/>
              </a:rPr>
              <a:t> pour l</a:t>
            </a:r>
            <a:r>
              <a:rPr lang="ru-RU" sz="1500" dirty="0">
                <a:cs typeface="Times New Roman" panose="02020603050405020304" pitchFamily="18" charset="0"/>
              </a:rPr>
              <a:t>'</a:t>
            </a:r>
            <a:r>
              <a:rPr lang="en-US" sz="1500" dirty="0">
                <a:cs typeface="Times New Roman" panose="02020603050405020304" pitchFamily="18" charset="0"/>
              </a:rPr>
              <a:t>Information sur le </a:t>
            </a:r>
            <a:r>
              <a:rPr lang="en-US" sz="1500" dirty="0"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</a:t>
            </a:r>
            <a:r>
              <a:rPr lang="ru-RU" sz="1500" dirty="0"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</a:t>
            </a:r>
            <a:r>
              <a:rPr lang="en-US" sz="1500" dirty="0" err="1"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veloppement</a:t>
            </a:r>
            <a:r>
              <a:rPr lang="en-US" sz="1500" dirty="0"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Local</a:t>
            </a:r>
            <a:r>
              <a:rPr lang="ru-RU" sz="1500" dirty="0">
                <a:cs typeface="Times New Roman" panose="02020603050405020304" pitchFamily="18" charset="0"/>
              </a:rPr>
              <a:t>) (17.07.2022)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Евросоюз </a:t>
            </a:r>
            <a:r>
              <a:rPr lang="en-US" sz="1500" dirty="0">
                <a:cs typeface="Times New Roman" panose="02020603050405020304" pitchFamily="18" charset="0"/>
              </a:rPr>
              <a:t>https</a:t>
            </a:r>
            <a:r>
              <a:rPr lang="ru-RU" sz="1500" dirty="0">
                <a:cs typeface="Times New Roman" panose="02020603050405020304" pitchFamily="18" charset="0"/>
              </a:rPr>
              <a:t>://</a:t>
            </a:r>
            <a:r>
              <a:rPr lang="en-US" sz="1500" dirty="0">
                <a:cs typeface="Times New Roman" panose="02020603050405020304" pitchFamily="18" charset="0"/>
              </a:rPr>
              <a:t>translated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turbopages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>
                <a:cs typeface="Times New Roman" panose="02020603050405020304" pitchFamily="18" charset="0"/>
              </a:rPr>
              <a:t>org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>
                <a:cs typeface="Times New Roman" panose="02020603050405020304" pitchFamily="18" charset="0"/>
              </a:rPr>
              <a:t>proxy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>
                <a:cs typeface="Times New Roman" panose="02020603050405020304" pitchFamily="18" charset="0"/>
              </a:rPr>
              <a:t>u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 err="1">
                <a:cs typeface="Times New Roman" panose="02020603050405020304" pitchFamily="18" charset="0"/>
              </a:rPr>
              <a:t>en</a:t>
            </a:r>
            <a:r>
              <a:rPr lang="ru-RU" sz="1500" dirty="0">
                <a:cs typeface="Times New Roman" panose="02020603050405020304" pitchFamily="18" charset="0"/>
              </a:rPr>
              <a:t>-</a:t>
            </a:r>
            <a:r>
              <a:rPr lang="en-US" sz="1500" dirty="0" err="1">
                <a:cs typeface="Times New Roman" panose="02020603050405020304" pitchFamily="18" charset="0"/>
              </a:rPr>
              <a:t>ru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ru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>
                <a:cs typeface="Times New Roman" panose="02020603050405020304" pitchFamily="18" charset="0"/>
              </a:rPr>
              <a:t>c</a:t>
            </a:r>
            <a:r>
              <a:rPr lang="ru-RU" sz="1500" dirty="0">
                <a:cs typeface="Times New Roman" panose="02020603050405020304" pitchFamily="18" charset="0"/>
              </a:rPr>
              <a:t>64</a:t>
            </a:r>
            <a:r>
              <a:rPr lang="en-US" sz="1500" dirty="0" err="1">
                <a:cs typeface="Times New Roman" panose="02020603050405020304" pitchFamily="18" charset="0"/>
              </a:rPr>
              <a:t>dcec</a:t>
            </a:r>
            <a:r>
              <a:rPr lang="ru-RU" sz="1500" dirty="0">
                <a:cs typeface="Times New Roman" panose="02020603050405020304" pitchFamily="18" charset="0"/>
              </a:rPr>
              <a:t>1-633</a:t>
            </a:r>
            <a:r>
              <a:rPr lang="en-US" sz="1500" dirty="0">
                <a:cs typeface="Times New Roman" panose="02020603050405020304" pitchFamily="18" charset="0"/>
              </a:rPr>
              <a:t>e</a:t>
            </a:r>
            <a:r>
              <a:rPr lang="ru-RU" sz="1500" dirty="0">
                <a:cs typeface="Times New Roman" panose="02020603050405020304" pitchFamily="18" charset="0"/>
              </a:rPr>
              <a:t>75</a:t>
            </a:r>
            <a:r>
              <a:rPr lang="en-US" sz="1500" dirty="0">
                <a:cs typeface="Times New Roman" panose="02020603050405020304" pitchFamily="18" charset="0"/>
              </a:rPr>
              <a:t>cc</a:t>
            </a:r>
            <a:r>
              <a:rPr lang="ru-RU" sz="1500" dirty="0">
                <a:cs typeface="Times New Roman" panose="02020603050405020304" pitchFamily="18" charset="0"/>
              </a:rPr>
              <a:t>-</a:t>
            </a:r>
            <a:r>
              <a:rPr lang="en-US" sz="1500" dirty="0">
                <a:cs typeface="Times New Roman" panose="02020603050405020304" pitchFamily="18" charset="0"/>
              </a:rPr>
              <a:t>f</a:t>
            </a:r>
            <a:r>
              <a:rPr lang="ru-RU" sz="1500" dirty="0">
                <a:cs typeface="Times New Roman" panose="02020603050405020304" pitchFamily="18" charset="0"/>
              </a:rPr>
              <a:t>45</a:t>
            </a:r>
            <a:r>
              <a:rPr lang="en-US" sz="1500" dirty="0">
                <a:cs typeface="Times New Roman" panose="02020603050405020304" pitchFamily="18" charset="0"/>
              </a:rPr>
              <a:t>f</a:t>
            </a:r>
            <a:r>
              <a:rPr lang="ru-RU" sz="1500" dirty="0">
                <a:cs typeface="Times New Roman" panose="02020603050405020304" pitchFamily="18" charset="0"/>
              </a:rPr>
              <a:t>61</a:t>
            </a:r>
            <a:r>
              <a:rPr lang="en-US" sz="1500" dirty="0">
                <a:cs typeface="Times New Roman" panose="02020603050405020304" pitchFamily="18" charset="0"/>
              </a:rPr>
              <a:t>d</a:t>
            </a:r>
            <a:r>
              <a:rPr lang="ru-RU" sz="1500" dirty="0">
                <a:cs typeface="Times New Roman" panose="02020603050405020304" pitchFamily="18" charset="0"/>
              </a:rPr>
              <a:t>2-74722</a:t>
            </a:r>
            <a:r>
              <a:rPr lang="en-US" sz="1500" dirty="0">
                <a:cs typeface="Times New Roman" panose="02020603050405020304" pitchFamily="18" charset="0"/>
              </a:rPr>
              <a:t>d</a:t>
            </a:r>
            <a:r>
              <a:rPr lang="ru-RU" sz="1500" dirty="0">
                <a:cs typeface="Times New Roman" panose="02020603050405020304" pitchFamily="18" charset="0"/>
              </a:rPr>
              <a:t>776562/</a:t>
            </a:r>
            <a:r>
              <a:rPr lang="en-US" sz="1500" dirty="0">
                <a:cs typeface="Times New Roman" panose="02020603050405020304" pitchFamily="18" charset="0"/>
              </a:rPr>
              <a:t>https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 err="1">
                <a:cs typeface="Times New Roman" panose="02020603050405020304" pitchFamily="18" charset="0"/>
              </a:rPr>
              <a:t>en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wikipedia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>
                <a:cs typeface="Times New Roman" panose="02020603050405020304" pitchFamily="18" charset="0"/>
              </a:rPr>
              <a:t>org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>
                <a:cs typeface="Times New Roman" panose="02020603050405020304" pitchFamily="18" charset="0"/>
              </a:rPr>
              <a:t>wiki</a:t>
            </a:r>
            <a:r>
              <a:rPr lang="ru-RU" sz="1500" dirty="0">
                <a:cs typeface="Times New Roman" panose="02020603050405020304" pitchFamily="18" charset="0"/>
              </a:rPr>
              <a:t>/</a:t>
            </a:r>
            <a:r>
              <a:rPr lang="en-US" sz="1500" dirty="0">
                <a:cs typeface="Times New Roman" panose="02020603050405020304" pitchFamily="18" charset="0"/>
              </a:rPr>
              <a:t>Community</a:t>
            </a:r>
            <a:r>
              <a:rPr lang="ru-RU" sz="1500" dirty="0">
                <a:cs typeface="Times New Roman" panose="02020603050405020304" pitchFamily="18" charset="0"/>
              </a:rPr>
              <a:t>-</a:t>
            </a:r>
            <a:r>
              <a:rPr lang="en-US" sz="1500" dirty="0">
                <a:cs typeface="Times New Roman" panose="02020603050405020304" pitchFamily="18" charset="0"/>
              </a:rPr>
              <a:t>led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>
                <a:cs typeface="Times New Roman" panose="02020603050405020304" pitchFamily="18" charset="0"/>
              </a:rPr>
              <a:t>local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>
                <a:cs typeface="Times New Roman" panose="02020603050405020304" pitchFamily="18" charset="0"/>
              </a:rPr>
              <a:t>development</a:t>
            </a:r>
            <a:endParaRPr lang="ru-RU" sz="1500" dirty="0"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Инструменты поддержки развития сельских территорий в Германии на примере программы </a:t>
            </a:r>
            <a:r>
              <a:rPr lang="en-US" sz="1500" dirty="0">
                <a:cs typeface="Times New Roman" panose="02020603050405020304" pitchFamily="18" charset="0"/>
              </a:rPr>
              <a:t>LEADER</a:t>
            </a:r>
            <a:r>
              <a:rPr lang="ru-RU" sz="1500" dirty="0">
                <a:cs typeface="Times New Roman" panose="02020603050405020304" pitchFamily="18" charset="0"/>
              </a:rPr>
              <a:t>. </a:t>
            </a:r>
            <a:r>
              <a:rPr lang="en-US" sz="1500" dirty="0" err="1">
                <a:cs typeface="Times New Roman" panose="02020603050405020304" pitchFamily="18" charset="0"/>
              </a:rPr>
              <a:t>instrumenti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podderzhki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razvitiya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selskih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territoriy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>
                <a:cs typeface="Times New Roman" panose="02020603050405020304" pitchFamily="18" charset="0"/>
              </a:rPr>
              <a:t>v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germanii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na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primere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 err="1">
                <a:cs typeface="Times New Roman" panose="02020603050405020304" pitchFamily="18" charset="0"/>
              </a:rPr>
              <a:t>programmi</a:t>
            </a:r>
            <a:r>
              <a:rPr lang="ru-RU" sz="1500" dirty="0">
                <a:cs typeface="Times New Roman" panose="02020603050405020304" pitchFamily="18" charset="0"/>
              </a:rPr>
              <a:t>_</a:t>
            </a:r>
            <a:r>
              <a:rPr lang="en-US" sz="1500" dirty="0">
                <a:cs typeface="Times New Roman" panose="02020603050405020304" pitchFamily="18" charset="0"/>
              </a:rPr>
              <a:t>leader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>
                <a:cs typeface="Times New Roman" panose="02020603050405020304" pitchFamily="18" charset="0"/>
              </a:rPr>
              <a:t>pdf</a:t>
            </a:r>
            <a:r>
              <a:rPr lang="ru-RU" sz="1500" dirty="0">
                <a:cs typeface="Times New Roman" panose="02020603050405020304" pitchFamily="18" charset="0"/>
              </a:rPr>
              <a:t> (03.08.2022)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Сайт Европейская лидерская ассоциация сельского развития (</a:t>
            </a:r>
            <a:r>
              <a:rPr lang="en-US" sz="1500" dirty="0">
                <a:cs typeface="Times New Roman" panose="02020603050405020304" pitchFamily="18" charset="0"/>
              </a:rPr>
              <a:t>ELARD</a:t>
            </a:r>
            <a:r>
              <a:rPr lang="ru-RU" sz="1500" dirty="0">
                <a:cs typeface="Times New Roman" panose="02020603050405020304" pitchFamily="18" charset="0"/>
              </a:rPr>
              <a:t>) </a:t>
            </a:r>
            <a:r>
              <a:rPr lang="en-US" sz="1500" dirty="0">
                <a:cs typeface="Times New Roman" panose="02020603050405020304" pitchFamily="18" charset="0"/>
              </a:rPr>
              <a:t>http</a:t>
            </a:r>
            <a:r>
              <a:rPr lang="ru-RU" sz="1500" dirty="0">
                <a:cs typeface="Times New Roman" panose="02020603050405020304" pitchFamily="18" charset="0"/>
              </a:rPr>
              <a:t>://</a:t>
            </a:r>
            <a:r>
              <a:rPr lang="en-US" sz="1500" dirty="0" err="1">
                <a:cs typeface="Times New Roman" panose="02020603050405020304" pitchFamily="18" charset="0"/>
              </a:rPr>
              <a:t>elard</a:t>
            </a:r>
            <a:r>
              <a:rPr lang="ru-RU" sz="1500" dirty="0">
                <a:cs typeface="Times New Roman" panose="02020603050405020304" pitchFamily="18" charset="0"/>
              </a:rPr>
              <a:t>.</a:t>
            </a:r>
            <a:r>
              <a:rPr lang="en-US" sz="1500" dirty="0" err="1">
                <a:cs typeface="Times New Roman" panose="02020603050405020304" pitchFamily="18" charset="0"/>
              </a:rPr>
              <a:t>eu</a:t>
            </a:r>
            <a:r>
              <a:rPr lang="ru-RU" sz="1500" dirty="0">
                <a:cs typeface="Times New Roman" panose="02020603050405020304" pitchFamily="18" charset="0"/>
              </a:rPr>
              <a:t>/ (03.08.2022)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И.В. </a:t>
            </a:r>
            <a:r>
              <a:rPr lang="ru-RU" sz="1500" dirty="0" err="1">
                <a:cs typeface="Times New Roman" panose="02020603050405020304" pitchFamily="18" charset="0"/>
              </a:rPr>
              <a:t>Копотева</a:t>
            </a:r>
            <a:r>
              <a:rPr lang="ru-RU" sz="1500" dirty="0">
                <a:cs typeface="Times New Roman" panose="02020603050405020304" pitchFamily="18" charset="0"/>
              </a:rPr>
              <a:t> Крестьяноведение 2 0 16 ТОМ 1 № 1 </a:t>
            </a:r>
            <a:r>
              <a:rPr lang="ru-RU" sz="1500" dirty="0" err="1">
                <a:cs typeface="Times New Roman" panose="02020603050405020304" pitchFamily="18" charset="0"/>
              </a:rPr>
              <a:t>стр</a:t>
            </a:r>
            <a:r>
              <a:rPr lang="ru-RU" sz="1500" dirty="0">
                <a:cs typeface="Times New Roman" panose="02020603050405020304" pitchFamily="18" charset="0"/>
              </a:rPr>
              <a:t> 143-166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Аврорина Л. (2006). Фонды местных сообществ — инструменты развития гражданской активности населения. М</a:t>
            </a:r>
            <a:r>
              <a:rPr lang="en-US" sz="1500" dirty="0">
                <a:cs typeface="Times New Roman" panose="02020603050405020304" pitchFamily="18" charset="0"/>
              </a:rPr>
              <a:t>. </a:t>
            </a:r>
            <a:r>
              <a:rPr lang="ru-RU" sz="1500" dirty="0">
                <a:cs typeface="Times New Roman" panose="02020603050405020304" pitchFamily="18" charset="0"/>
              </a:rPr>
              <a:t>С</a:t>
            </a:r>
            <a:r>
              <a:rPr lang="en-US" sz="1500" dirty="0">
                <a:cs typeface="Times New Roman" panose="02020603050405020304" pitchFamily="18" charset="0"/>
              </a:rPr>
              <a:t>. 9–10. </a:t>
            </a:r>
            <a:r>
              <a:rPr lang="en-US" sz="1500" dirty="0"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http://www.sam-online.ru/fi</a:t>
            </a:r>
            <a:r>
              <a:rPr lang="en-US" sz="1500" dirty="0">
                <a:cs typeface="Times New Roman" panose="02020603050405020304" pitchFamily="18" charset="0"/>
              </a:rPr>
              <a:t>	l- dbank.pdf</a:t>
            </a:r>
            <a:endParaRPr lang="ru-RU" sz="1500" dirty="0"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Отчет некоммерческого Фонда местного сообщества Майминского сельского поселения «Перспектива» за 2013 год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500" dirty="0">
                <a:cs typeface="Times New Roman" panose="02020603050405020304" pitchFamily="18" charset="0"/>
              </a:rPr>
              <a:t>Белова С.Ю. Европейский опыт развития сельских территорий силами местных инициативных групп [Электронный ресурс] – Режим доступа. – URL: http://machaon.eu/ru/all-projects/</a:t>
            </a:r>
          </a:p>
          <a:p>
            <a:pPr marL="342900" lvl="0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3513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7129A1-F61F-A841-2412-B98F877341A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43840" y="243840"/>
            <a:ext cx="10416540" cy="55368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endParaRPr lang="ru-RU" sz="4400" dirty="0"/>
          </a:p>
          <a:p>
            <a:pPr marL="0" indent="0" algn="ctr">
              <a:buNone/>
            </a:pPr>
            <a:r>
              <a:rPr lang="ru-RU" sz="44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72893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1908</Words>
  <Application>Microsoft Office PowerPoint</Application>
  <PresentationFormat>Широкоэкранный</PresentationFormat>
  <Paragraphs>116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Open Sans</vt:lpstr>
      <vt:lpstr>Raleway</vt:lpstr>
      <vt:lpstr>Wingdings</vt:lpstr>
      <vt:lpstr>Тема Office</vt:lpstr>
      <vt:lpstr>Никоновские чтения 2022  Роль гражданских инициатив в развитии локальной сельской экономики  на примере европейской программы LEADER </vt:lpstr>
      <vt:lpstr>Самоорганизация местных сельских сообществ = основа развития локальной сельской экономики </vt:lpstr>
      <vt:lpstr>Программа LEADER – составные программы </vt:lpstr>
      <vt:lpstr>Программа LEADER – основные этапы и трансформации  </vt:lpstr>
      <vt:lpstr>Методические подходы (принципы) LEADER</vt:lpstr>
      <vt:lpstr>Что еще дает ЕС с/х  - общая агрополитика (Common Agricultural Policy, CAP)</vt:lpstr>
      <vt:lpstr>Решили ли программы поддержки проблемы сельских жителей ЕС ?</vt:lpstr>
      <vt:lpstr>Отток коренных жителей  из сельской местности  или почему нужны мигранты </vt:lpstr>
      <vt:lpstr>Какие выводы? Можно ли использовать методические подходы программы LEADER для Российской Федерации? </vt:lpstr>
      <vt:lpstr>Источники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гражданских инициатив в развитии локальной сельской экономики  на примере европейской программы LEADER </dc:title>
  <dc:creator>Elena Frolova</dc:creator>
  <cp:lastModifiedBy>Elena Frolova</cp:lastModifiedBy>
  <cp:revision>36</cp:revision>
  <dcterms:created xsi:type="dcterms:W3CDTF">2022-10-23T09:03:17Z</dcterms:created>
  <dcterms:modified xsi:type="dcterms:W3CDTF">2022-10-26T08:01:59Z</dcterms:modified>
</cp:coreProperties>
</file>