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23"/>
  </p:notesMasterIdLst>
  <p:handoutMasterIdLst>
    <p:handoutMasterId r:id="rId24"/>
  </p:handoutMasterIdLst>
  <p:sldIdLst>
    <p:sldId id="518" r:id="rId2"/>
    <p:sldId id="535" r:id="rId3"/>
    <p:sldId id="574" r:id="rId4"/>
    <p:sldId id="575" r:id="rId5"/>
    <p:sldId id="576" r:id="rId6"/>
    <p:sldId id="577" r:id="rId7"/>
    <p:sldId id="578" r:id="rId8"/>
    <p:sldId id="579" r:id="rId9"/>
    <p:sldId id="580" r:id="rId10"/>
    <p:sldId id="581" r:id="rId11"/>
    <p:sldId id="582" r:id="rId12"/>
    <p:sldId id="583" r:id="rId13"/>
    <p:sldId id="584" r:id="rId14"/>
    <p:sldId id="585" r:id="rId15"/>
    <p:sldId id="586" r:id="rId16"/>
    <p:sldId id="587" r:id="rId17"/>
    <p:sldId id="588" r:id="rId18"/>
    <p:sldId id="591" r:id="rId19"/>
    <p:sldId id="592" r:id="rId20"/>
    <p:sldId id="589" r:id="rId21"/>
    <p:sldId id="590" r:id="rId22"/>
  </p:sldIdLst>
  <p:sldSz cx="9144000" cy="6858000" type="screen4x3"/>
  <p:notesSz cx="6797675" cy="9928225"/>
  <p:defaultTex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B32F"/>
    <a:srgbClr val="97D256"/>
    <a:srgbClr val="FFCC00"/>
    <a:srgbClr val="0000FF"/>
    <a:srgbClr val="966400"/>
    <a:srgbClr val="99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Средний стиль 3 - акцент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3716" autoAdjust="0"/>
  </p:normalViewPr>
  <p:slideViewPr>
    <p:cSldViewPr>
      <p:cViewPr varScale="1">
        <p:scale>
          <a:sx n="83" d="100"/>
          <a:sy n="83" d="100"/>
        </p:scale>
        <p:origin x="1542" y="78"/>
      </p:cViewPr>
      <p:guideLst>
        <p:guide orient="horz" pos="2160"/>
        <p:guide pos="2880"/>
      </p:guideLst>
    </p:cSldViewPr>
  </p:slideViewPr>
  <p:notesTextViewPr>
    <p:cViewPr>
      <p:scale>
        <a:sx n="100" d="100"/>
        <a:sy n="100" d="100"/>
      </p:scale>
      <p:origin x="0" y="0"/>
    </p:cViewPr>
  </p:notesTextViewPr>
  <p:sorterViewPr>
    <p:cViewPr>
      <p:scale>
        <a:sx n="90" d="100"/>
        <a:sy n="90" d="100"/>
      </p:scale>
      <p:origin x="0" y="-767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extLst>
          </p:cNvPr>
          <p:cNvSpPr>
            <a:spLocks noGrp="1"/>
          </p:cNvSpPr>
          <p:nvPr>
            <p:ph type="hdr" sz="quarter"/>
          </p:nvPr>
        </p:nvSpPr>
        <p:spPr>
          <a:xfrm>
            <a:off x="0" y="1"/>
            <a:ext cx="2945587" cy="496179"/>
          </a:xfrm>
          <a:prstGeom prst="rect">
            <a:avLst/>
          </a:prstGeom>
        </p:spPr>
        <p:txBody>
          <a:bodyPr vert="horz" lIns="91438" tIns="45719" rIns="91438" bIns="45719" rtlCol="0"/>
          <a:lstStyle>
            <a:lvl1pPr algn="l" eaLnBrk="1" fontAlgn="auto" hangingPunct="1">
              <a:spcBef>
                <a:spcPts val="0"/>
              </a:spcBef>
              <a:spcAft>
                <a:spcPts val="0"/>
              </a:spcAft>
              <a:defRPr sz="1200">
                <a:latin typeface="+mn-lt"/>
                <a:cs typeface="+mn-cs"/>
              </a:defRPr>
            </a:lvl1pPr>
          </a:lstStyle>
          <a:p>
            <a:pPr>
              <a:defRPr/>
            </a:pPr>
            <a:endParaRPr lang="ru-RU"/>
          </a:p>
        </p:txBody>
      </p:sp>
      <p:sp>
        <p:nvSpPr>
          <p:cNvPr id="3" name="Дата 2">
            <a:extLst>
              <a:ext uri="{FF2B5EF4-FFF2-40B4-BE49-F238E27FC236}"/>
            </a:extLst>
          </p:cNvPr>
          <p:cNvSpPr>
            <a:spLocks noGrp="1"/>
          </p:cNvSpPr>
          <p:nvPr>
            <p:ph type="dt" sz="quarter" idx="1"/>
          </p:nvPr>
        </p:nvSpPr>
        <p:spPr>
          <a:xfrm>
            <a:off x="3849915" y="1"/>
            <a:ext cx="2946674" cy="496179"/>
          </a:xfrm>
          <a:prstGeom prst="rect">
            <a:avLst/>
          </a:prstGeom>
        </p:spPr>
        <p:txBody>
          <a:bodyPr vert="horz" lIns="91438" tIns="45719" rIns="91438" bIns="45719" rtlCol="0"/>
          <a:lstStyle>
            <a:lvl1pPr algn="r" eaLnBrk="1" fontAlgn="auto" hangingPunct="1">
              <a:spcBef>
                <a:spcPts val="0"/>
              </a:spcBef>
              <a:spcAft>
                <a:spcPts val="0"/>
              </a:spcAft>
              <a:defRPr sz="1200">
                <a:latin typeface="+mn-lt"/>
                <a:cs typeface="+mn-cs"/>
              </a:defRPr>
            </a:lvl1pPr>
          </a:lstStyle>
          <a:p>
            <a:pPr>
              <a:defRPr/>
            </a:pPr>
            <a:fld id="{780AA874-6753-4CF7-BA58-8FE55D5A76F8}" type="datetimeFigureOut">
              <a:rPr lang="ru-RU"/>
              <a:pPr>
                <a:defRPr/>
              </a:pPr>
              <a:t>24.10.2022</a:t>
            </a:fld>
            <a:endParaRPr lang="ru-RU"/>
          </a:p>
        </p:txBody>
      </p:sp>
      <p:sp>
        <p:nvSpPr>
          <p:cNvPr id="4" name="Нижний колонтитул 3">
            <a:extLst>
              <a:ext uri="{FF2B5EF4-FFF2-40B4-BE49-F238E27FC236}"/>
            </a:extLst>
          </p:cNvPr>
          <p:cNvSpPr>
            <a:spLocks noGrp="1"/>
          </p:cNvSpPr>
          <p:nvPr>
            <p:ph type="ftr" sz="quarter" idx="2"/>
          </p:nvPr>
        </p:nvSpPr>
        <p:spPr>
          <a:xfrm>
            <a:off x="0" y="9429729"/>
            <a:ext cx="2945587" cy="496179"/>
          </a:xfrm>
          <a:prstGeom prst="rect">
            <a:avLst/>
          </a:prstGeom>
        </p:spPr>
        <p:txBody>
          <a:bodyPr vert="horz" lIns="91438" tIns="45719" rIns="91438" bIns="45719" rtlCol="0" anchor="b"/>
          <a:lstStyle>
            <a:lvl1pPr algn="l" eaLnBrk="1" fontAlgn="auto" hangingPunct="1">
              <a:spcBef>
                <a:spcPts val="0"/>
              </a:spcBef>
              <a:spcAft>
                <a:spcPts val="0"/>
              </a:spcAft>
              <a:defRPr sz="1200">
                <a:latin typeface="+mn-lt"/>
                <a:cs typeface="+mn-cs"/>
              </a:defRPr>
            </a:lvl1pPr>
          </a:lstStyle>
          <a:p>
            <a:pPr>
              <a:defRPr/>
            </a:pPr>
            <a:endParaRPr lang="ru-RU"/>
          </a:p>
        </p:txBody>
      </p:sp>
      <p:sp>
        <p:nvSpPr>
          <p:cNvPr id="5" name="Номер слайда 4">
            <a:extLst>
              <a:ext uri="{FF2B5EF4-FFF2-40B4-BE49-F238E27FC236}"/>
            </a:extLst>
          </p:cNvPr>
          <p:cNvSpPr>
            <a:spLocks noGrp="1"/>
          </p:cNvSpPr>
          <p:nvPr>
            <p:ph type="sldNum" sz="quarter" idx="3"/>
          </p:nvPr>
        </p:nvSpPr>
        <p:spPr>
          <a:xfrm>
            <a:off x="3849915" y="9429729"/>
            <a:ext cx="2946674" cy="496179"/>
          </a:xfrm>
          <a:prstGeom prst="rect">
            <a:avLst/>
          </a:prstGeom>
        </p:spPr>
        <p:txBody>
          <a:bodyPr vert="horz" wrap="square" lIns="91438" tIns="45719" rIns="91438" bIns="45719"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E32C512B-84FF-4EBA-B3EA-783FBE27CB0A}" type="slidenum">
              <a:rPr lang="ru-RU" altLang="ru-RU"/>
              <a:pPr>
                <a:defRPr/>
              </a:pPr>
              <a:t>‹#›</a:t>
            </a:fld>
            <a:endParaRPr lang="ru-RU" altLang="ru-RU"/>
          </a:p>
        </p:txBody>
      </p:sp>
    </p:spTree>
    <p:extLst>
      <p:ext uri="{BB962C8B-B14F-4D97-AF65-F5344CB8AC3E}">
        <p14:creationId xmlns:p14="http://schemas.microsoft.com/office/powerpoint/2010/main" val="38663980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a:extLst>
              <a:ext uri="{FF2B5EF4-FFF2-40B4-BE49-F238E27FC236}"/>
            </a:extLst>
          </p:cNvPr>
          <p:cNvSpPr>
            <a:spLocks noGrp="1"/>
          </p:cNvSpPr>
          <p:nvPr>
            <p:ph type="hdr" sz="quarter"/>
          </p:nvPr>
        </p:nvSpPr>
        <p:spPr>
          <a:xfrm>
            <a:off x="0" y="1"/>
            <a:ext cx="2945587" cy="496179"/>
          </a:xfrm>
          <a:prstGeom prst="rect">
            <a:avLst/>
          </a:prstGeom>
        </p:spPr>
        <p:txBody>
          <a:bodyPr vert="horz" lIns="90999" tIns="45500" rIns="90999" bIns="45500" rtlCol="0"/>
          <a:lstStyle>
            <a:lvl1pPr algn="l" eaLnBrk="1" fontAlgn="auto" hangingPunct="1">
              <a:spcBef>
                <a:spcPts val="0"/>
              </a:spcBef>
              <a:spcAft>
                <a:spcPts val="0"/>
              </a:spcAft>
              <a:defRPr sz="1200">
                <a:latin typeface="+mn-lt"/>
                <a:cs typeface="+mn-cs"/>
              </a:defRPr>
            </a:lvl1pPr>
          </a:lstStyle>
          <a:p>
            <a:pPr>
              <a:defRPr/>
            </a:pPr>
            <a:endParaRPr lang="ru-RU"/>
          </a:p>
        </p:txBody>
      </p:sp>
      <p:sp>
        <p:nvSpPr>
          <p:cNvPr id="3" name="Дата 2">
            <a:extLst>
              <a:ext uri="{FF2B5EF4-FFF2-40B4-BE49-F238E27FC236}"/>
            </a:extLst>
          </p:cNvPr>
          <p:cNvSpPr>
            <a:spLocks noGrp="1"/>
          </p:cNvSpPr>
          <p:nvPr>
            <p:ph type="dt" idx="1"/>
          </p:nvPr>
        </p:nvSpPr>
        <p:spPr>
          <a:xfrm>
            <a:off x="3851002" y="1"/>
            <a:ext cx="2945587" cy="496179"/>
          </a:xfrm>
          <a:prstGeom prst="rect">
            <a:avLst/>
          </a:prstGeom>
        </p:spPr>
        <p:txBody>
          <a:bodyPr vert="horz" lIns="90999" tIns="45500" rIns="90999" bIns="45500" rtlCol="0"/>
          <a:lstStyle>
            <a:lvl1pPr algn="r" eaLnBrk="1" fontAlgn="auto" hangingPunct="1">
              <a:spcBef>
                <a:spcPts val="0"/>
              </a:spcBef>
              <a:spcAft>
                <a:spcPts val="0"/>
              </a:spcAft>
              <a:defRPr sz="1200">
                <a:latin typeface="+mn-lt"/>
                <a:cs typeface="+mn-cs"/>
              </a:defRPr>
            </a:lvl1pPr>
          </a:lstStyle>
          <a:p>
            <a:pPr>
              <a:defRPr/>
            </a:pPr>
            <a:fld id="{0FA73664-81AA-4B51-8CD2-0B4BC6103764}" type="datetimeFigureOut">
              <a:rPr lang="ru-RU"/>
              <a:pPr>
                <a:defRPr/>
              </a:pPr>
              <a:t>24.10.2022</a:t>
            </a:fld>
            <a:endParaRPr lang="ru-RU"/>
          </a:p>
        </p:txBody>
      </p:sp>
      <p:sp>
        <p:nvSpPr>
          <p:cNvPr id="4" name="Образ слайда 3">
            <a:extLst>
              <a:ext uri="{FF2B5EF4-FFF2-40B4-BE49-F238E27FC236}"/>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0999" tIns="45500" rIns="90999" bIns="45500" rtlCol="0" anchor="ctr"/>
          <a:lstStyle/>
          <a:p>
            <a:pPr lvl="0"/>
            <a:endParaRPr lang="ru-RU" noProof="0"/>
          </a:p>
        </p:txBody>
      </p:sp>
      <p:sp>
        <p:nvSpPr>
          <p:cNvPr id="5" name="Заметки 4">
            <a:extLst>
              <a:ext uri="{FF2B5EF4-FFF2-40B4-BE49-F238E27FC236}"/>
            </a:extLst>
          </p:cNvPr>
          <p:cNvSpPr>
            <a:spLocks noGrp="1"/>
          </p:cNvSpPr>
          <p:nvPr>
            <p:ph type="body" sz="quarter" idx="3"/>
          </p:nvPr>
        </p:nvSpPr>
        <p:spPr>
          <a:xfrm>
            <a:off x="679333" y="4716023"/>
            <a:ext cx="5439010" cy="4467934"/>
          </a:xfrm>
          <a:prstGeom prst="rect">
            <a:avLst/>
          </a:prstGeom>
        </p:spPr>
        <p:txBody>
          <a:bodyPr vert="horz" lIns="90999" tIns="45500" rIns="90999" bIns="4550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extLst>
          </p:cNvPr>
          <p:cNvSpPr>
            <a:spLocks noGrp="1"/>
          </p:cNvSpPr>
          <p:nvPr>
            <p:ph type="ftr" sz="quarter" idx="4"/>
          </p:nvPr>
        </p:nvSpPr>
        <p:spPr>
          <a:xfrm>
            <a:off x="0" y="9429729"/>
            <a:ext cx="2945587" cy="496179"/>
          </a:xfrm>
          <a:prstGeom prst="rect">
            <a:avLst/>
          </a:prstGeom>
        </p:spPr>
        <p:txBody>
          <a:bodyPr vert="horz" lIns="90999" tIns="45500" rIns="90999" bIns="45500" rtlCol="0" anchor="b"/>
          <a:lstStyle>
            <a:lvl1pPr algn="l" eaLnBrk="1" fontAlgn="auto" hangingPunct="1">
              <a:spcBef>
                <a:spcPts val="0"/>
              </a:spcBef>
              <a:spcAft>
                <a:spcPts val="0"/>
              </a:spcAft>
              <a:defRPr sz="1200">
                <a:latin typeface="+mn-lt"/>
                <a:cs typeface="+mn-cs"/>
              </a:defRPr>
            </a:lvl1pPr>
          </a:lstStyle>
          <a:p>
            <a:pPr>
              <a:defRPr/>
            </a:pPr>
            <a:endParaRPr lang="ru-RU"/>
          </a:p>
        </p:txBody>
      </p:sp>
      <p:sp>
        <p:nvSpPr>
          <p:cNvPr id="7" name="Номер слайда 6">
            <a:extLst>
              <a:ext uri="{FF2B5EF4-FFF2-40B4-BE49-F238E27FC236}"/>
            </a:extLst>
          </p:cNvPr>
          <p:cNvSpPr>
            <a:spLocks noGrp="1"/>
          </p:cNvSpPr>
          <p:nvPr>
            <p:ph type="sldNum" sz="quarter" idx="5"/>
          </p:nvPr>
        </p:nvSpPr>
        <p:spPr>
          <a:xfrm>
            <a:off x="3851002" y="9429729"/>
            <a:ext cx="2945587" cy="496179"/>
          </a:xfrm>
          <a:prstGeom prst="rect">
            <a:avLst/>
          </a:prstGeom>
        </p:spPr>
        <p:txBody>
          <a:bodyPr vert="horz" wrap="square" lIns="90999" tIns="45500" rIns="90999" bIns="4550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F86558C8-3B9B-4C58-BEB3-2965121FB27A}" type="slidenum">
              <a:rPr lang="ru-RU" altLang="ru-RU"/>
              <a:pPr>
                <a:defRPr/>
              </a:pPr>
              <a:t>‹#›</a:t>
            </a:fld>
            <a:endParaRPr lang="ru-RU" altLang="ru-RU"/>
          </a:p>
        </p:txBody>
      </p:sp>
    </p:spTree>
    <p:extLst>
      <p:ext uri="{BB962C8B-B14F-4D97-AF65-F5344CB8AC3E}">
        <p14:creationId xmlns:p14="http://schemas.microsoft.com/office/powerpoint/2010/main" val="42917061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F86558C8-3B9B-4C58-BEB3-2965121FB27A}" type="slidenum">
              <a:rPr lang="ru-RU" altLang="ru-RU" smtClean="0"/>
              <a:pPr>
                <a:defRPr/>
              </a:pPr>
              <a:t>1</a:t>
            </a:fld>
            <a:endParaRPr lang="ru-RU" altLang="ru-RU"/>
          </a:p>
        </p:txBody>
      </p:sp>
    </p:spTree>
    <p:extLst>
      <p:ext uri="{BB962C8B-B14F-4D97-AF65-F5344CB8AC3E}">
        <p14:creationId xmlns:p14="http://schemas.microsoft.com/office/powerpoint/2010/main" val="85102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pPr>
              <a:defRPr/>
            </a:pPr>
            <a:fld id="{ED50A52A-D621-4899-A87D-AC503F25BF72}" type="datetimeFigureOut">
              <a:rPr lang="ru-RU" smtClean="0"/>
              <a:pPr>
                <a:defRPr/>
              </a:pPr>
              <a:t>24.10.2022</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pPr>
              <a:defRPr/>
            </a:pPr>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0CCCAA5D-EB38-4D92-ADA4-9C6CC1F9E399}" type="slidenum">
              <a:rPr lang="ru-RU" altLang="ru-RU" smtClean="0"/>
              <a:pPr>
                <a:defRPr/>
              </a:pPr>
              <a:t>‹#›</a:t>
            </a:fld>
            <a:endParaRPr lang="ru-RU" altLang="ru-RU"/>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5252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84521E20-A258-4AB5-B78D-A9BA1163D53F}" type="datetimeFigureOut">
              <a:rPr lang="ru-RU" smtClean="0"/>
              <a:pPr>
                <a:defRPr/>
              </a:pPr>
              <a:t>24.10.2022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49E96C4-00D5-456C-BFE1-558E254753AA}" type="slidenum">
              <a:rPr lang="ru-RU" altLang="ru-RU" smtClean="0"/>
              <a:pPr>
                <a:defRPr/>
              </a:pPr>
              <a:t>‹#›</a:t>
            </a:fld>
            <a:endParaRPr lang="ru-RU" altLang="ru-RU"/>
          </a:p>
        </p:txBody>
      </p:sp>
    </p:spTree>
    <p:extLst>
      <p:ext uri="{BB962C8B-B14F-4D97-AF65-F5344CB8AC3E}">
        <p14:creationId xmlns:p14="http://schemas.microsoft.com/office/powerpoint/2010/main" val="391034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0126FB7D-CE97-4C0E-8B23-E75C83C3FC58}" type="datetimeFigureOut">
              <a:rPr lang="ru-RU" smtClean="0"/>
              <a:pPr>
                <a:defRPr/>
              </a:pPr>
              <a:t>24.10.2022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F20A9D7E-1917-44DB-A01E-BF93242C5FC6}" type="slidenum">
              <a:rPr lang="ru-RU" altLang="ru-RU" smtClean="0"/>
              <a:pPr>
                <a:defRPr/>
              </a:pPr>
              <a:t>‹#›</a:t>
            </a:fld>
            <a:endParaRPr lang="ru-RU" altLang="ru-RU"/>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296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8A3C1E04-93B3-47E8-BB80-E8E0B50636AB}" type="datetimeFigureOut">
              <a:rPr lang="ru-RU" smtClean="0"/>
              <a:pPr>
                <a:defRPr/>
              </a:pPr>
              <a:t>24.10.2022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DAD7C92B-4F93-4384-BC40-9B18D3988902}" type="slidenum">
              <a:rPr lang="ru-RU" altLang="ru-RU" smtClean="0"/>
              <a:pPr>
                <a:defRPr/>
              </a:pPr>
              <a:t>‹#›</a:t>
            </a:fld>
            <a:endParaRPr lang="ru-RU" altLang="ru-RU"/>
          </a:p>
        </p:txBody>
      </p:sp>
    </p:spTree>
    <p:extLst>
      <p:ext uri="{BB962C8B-B14F-4D97-AF65-F5344CB8AC3E}">
        <p14:creationId xmlns:p14="http://schemas.microsoft.com/office/powerpoint/2010/main" val="3648562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93D39392-9056-46ED-BC1E-39D17CFAF8B6}" type="datetimeFigureOut">
              <a:rPr lang="ru-RU" smtClean="0"/>
              <a:pPr>
                <a:defRPr/>
              </a:pPr>
              <a:t>24.10.2022</a:t>
            </a:fld>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5361AFC2-49D2-4F55-8DDC-80ACCDD4818D}" type="slidenum">
              <a:rPr lang="ru-RU" altLang="ru-RU" smtClean="0"/>
              <a:pPr>
                <a:defRPr/>
              </a:pPr>
              <a:t>‹#›</a:t>
            </a:fld>
            <a:endParaRPr lang="ru-RU" altLang="ru-RU"/>
          </a:p>
        </p:txBody>
      </p:sp>
    </p:spTree>
    <p:extLst>
      <p:ext uri="{BB962C8B-B14F-4D97-AF65-F5344CB8AC3E}">
        <p14:creationId xmlns:p14="http://schemas.microsoft.com/office/powerpoint/2010/main" val="391216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D68782A3-72D7-49AC-A457-FD5102231BF6}" type="datetimeFigureOut">
              <a:rPr lang="ru-RU" smtClean="0"/>
              <a:pPr>
                <a:defRPr/>
              </a:pPr>
              <a:t>24.10.2022</a:t>
            </a:fld>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79E48C02-79D3-45F0-B1F9-08E1C0F892F9}" type="slidenum">
              <a:rPr lang="ru-RU" altLang="ru-RU" smtClean="0"/>
              <a:pPr>
                <a:defRPr/>
              </a:pPr>
              <a:t>‹#›</a:t>
            </a:fld>
            <a:endParaRPr lang="ru-RU" altLang="ru-RU"/>
          </a:p>
        </p:txBody>
      </p:sp>
    </p:spTree>
    <p:extLst>
      <p:ext uri="{BB962C8B-B14F-4D97-AF65-F5344CB8AC3E}">
        <p14:creationId xmlns:p14="http://schemas.microsoft.com/office/powerpoint/2010/main" val="3615700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3F2FBCE-5238-418D-80BC-ACA9D33DF1A2}" type="datetimeFigureOut">
              <a:rPr lang="ru-RU" smtClean="0"/>
              <a:pPr>
                <a:defRPr/>
              </a:pPr>
              <a:t>24.10.2022</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6B1063F4-E193-4B23-9F01-B3F2CDBCD536}" type="slidenum">
              <a:rPr lang="ru-RU" altLang="ru-RU" smtClean="0"/>
              <a:pPr>
                <a:defRPr/>
              </a:pPr>
              <a:t>‹#›</a:t>
            </a:fld>
            <a:endParaRPr lang="ru-RU" altLang="ru-RU"/>
          </a:p>
        </p:txBody>
      </p:sp>
    </p:spTree>
    <p:extLst>
      <p:ext uri="{BB962C8B-B14F-4D97-AF65-F5344CB8AC3E}">
        <p14:creationId xmlns:p14="http://schemas.microsoft.com/office/powerpoint/2010/main" val="2904451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ru-RU" smtClean="0"/>
              <a:t>Образец заголовка</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CE6F5D6D-C233-41B4-80E3-57D55251A0F2}" type="datetimeFigureOut">
              <a:rPr lang="ru-RU" smtClean="0"/>
              <a:pPr>
                <a:defRPr/>
              </a:pPr>
              <a:t>24.10.2022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12C825B8-DC04-443A-A63D-0FB607875EF7}" type="slidenum">
              <a:rPr lang="ru-RU" altLang="ru-RU" smtClean="0"/>
              <a:pPr>
                <a:defRPr/>
              </a:pPr>
              <a:t>‹#›</a:t>
            </a:fld>
            <a:endParaRPr lang="ru-RU" altLang="ru-RU"/>
          </a:p>
        </p:txBody>
      </p:sp>
    </p:spTree>
    <p:extLst>
      <p:ext uri="{BB962C8B-B14F-4D97-AF65-F5344CB8AC3E}">
        <p14:creationId xmlns:p14="http://schemas.microsoft.com/office/powerpoint/2010/main" val="1623065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7E40B460-622A-4F2C-A4E5-306B72010CEF}" type="datetimeFigureOut">
              <a:rPr lang="ru-RU" smtClean="0"/>
              <a:pPr>
                <a:defRPr/>
              </a:pPr>
              <a:t>24.10.2022</a:t>
            </a:fld>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F904948F-FB6A-4BCA-99B0-157B61FCB80A}" type="slidenum">
              <a:rPr lang="ru-RU" altLang="ru-RU" smtClean="0"/>
              <a:pPr>
                <a:defRPr/>
              </a:pPr>
              <a:t>‹#›</a:t>
            </a:fld>
            <a:endParaRPr lang="ru-RU" altLang="ru-RU"/>
          </a:p>
        </p:txBody>
      </p:sp>
    </p:spTree>
    <p:extLst>
      <p:ext uri="{BB962C8B-B14F-4D97-AF65-F5344CB8AC3E}">
        <p14:creationId xmlns:p14="http://schemas.microsoft.com/office/powerpoint/2010/main" val="877239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632F5C4D-B375-4A3D-9001-F10A112E2229}" type="datetimeFigureOut">
              <a:rPr lang="ru-RU" smtClean="0"/>
              <a:pPr>
                <a:defRPr/>
              </a:pPr>
              <a:t>24.10.2022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4869F0AB-2609-460C-AF1C-3A62F796D9D9}" type="slidenum">
              <a:rPr lang="ru-RU" altLang="ru-RU" smtClean="0"/>
              <a:pPr>
                <a:defRPr/>
              </a:pPr>
              <a:t>‹#›</a:t>
            </a:fld>
            <a:endParaRPr lang="ru-RU" altLang="ru-RU"/>
          </a:p>
        </p:txBody>
      </p:sp>
    </p:spTree>
    <p:extLst>
      <p:ext uri="{BB962C8B-B14F-4D97-AF65-F5344CB8AC3E}">
        <p14:creationId xmlns:p14="http://schemas.microsoft.com/office/powerpoint/2010/main" val="3747882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0EE3DCD0-703C-4AC2-A54C-614BF3B76DB0}" type="datetimeFigureOut">
              <a:rPr lang="ru-RU" smtClean="0"/>
              <a:pPr>
                <a:defRPr/>
              </a:pPr>
              <a:t>24.10.2022</a:t>
            </a:fld>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4A040AED-90B2-4E46-9335-6DE5A37B4529}" type="slidenum">
              <a:rPr lang="ru-RU" altLang="ru-RU" smtClean="0"/>
              <a:pPr>
                <a:defRPr/>
              </a:pPr>
              <a:t>‹#›</a:t>
            </a:fld>
            <a:endParaRPr lang="ru-RU" altLang="ru-RU"/>
          </a:p>
        </p:txBody>
      </p:sp>
    </p:spTree>
    <p:extLst>
      <p:ext uri="{BB962C8B-B14F-4D97-AF65-F5344CB8AC3E}">
        <p14:creationId xmlns:p14="http://schemas.microsoft.com/office/powerpoint/2010/main" val="1935613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pPr>
              <a:defRPr/>
            </a:pPr>
            <a:fld id="{A1964224-E0DB-42F7-A67D-824D51AA9AB3}" type="datetimeFigureOut">
              <a:rPr lang="ru-RU" smtClean="0"/>
              <a:pPr>
                <a:defRPr/>
              </a:pPr>
              <a:t>24.10.2022</a:t>
            </a:fld>
            <a:endParaRPr lang="ru-RU"/>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pPr>
              <a:defRPr/>
            </a:pPr>
            <a:endParaRPr lang="ru-RU"/>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pPr>
              <a:defRPr/>
            </a:pPr>
            <a:fld id="{36636C00-B662-403B-B116-8016CBF96BF9}" type="slidenum">
              <a:rPr lang="ru-RU" altLang="ru-RU" smtClean="0"/>
              <a:pPr>
                <a:defRPr/>
              </a:pPr>
              <a:t>‹#›</a:t>
            </a:fld>
            <a:endParaRPr lang="ru-RU" altLang="ru-RU"/>
          </a:p>
        </p:txBody>
      </p:sp>
    </p:spTree>
    <p:extLst>
      <p:ext uri="{BB962C8B-B14F-4D97-AF65-F5344CB8AC3E}">
        <p14:creationId xmlns:p14="http://schemas.microsoft.com/office/powerpoint/2010/main" val="341765257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stretch>
            <a:fillRect/>
          </a:stretch>
        </p:blipFill>
        <p:spPr>
          <a:xfrm>
            <a:off x="-47860" y="0"/>
            <a:ext cx="9191860" cy="5463924"/>
          </a:xfrm>
          <a:prstGeom prst="rect">
            <a:avLst/>
          </a:prstGeom>
        </p:spPr>
      </p:pic>
      <p:sp>
        <p:nvSpPr>
          <p:cNvPr id="10" name="Заголовок 1">
            <a:extLst>
              <a:ext uri="{FF2B5EF4-FFF2-40B4-BE49-F238E27FC236}"/>
            </a:extLst>
          </p:cNvPr>
          <p:cNvSpPr txBox="1">
            <a:spLocks/>
          </p:cNvSpPr>
          <p:nvPr/>
        </p:nvSpPr>
        <p:spPr bwMode="auto">
          <a:xfrm>
            <a:off x="359976" y="116858"/>
            <a:ext cx="8424936" cy="144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ru-RU" sz="3200" b="1" dirty="0">
                <a:solidFill>
                  <a:srgbClr val="FFFF00"/>
                </a:solidFill>
                <a:effectLst>
                  <a:outerShdw blurRad="38100" dist="38100" dir="2700000" algn="tl">
                    <a:srgbClr val="000000">
                      <a:alpha val="43137"/>
                    </a:srgbClr>
                  </a:outerShdw>
                </a:effectLst>
                <a:latin typeface="Arial" pitchFamily="34" charset="0"/>
                <a:cs typeface="Arial" pitchFamily="34" charset="0"/>
              </a:rPr>
              <a:t>Прорывные цифровые технологии производства молока в условиях </a:t>
            </a:r>
            <a:endParaRPr lang="ru-RU" sz="3200" b="1" dirty="0" smtClean="0">
              <a:solidFill>
                <a:srgbClr val="FFFF00"/>
              </a:solidFill>
              <a:effectLst>
                <a:outerShdw blurRad="38100" dist="38100" dir="2700000" algn="tl">
                  <a:srgbClr val="000000">
                    <a:alpha val="43137"/>
                  </a:srgbClr>
                </a:outerShdw>
              </a:effectLst>
              <a:latin typeface="Arial" pitchFamily="34" charset="0"/>
              <a:cs typeface="Arial" pitchFamily="34" charset="0"/>
            </a:endParaRPr>
          </a:p>
          <a:p>
            <a:pPr>
              <a:defRPr/>
            </a:pPr>
            <a:r>
              <a:rPr lang="ru-RU" sz="3200" b="1" dirty="0" smtClean="0">
                <a:solidFill>
                  <a:srgbClr val="FFFF00"/>
                </a:solidFill>
                <a:effectLst>
                  <a:outerShdw blurRad="38100" dist="38100" dir="2700000" algn="tl">
                    <a:srgbClr val="000000">
                      <a:alpha val="43137"/>
                    </a:srgbClr>
                  </a:outerShdw>
                </a:effectLst>
                <a:latin typeface="Arial" pitchFamily="34" charset="0"/>
                <a:cs typeface="Arial" pitchFamily="34" charset="0"/>
              </a:rPr>
              <a:t>Юга </a:t>
            </a:r>
            <a:r>
              <a:rPr lang="ru-RU" sz="3200" b="1" dirty="0">
                <a:solidFill>
                  <a:srgbClr val="FFFF00"/>
                </a:solidFill>
                <a:effectLst>
                  <a:outerShdw blurRad="38100" dist="38100" dir="2700000" algn="tl">
                    <a:srgbClr val="000000">
                      <a:alpha val="43137"/>
                    </a:srgbClr>
                  </a:outerShdw>
                </a:effectLst>
                <a:latin typeface="Arial" pitchFamily="34" charset="0"/>
                <a:cs typeface="Arial" pitchFamily="34" charset="0"/>
              </a:rPr>
              <a:t>России</a:t>
            </a:r>
            <a:endParaRPr lang="ru-RU" sz="3200" b="1" dirty="0">
              <a:solidFill>
                <a:srgbClr val="FFFF00"/>
              </a:solidFill>
              <a:effectLst>
                <a:outerShdw blurRad="38100" dist="38100" dir="2700000" algn="tl">
                  <a:srgbClr val="000000">
                    <a:alpha val="43137"/>
                  </a:srgbClr>
                </a:outerShdw>
              </a:effectLst>
              <a:latin typeface="Arial" pitchFamily="34" charset="0"/>
              <a:cs typeface="Arial" pitchFamily="34" charset="0"/>
            </a:endParaRPr>
          </a:p>
        </p:txBody>
      </p:sp>
      <p:sp>
        <p:nvSpPr>
          <p:cNvPr id="11" name="Подзаголовок 2">
            <a:extLst>
              <a:ext uri="{FF2B5EF4-FFF2-40B4-BE49-F238E27FC236}"/>
            </a:extLst>
          </p:cNvPr>
          <p:cNvSpPr txBox="1">
            <a:spLocks/>
          </p:cNvSpPr>
          <p:nvPr/>
        </p:nvSpPr>
        <p:spPr bwMode="auto">
          <a:xfrm>
            <a:off x="-23486" y="5445224"/>
            <a:ext cx="9167486" cy="1446833"/>
          </a:xfrm>
          <a:prstGeom prst="rect">
            <a:avLst/>
          </a:prstGeom>
          <a:solidFill>
            <a:schemeClr val="tx2">
              <a:lumMod val="60000"/>
              <a:lumOff val="40000"/>
            </a:schemeClr>
          </a:solidFill>
          <a:ln>
            <a:noFill/>
          </a:ln>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ru-RU" sz="2000" b="1" dirty="0" smtClean="0">
                <a:solidFill>
                  <a:srgbClr val="FFFF00"/>
                </a:solidFill>
                <a:latin typeface="Times New Roman" panose="02020603050405020304" pitchFamily="18" charset="0"/>
                <a:cs typeface="Times New Roman" panose="02020603050405020304" pitchFamily="18" charset="0"/>
              </a:rPr>
              <a:t>Докладчик: заместитель генерального директора по стратегическому развитию ООО «</a:t>
            </a:r>
            <a:r>
              <a:rPr lang="ru-RU" sz="2000" b="1" cap="all" dirty="0" err="1" smtClean="0">
                <a:solidFill>
                  <a:srgbClr val="FFFF00"/>
                </a:solidFill>
                <a:latin typeface="Times New Roman" panose="02020603050405020304" pitchFamily="18" charset="0"/>
                <a:cs typeface="Times New Roman" panose="02020603050405020304" pitchFamily="18" charset="0"/>
              </a:rPr>
              <a:t>маломоршевка</a:t>
            </a:r>
            <a:r>
              <a:rPr lang="ru-RU" sz="2000" b="1" dirty="0" smtClean="0">
                <a:solidFill>
                  <a:srgbClr val="FFFF00"/>
                </a:solidFill>
                <a:latin typeface="Times New Roman" panose="02020603050405020304" pitchFamily="18" charset="0"/>
                <a:cs typeface="Times New Roman" panose="02020603050405020304" pitchFamily="18" charset="0"/>
              </a:rPr>
              <a:t>»,</a:t>
            </a:r>
          </a:p>
          <a:p>
            <a:pPr marL="0" indent="0" algn="ctr">
              <a:buNone/>
              <a:defRPr/>
            </a:pPr>
            <a:r>
              <a:rPr lang="ru-RU" sz="2000" b="1" dirty="0" smtClean="0">
                <a:solidFill>
                  <a:srgbClr val="FFFF00"/>
                </a:solidFill>
                <a:latin typeface="Times New Roman" panose="02020603050405020304" pitchFamily="18" charset="0"/>
                <a:cs typeface="Times New Roman" panose="02020603050405020304" pitchFamily="18" charset="0"/>
              </a:rPr>
              <a:t>ведущий научный сотрудник ФИЦ ИУ РАН, </a:t>
            </a:r>
          </a:p>
          <a:p>
            <a:pPr marL="0" indent="0" algn="ctr">
              <a:buNone/>
              <a:defRPr/>
            </a:pPr>
            <a:r>
              <a:rPr lang="ru-RU" sz="2000" b="1" dirty="0" smtClean="0">
                <a:solidFill>
                  <a:srgbClr val="FFFF00"/>
                </a:solidFill>
                <a:latin typeface="Times New Roman" panose="02020603050405020304" pitchFamily="18" charset="0"/>
                <a:cs typeface="Times New Roman" panose="02020603050405020304" pitchFamily="18" charset="0"/>
              </a:rPr>
              <a:t>д.э.н., доцент Федотова Гилян Васильевна</a:t>
            </a:r>
          </a:p>
          <a:p>
            <a:pPr marL="0" indent="0" algn="ctr">
              <a:buNone/>
              <a:defRPr/>
            </a:pPr>
            <a:r>
              <a:rPr lang="ru-RU" sz="2000" b="1" dirty="0" smtClean="0">
                <a:solidFill>
                  <a:srgbClr val="FFFF00"/>
                </a:solidFill>
                <a:latin typeface="Times New Roman" panose="02020603050405020304" pitchFamily="18" charset="0"/>
                <a:cs typeface="Times New Roman" panose="02020603050405020304" pitchFamily="18" charset="0"/>
              </a:rPr>
              <a:t> </a:t>
            </a:r>
            <a:endParaRPr lang="ru-RU" sz="2000" b="1" dirty="0">
              <a:solidFill>
                <a:srgbClr val="FFFF00"/>
              </a:solidFill>
              <a:latin typeface="Sylfaen" panose="010A0502050306030303" pitchFamily="18" charset="0"/>
            </a:endParaRPr>
          </a:p>
        </p:txBody>
      </p:sp>
      <p:sp>
        <p:nvSpPr>
          <p:cNvPr id="3" name="Прямоугольник 2"/>
          <p:cNvSpPr/>
          <p:nvPr/>
        </p:nvSpPr>
        <p:spPr>
          <a:xfrm>
            <a:off x="3059832" y="116858"/>
            <a:ext cx="5832648" cy="461665"/>
          </a:xfrm>
          <a:prstGeom prst="rect">
            <a:avLst/>
          </a:prstGeom>
        </p:spPr>
        <p:txBody>
          <a:bodyPr wrap="square">
            <a:spAutoFit/>
          </a:bodyPr>
          <a:lstStyle/>
          <a:p>
            <a:pPr algn="ctr"/>
            <a:r>
              <a:rPr lang="en-US" sz="2400" b="1" dirty="0" smtClean="0">
                <a:solidFill>
                  <a:srgbClr val="FF0000"/>
                </a:solidFill>
                <a:latin typeface="Times New Roman" panose="02020603050405020304" pitchFamily="18" charset="0"/>
                <a:cs typeface="Times New Roman" panose="02020603050405020304" pitchFamily="18" charset="0"/>
              </a:rPr>
              <a:t> </a:t>
            </a:r>
            <a:endParaRPr lang="ru-RU" sz="2400" b="1" dirty="0">
              <a:solidFill>
                <a:srgbClr val="FF000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27866" y="1716593"/>
            <a:ext cx="8089156" cy="646331"/>
          </a:xfrm>
          <a:prstGeom prst="rect">
            <a:avLst/>
          </a:prstGeom>
        </p:spPr>
        <p:txBody>
          <a:bodyPr wrap="square">
            <a:spAutoFit/>
          </a:bodyPr>
          <a:lstStyle/>
          <a:p>
            <a:pPr algn="ctr"/>
            <a:r>
              <a:rPr lang="ru-RU" b="1" dirty="0">
                <a:solidFill>
                  <a:srgbClr val="FF0000"/>
                </a:solidFill>
              </a:rPr>
              <a:t>Исследование выполнено при финансовой поддержке гранта РНФ 22-26-00138, ГНУ НИИММП.</a:t>
            </a:r>
          </a:p>
        </p:txBody>
      </p:sp>
    </p:spTree>
    <p:extLst>
      <p:ext uri="{BB962C8B-B14F-4D97-AF65-F5344CB8AC3E}">
        <p14:creationId xmlns:p14="http://schemas.microsoft.com/office/powerpoint/2010/main" val="17392778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0" y="188640"/>
            <a:ext cx="4382304" cy="6552728"/>
          </a:xfrm>
        </p:spPr>
        <p:txBody>
          <a:bodyPr>
            <a:normAutofit fontScale="90000"/>
          </a:bodyPr>
          <a:lstStyle/>
          <a:p>
            <a:pPr algn="ctr"/>
            <a:r>
              <a:rPr lang="ru-RU" sz="2400" dirty="0" smtClean="0">
                <a:solidFill>
                  <a:srgbClr val="002060"/>
                </a:solidFill>
              </a:rPr>
              <a:t>Цифровой </a:t>
            </a:r>
            <a:r>
              <a:rPr lang="ru-RU" sz="2400" dirty="0">
                <a:solidFill>
                  <a:srgbClr val="002060"/>
                </a:solidFill>
              </a:rPr>
              <a:t>переход российской экономики на новые дистанционные платформы управления происходит уже на протяжении </a:t>
            </a:r>
            <a:r>
              <a:rPr lang="ru-RU" sz="2400" dirty="0" smtClean="0">
                <a:solidFill>
                  <a:srgbClr val="002060"/>
                </a:solidFill>
              </a:rPr>
              <a:t>последних </a:t>
            </a:r>
            <a:br>
              <a:rPr lang="ru-RU" sz="2400" dirty="0" smtClean="0">
                <a:solidFill>
                  <a:srgbClr val="002060"/>
                </a:solidFill>
              </a:rPr>
            </a:br>
            <a:r>
              <a:rPr lang="ru-RU" sz="2400" dirty="0" smtClean="0">
                <a:solidFill>
                  <a:srgbClr val="002060"/>
                </a:solidFill>
              </a:rPr>
              <a:t>7-10 </a:t>
            </a:r>
            <a:r>
              <a:rPr lang="ru-RU" sz="2400" dirty="0">
                <a:solidFill>
                  <a:srgbClr val="002060"/>
                </a:solidFill>
              </a:rPr>
              <a:t>лет. </a:t>
            </a:r>
            <a:r>
              <a:rPr lang="ru-RU" sz="2400" dirty="0" smtClean="0">
                <a:solidFill>
                  <a:srgbClr val="002060"/>
                </a:solidFill>
              </a:rPr>
              <a:t>Уже накоплен определенный опыт цифровизации и получены результаты.</a:t>
            </a:r>
            <a:br>
              <a:rPr lang="ru-RU" sz="2400" dirty="0" smtClean="0">
                <a:solidFill>
                  <a:srgbClr val="002060"/>
                </a:solidFill>
              </a:rPr>
            </a:br>
            <a:r>
              <a:rPr lang="ru-RU" sz="2400" dirty="0">
                <a:solidFill>
                  <a:srgbClr val="002060"/>
                </a:solidFill>
              </a:rPr>
              <a:t/>
            </a:r>
            <a:br>
              <a:rPr lang="ru-RU" sz="2400" dirty="0">
                <a:solidFill>
                  <a:srgbClr val="002060"/>
                </a:solidFill>
              </a:rPr>
            </a:br>
            <a:r>
              <a:rPr lang="ru-RU" sz="2400" dirty="0" smtClean="0">
                <a:solidFill>
                  <a:srgbClr val="002060"/>
                </a:solidFill>
              </a:rPr>
              <a:t/>
            </a:r>
            <a:br>
              <a:rPr lang="ru-RU" sz="2400" dirty="0" smtClean="0">
                <a:solidFill>
                  <a:srgbClr val="002060"/>
                </a:solidFill>
              </a:rPr>
            </a:br>
            <a:r>
              <a:rPr lang="ru-RU" sz="2400" dirty="0">
                <a:solidFill>
                  <a:srgbClr val="002060"/>
                </a:solidFill>
              </a:rPr>
              <a:t/>
            </a:r>
            <a:br>
              <a:rPr lang="ru-RU" sz="2400" dirty="0">
                <a:solidFill>
                  <a:srgbClr val="002060"/>
                </a:solidFill>
              </a:rPr>
            </a:br>
            <a:r>
              <a:rPr lang="ru-RU" sz="2400" dirty="0" smtClean="0">
                <a:solidFill>
                  <a:srgbClr val="002060"/>
                </a:solidFill>
              </a:rPr>
              <a:t>Молочная </a:t>
            </a:r>
            <a:r>
              <a:rPr lang="ru-RU" sz="2400" dirty="0">
                <a:solidFill>
                  <a:srgbClr val="002060"/>
                </a:solidFill>
              </a:rPr>
              <a:t>отрасль АПК выступает флагманом цифровой трансформации и активно развивает новые алгоритмы производства и содержания животных</a:t>
            </a:r>
            <a:r>
              <a:rPr lang="ru-RU" sz="2400" dirty="0" smtClean="0">
                <a:solidFill>
                  <a:srgbClr val="002060"/>
                </a:solidFill>
              </a:rPr>
              <a:t>.</a:t>
            </a:r>
            <a:br>
              <a:rPr lang="ru-RU" sz="2400" dirty="0" smtClean="0">
                <a:solidFill>
                  <a:srgbClr val="002060"/>
                </a:solidFill>
              </a:rPr>
            </a:br>
            <a:r>
              <a:rPr lang="ru-RU" sz="2400" dirty="0" smtClean="0">
                <a:solidFill>
                  <a:srgbClr val="002060"/>
                </a:solidFill>
              </a:rPr>
              <a:t/>
            </a:r>
            <a:br>
              <a:rPr lang="ru-RU" sz="2400" dirty="0" smtClean="0">
                <a:solidFill>
                  <a:srgbClr val="002060"/>
                </a:solidFill>
              </a:rPr>
            </a:br>
            <a:endParaRPr lang="ru-RU" sz="2400" dirty="0">
              <a:solidFill>
                <a:srgbClr val="002060"/>
              </a:solidFill>
            </a:endParaRPr>
          </a:p>
        </p:txBody>
      </p:sp>
      <p:pic>
        <p:nvPicPr>
          <p:cNvPr id="2" name="Рисунок 1"/>
          <p:cNvPicPr>
            <a:picLocks noChangeAspect="1"/>
          </p:cNvPicPr>
          <p:nvPr/>
        </p:nvPicPr>
        <p:blipFill>
          <a:blip r:embed="rId2"/>
          <a:stretch>
            <a:fillRect/>
          </a:stretch>
        </p:blipFill>
        <p:spPr>
          <a:xfrm>
            <a:off x="153644" y="175060"/>
            <a:ext cx="4264711" cy="2998092"/>
          </a:xfrm>
          <a:prstGeom prst="rect">
            <a:avLst/>
          </a:prstGeom>
        </p:spPr>
      </p:pic>
      <p:pic>
        <p:nvPicPr>
          <p:cNvPr id="4" name="Рисунок 3"/>
          <p:cNvPicPr>
            <a:picLocks noChangeAspect="1"/>
          </p:cNvPicPr>
          <p:nvPr/>
        </p:nvPicPr>
        <p:blipFill>
          <a:blip r:embed="rId3"/>
          <a:stretch>
            <a:fillRect/>
          </a:stretch>
        </p:blipFill>
        <p:spPr>
          <a:xfrm>
            <a:off x="0" y="3428999"/>
            <a:ext cx="4572000" cy="3312369"/>
          </a:xfrm>
          <a:prstGeom prst="rect">
            <a:avLst/>
          </a:prstGeom>
        </p:spPr>
      </p:pic>
    </p:spTree>
    <p:extLst>
      <p:ext uri="{BB962C8B-B14F-4D97-AF65-F5344CB8AC3E}">
        <p14:creationId xmlns:p14="http://schemas.microsoft.com/office/powerpoint/2010/main" val="13793323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744" y="92773"/>
            <a:ext cx="8902396" cy="2048685"/>
          </a:xfrm>
        </p:spPr>
        <p:txBody>
          <a:bodyPr>
            <a:noAutofit/>
          </a:bodyPr>
          <a:lstStyle/>
          <a:p>
            <a:pPr algn="ctr"/>
            <a:r>
              <a:rPr lang="ru-RU" sz="2400" dirty="0" smtClean="0">
                <a:solidFill>
                  <a:srgbClr val="0070C0"/>
                </a:solidFill>
                <a:latin typeface="Corbel" panose="020B0503020204020204" pitchFamily="34" charset="0"/>
                <a:cs typeface="Times New Roman" panose="02020603050405020304" pitchFamily="18" charset="0"/>
              </a:rPr>
              <a:t>Россия </a:t>
            </a:r>
            <a:r>
              <a:rPr lang="ru-RU" sz="2400" dirty="0">
                <a:solidFill>
                  <a:srgbClr val="0070C0"/>
                </a:solidFill>
                <a:latin typeface="Corbel" panose="020B0503020204020204" pitchFamily="34" charset="0"/>
                <a:cs typeface="Times New Roman" panose="02020603050405020304" pitchFamily="18" charset="0"/>
              </a:rPr>
              <a:t>по молоку входит десятку лидеров, но при этом по ряду параметров (себестоимость производства молока, качество молока, уровень модернизации, запасы генетического материала) уступает иностранным государствам и не способно конкурировать на мировых продовольственных рынках. </a:t>
            </a:r>
          </a:p>
        </p:txBody>
      </p:sp>
      <p:pic>
        <p:nvPicPr>
          <p:cNvPr id="7" name="Рисунок 6"/>
          <p:cNvPicPr>
            <a:picLocks noChangeAspect="1"/>
          </p:cNvPicPr>
          <p:nvPr/>
        </p:nvPicPr>
        <p:blipFill>
          <a:blip r:embed="rId2"/>
          <a:stretch>
            <a:fillRect/>
          </a:stretch>
        </p:blipFill>
        <p:spPr>
          <a:xfrm>
            <a:off x="0" y="2147470"/>
            <a:ext cx="4212192" cy="2808128"/>
          </a:xfrm>
          <a:prstGeom prst="rect">
            <a:avLst/>
          </a:prstGeom>
        </p:spPr>
      </p:pic>
      <p:pic>
        <p:nvPicPr>
          <p:cNvPr id="8" name="Рисунок 7"/>
          <p:cNvPicPr>
            <a:picLocks noChangeAspect="1"/>
          </p:cNvPicPr>
          <p:nvPr/>
        </p:nvPicPr>
        <p:blipFill>
          <a:blip r:embed="rId3"/>
          <a:stretch>
            <a:fillRect/>
          </a:stretch>
        </p:blipFill>
        <p:spPr>
          <a:xfrm>
            <a:off x="5508104" y="2141459"/>
            <a:ext cx="3512036" cy="2546226"/>
          </a:xfrm>
          <a:prstGeom prst="rect">
            <a:avLst/>
          </a:prstGeom>
        </p:spPr>
      </p:pic>
      <p:pic>
        <p:nvPicPr>
          <p:cNvPr id="9" name="Рисунок 8"/>
          <p:cNvPicPr>
            <a:picLocks noChangeAspect="1"/>
          </p:cNvPicPr>
          <p:nvPr/>
        </p:nvPicPr>
        <p:blipFill>
          <a:blip r:embed="rId4"/>
          <a:stretch>
            <a:fillRect/>
          </a:stretch>
        </p:blipFill>
        <p:spPr>
          <a:xfrm>
            <a:off x="2106096" y="4077072"/>
            <a:ext cx="4738175" cy="2838623"/>
          </a:xfrm>
          <a:prstGeom prst="rect">
            <a:avLst/>
          </a:prstGeom>
        </p:spPr>
      </p:pic>
    </p:spTree>
    <p:extLst>
      <p:ext uri="{BB962C8B-B14F-4D97-AF65-F5344CB8AC3E}">
        <p14:creationId xmlns:p14="http://schemas.microsoft.com/office/powerpoint/2010/main" val="4148738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88640"/>
            <a:ext cx="8856984" cy="1800200"/>
          </a:xfrm>
        </p:spPr>
        <p:txBody>
          <a:bodyPr/>
          <a:lstStyle/>
          <a:p>
            <a:pPr marL="34290" indent="0" algn="ctr">
              <a:buNone/>
            </a:pPr>
            <a:r>
              <a:rPr lang="ru-RU" dirty="0">
                <a:solidFill>
                  <a:srgbClr val="0070C0"/>
                </a:solidFill>
              </a:rPr>
              <a:t>Россия в 2020-2021 гг. столкнулась с новыми вызовами помимо пандемии COVID-19, связанными c аномальными климатическими условиями в южных регионах страны, сокращением поголовья молочного скота, резким ростом себестоимости производства (удорожание кормов и минеральных добавок, введением маркировки, удорожание упаковки) сырого молока, что фактически обнулило прибыль </a:t>
            </a:r>
            <a:r>
              <a:rPr lang="ru-RU" dirty="0" smtClean="0">
                <a:solidFill>
                  <a:srgbClr val="0070C0"/>
                </a:solidFill>
              </a:rPr>
              <a:t>производителей.</a:t>
            </a:r>
            <a:endParaRPr lang="ru-RU" dirty="0">
              <a:solidFill>
                <a:srgbClr val="0070C0"/>
              </a:solidFill>
            </a:endParaRPr>
          </a:p>
        </p:txBody>
      </p:sp>
      <p:pic>
        <p:nvPicPr>
          <p:cNvPr id="4" name="Рисунок 3"/>
          <p:cNvPicPr>
            <a:picLocks noChangeAspect="1"/>
          </p:cNvPicPr>
          <p:nvPr/>
        </p:nvPicPr>
        <p:blipFill>
          <a:blip r:embed="rId2"/>
          <a:stretch>
            <a:fillRect/>
          </a:stretch>
        </p:blipFill>
        <p:spPr>
          <a:xfrm>
            <a:off x="251520" y="2020222"/>
            <a:ext cx="8568951" cy="4073073"/>
          </a:xfrm>
          <a:prstGeom prst="rect">
            <a:avLst/>
          </a:prstGeom>
        </p:spPr>
      </p:pic>
      <p:sp>
        <p:nvSpPr>
          <p:cNvPr id="5" name="Прямоугольник 4"/>
          <p:cNvSpPr/>
          <p:nvPr/>
        </p:nvSpPr>
        <p:spPr>
          <a:xfrm>
            <a:off x="251520" y="6165304"/>
            <a:ext cx="8712968" cy="369332"/>
          </a:xfrm>
          <a:prstGeom prst="rect">
            <a:avLst/>
          </a:prstGeom>
        </p:spPr>
        <p:txBody>
          <a:bodyPr wrap="square">
            <a:spAutoFit/>
          </a:bodyPr>
          <a:lstStyle/>
          <a:p>
            <a:r>
              <a:rPr lang="ru-RU" dirty="0" smtClean="0">
                <a:solidFill>
                  <a:srgbClr val="0070C0"/>
                </a:solidFill>
              </a:rPr>
              <a:t>Рис.1</a:t>
            </a:r>
            <a:r>
              <a:rPr lang="ru-RU" dirty="0">
                <a:solidFill>
                  <a:srgbClr val="0070C0"/>
                </a:solidFill>
              </a:rPr>
              <a:t>. Темпы роста себестоимости производства и цен на сырое молоко, %.</a:t>
            </a:r>
          </a:p>
        </p:txBody>
      </p:sp>
    </p:spTree>
    <p:extLst>
      <p:ext uri="{BB962C8B-B14F-4D97-AF65-F5344CB8AC3E}">
        <p14:creationId xmlns:p14="http://schemas.microsoft.com/office/powerpoint/2010/main" val="40547760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3113" y="332656"/>
            <a:ext cx="8352928" cy="1080120"/>
          </a:xfrm>
        </p:spPr>
        <p:txBody>
          <a:bodyPr>
            <a:noAutofit/>
          </a:bodyPr>
          <a:lstStyle/>
          <a:p>
            <a:pPr algn="ctr"/>
            <a:r>
              <a:rPr lang="ru-RU" sz="2400" dirty="0">
                <a:solidFill>
                  <a:srgbClr val="0070C0"/>
                </a:solidFill>
              </a:rPr>
              <a:t>Дополнительным негативным фактором, оказывающим влияние на производительность молочной отрасли, выступает сокращение поголовья молочного скота в </a:t>
            </a:r>
            <a:r>
              <a:rPr lang="ru-RU" sz="2400" dirty="0" smtClean="0">
                <a:solidFill>
                  <a:srgbClr val="0070C0"/>
                </a:solidFill>
              </a:rPr>
              <a:t>России. </a:t>
            </a:r>
            <a:endParaRPr lang="ru-RU" sz="2400" dirty="0">
              <a:solidFill>
                <a:srgbClr val="0070C0"/>
              </a:solidFill>
            </a:endParaRPr>
          </a:p>
        </p:txBody>
      </p:sp>
      <p:pic>
        <p:nvPicPr>
          <p:cNvPr id="4" name="Рисунок 3"/>
          <p:cNvPicPr>
            <a:picLocks noChangeAspect="1"/>
          </p:cNvPicPr>
          <p:nvPr/>
        </p:nvPicPr>
        <p:blipFill>
          <a:blip r:embed="rId2"/>
          <a:stretch>
            <a:fillRect/>
          </a:stretch>
        </p:blipFill>
        <p:spPr>
          <a:xfrm>
            <a:off x="179512" y="1556792"/>
            <a:ext cx="8784976" cy="3960440"/>
          </a:xfrm>
          <a:prstGeom prst="rect">
            <a:avLst/>
          </a:prstGeom>
        </p:spPr>
      </p:pic>
      <p:sp>
        <p:nvSpPr>
          <p:cNvPr id="5" name="Прямоугольник 4"/>
          <p:cNvSpPr/>
          <p:nvPr/>
        </p:nvSpPr>
        <p:spPr>
          <a:xfrm>
            <a:off x="899592" y="5805264"/>
            <a:ext cx="7548417" cy="369332"/>
          </a:xfrm>
          <a:prstGeom prst="rect">
            <a:avLst/>
          </a:prstGeom>
        </p:spPr>
        <p:txBody>
          <a:bodyPr wrap="square">
            <a:spAutoFit/>
          </a:bodyPr>
          <a:lstStyle/>
          <a:p>
            <a:r>
              <a:rPr lang="ru-RU" dirty="0" smtClean="0">
                <a:solidFill>
                  <a:srgbClr val="0070C0"/>
                </a:solidFill>
              </a:rPr>
              <a:t>Рис.2</a:t>
            </a:r>
            <a:r>
              <a:rPr lang="ru-RU" dirty="0">
                <a:solidFill>
                  <a:srgbClr val="0070C0"/>
                </a:solidFill>
              </a:rPr>
              <a:t>. Динамика поголовья молочного скота в РФ, млн. голов.</a:t>
            </a:r>
          </a:p>
        </p:txBody>
      </p:sp>
    </p:spTree>
    <p:extLst>
      <p:ext uri="{BB962C8B-B14F-4D97-AF65-F5344CB8AC3E}">
        <p14:creationId xmlns:p14="http://schemas.microsoft.com/office/powerpoint/2010/main" val="67606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116632"/>
            <a:ext cx="8784976" cy="2232248"/>
          </a:xfrm>
        </p:spPr>
        <p:txBody>
          <a:bodyPr>
            <a:noAutofit/>
          </a:bodyPr>
          <a:lstStyle/>
          <a:p>
            <a:pPr marL="34290" indent="0" algn="ctr">
              <a:buNone/>
            </a:pPr>
            <a:r>
              <a:rPr lang="ru-RU" sz="2200" dirty="0">
                <a:solidFill>
                  <a:srgbClr val="0070C0"/>
                </a:solidFill>
              </a:rPr>
              <a:t>Становится очевидно, что применение традиционных технологий производства уже недостаточно для сохранения производства и его роста в будущем при существующей кормовой   животноводческой базе. Поэтому в стране реализуются крупные инвестиции в разработку лучших пород молочного скота, в строительство современных молочных комплексов, основанных на роботизированных технологиях содержания и доения. </a:t>
            </a:r>
          </a:p>
        </p:txBody>
      </p:sp>
      <p:pic>
        <p:nvPicPr>
          <p:cNvPr id="5" name="Рисунок 4"/>
          <p:cNvPicPr>
            <a:picLocks noChangeAspect="1"/>
          </p:cNvPicPr>
          <p:nvPr/>
        </p:nvPicPr>
        <p:blipFill>
          <a:blip r:embed="rId2"/>
          <a:stretch>
            <a:fillRect/>
          </a:stretch>
        </p:blipFill>
        <p:spPr>
          <a:xfrm>
            <a:off x="0" y="3140968"/>
            <a:ext cx="4104456" cy="3078342"/>
          </a:xfrm>
          <a:prstGeom prst="rect">
            <a:avLst/>
          </a:prstGeom>
        </p:spPr>
      </p:pic>
      <p:pic>
        <p:nvPicPr>
          <p:cNvPr id="2" name="Рисунок 1"/>
          <p:cNvPicPr>
            <a:picLocks noChangeAspect="1"/>
          </p:cNvPicPr>
          <p:nvPr/>
        </p:nvPicPr>
        <p:blipFill>
          <a:blip r:embed="rId3"/>
          <a:stretch>
            <a:fillRect/>
          </a:stretch>
        </p:blipFill>
        <p:spPr>
          <a:xfrm>
            <a:off x="4201426" y="2348880"/>
            <a:ext cx="4691054" cy="3089583"/>
          </a:xfrm>
          <a:prstGeom prst="rect">
            <a:avLst/>
          </a:prstGeom>
        </p:spPr>
      </p:pic>
    </p:spTree>
    <p:extLst>
      <p:ext uri="{BB962C8B-B14F-4D97-AF65-F5344CB8AC3E}">
        <p14:creationId xmlns:p14="http://schemas.microsoft.com/office/powerpoint/2010/main" val="3880797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4005064"/>
            <a:ext cx="8568951" cy="2664296"/>
          </a:xfrm>
        </p:spPr>
        <p:txBody>
          <a:bodyPr>
            <a:noAutofit/>
          </a:bodyPr>
          <a:lstStyle/>
          <a:p>
            <a:pPr marL="34290" indent="0" algn="ctr">
              <a:buNone/>
            </a:pPr>
            <a:r>
              <a:rPr lang="ru-RU" dirty="0" smtClean="0">
                <a:solidFill>
                  <a:srgbClr val="0070C0"/>
                </a:solidFill>
              </a:rPr>
              <a:t>Молочная отрасль АПК России в последние </a:t>
            </a:r>
            <a:r>
              <a:rPr lang="ru-RU" dirty="0">
                <a:solidFill>
                  <a:srgbClr val="0070C0"/>
                </a:solidFill>
              </a:rPr>
              <a:t>годы демонстрирует хорошую динамику производства молока в ситуации сокращения поголовья молочного скота. Расширение применения роботов на молочных комплексах позволило многим предприятиям при имеющихся производственных ресурсах максимизировать производительность животных и повысить качество получаемого сырого молока. По этой причине в работе была поставлена задача </a:t>
            </a:r>
            <a:r>
              <a:rPr lang="ru-RU" dirty="0" smtClean="0">
                <a:solidFill>
                  <a:srgbClr val="0070C0"/>
                </a:solidFill>
              </a:rPr>
              <a:t>научно </a:t>
            </a:r>
            <a:r>
              <a:rPr lang="ru-RU" dirty="0">
                <a:solidFill>
                  <a:srgbClr val="0070C0"/>
                </a:solidFill>
              </a:rPr>
              <a:t>обосновать происходящие масштабы цифровой трансформации на примере производства молока в </a:t>
            </a:r>
            <a:r>
              <a:rPr lang="ru-RU" smtClean="0">
                <a:solidFill>
                  <a:srgbClr val="0070C0"/>
                </a:solidFill>
              </a:rPr>
              <a:t>передовом предприятии </a:t>
            </a:r>
            <a:r>
              <a:rPr lang="ru-RU" dirty="0">
                <a:solidFill>
                  <a:srgbClr val="0070C0"/>
                </a:solidFill>
              </a:rPr>
              <a:t>южного региона. </a:t>
            </a:r>
          </a:p>
        </p:txBody>
      </p:sp>
      <p:pic>
        <p:nvPicPr>
          <p:cNvPr id="6" name="Рисунок 5"/>
          <p:cNvPicPr>
            <a:picLocks noChangeAspect="1"/>
          </p:cNvPicPr>
          <p:nvPr/>
        </p:nvPicPr>
        <p:blipFill>
          <a:blip r:embed="rId2"/>
          <a:stretch>
            <a:fillRect/>
          </a:stretch>
        </p:blipFill>
        <p:spPr>
          <a:xfrm>
            <a:off x="223582" y="188639"/>
            <a:ext cx="3600400" cy="2311479"/>
          </a:xfrm>
          <a:prstGeom prst="rect">
            <a:avLst/>
          </a:prstGeom>
        </p:spPr>
      </p:pic>
      <p:pic>
        <p:nvPicPr>
          <p:cNvPr id="7" name="Рисунок 6"/>
          <p:cNvPicPr>
            <a:picLocks noChangeAspect="1"/>
          </p:cNvPicPr>
          <p:nvPr/>
        </p:nvPicPr>
        <p:blipFill>
          <a:blip r:embed="rId3"/>
          <a:stretch>
            <a:fillRect/>
          </a:stretch>
        </p:blipFill>
        <p:spPr>
          <a:xfrm>
            <a:off x="5364088" y="125184"/>
            <a:ext cx="3651435" cy="2438388"/>
          </a:xfrm>
          <a:prstGeom prst="rect">
            <a:avLst/>
          </a:prstGeom>
        </p:spPr>
      </p:pic>
      <p:pic>
        <p:nvPicPr>
          <p:cNvPr id="8" name="Рисунок 7"/>
          <p:cNvPicPr>
            <a:picLocks noChangeAspect="1"/>
          </p:cNvPicPr>
          <p:nvPr/>
        </p:nvPicPr>
        <p:blipFill>
          <a:blip r:embed="rId4"/>
          <a:stretch>
            <a:fillRect/>
          </a:stretch>
        </p:blipFill>
        <p:spPr>
          <a:xfrm>
            <a:off x="2699792" y="1714713"/>
            <a:ext cx="3456732" cy="2213040"/>
          </a:xfrm>
          <a:prstGeom prst="rect">
            <a:avLst/>
          </a:prstGeom>
        </p:spPr>
      </p:pic>
    </p:spTree>
    <p:extLst>
      <p:ext uri="{BB962C8B-B14F-4D97-AF65-F5344CB8AC3E}">
        <p14:creationId xmlns:p14="http://schemas.microsoft.com/office/powerpoint/2010/main" val="1001876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88640"/>
            <a:ext cx="8064896" cy="1800200"/>
          </a:xfrm>
        </p:spPr>
        <p:txBody>
          <a:bodyPr/>
          <a:lstStyle/>
          <a:p>
            <a:pPr marL="34290" indent="0" algn="ctr">
              <a:buNone/>
            </a:pPr>
            <a:r>
              <a:rPr lang="ru-RU" dirty="0">
                <a:solidFill>
                  <a:srgbClr val="0070C0"/>
                </a:solidFill>
              </a:rPr>
              <a:t>Государство в 2021 году сохранило все варианты субсидирования молочной отрасли, которые на фоне роста себестоимости производства молока запланировано увеличить на 10,6 млрд. рублей в 2022 </a:t>
            </a:r>
            <a:r>
              <a:rPr lang="ru-RU" dirty="0" smtClean="0">
                <a:solidFill>
                  <a:srgbClr val="0070C0"/>
                </a:solidFill>
              </a:rPr>
              <a:t>году. Кроме </a:t>
            </a:r>
            <a:r>
              <a:rPr lang="ru-RU" dirty="0">
                <a:solidFill>
                  <a:srgbClr val="0070C0"/>
                </a:solidFill>
              </a:rPr>
              <a:t>того, запланированы новые инвестиционные проекты, направленные на модернизацию молочных ферм и перевод их на новые интеллектуальные платформы. </a:t>
            </a:r>
          </a:p>
        </p:txBody>
      </p:sp>
      <p:pic>
        <p:nvPicPr>
          <p:cNvPr id="4" name="Рисунок 3"/>
          <p:cNvPicPr>
            <a:picLocks noChangeAspect="1"/>
          </p:cNvPicPr>
          <p:nvPr/>
        </p:nvPicPr>
        <p:blipFill>
          <a:blip r:embed="rId2"/>
          <a:stretch>
            <a:fillRect/>
          </a:stretch>
        </p:blipFill>
        <p:spPr>
          <a:xfrm>
            <a:off x="284246" y="1989063"/>
            <a:ext cx="8608233" cy="4104456"/>
          </a:xfrm>
          <a:prstGeom prst="rect">
            <a:avLst/>
          </a:prstGeom>
        </p:spPr>
      </p:pic>
      <p:sp>
        <p:nvSpPr>
          <p:cNvPr id="5" name="Прямоугольник 4"/>
          <p:cNvSpPr/>
          <p:nvPr/>
        </p:nvSpPr>
        <p:spPr>
          <a:xfrm>
            <a:off x="683569" y="6106763"/>
            <a:ext cx="8208910" cy="369332"/>
          </a:xfrm>
          <a:prstGeom prst="rect">
            <a:avLst/>
          </a:prstGeom>
        </p:spPr>
        <p:txBody>
          <a:bodyPr wrap="square">
            <a:spAutoFit/>
          </a:bodyPr>
          <a:lstStyle/>
          <a:p>
            <a:r>
              <a:rPr lang="ru-RU" dirty="0" smtClean="0">
                <a:solidFill>
                  <a:schemeClr val="accent2">
                    <a:lumMod val="50000"/>
                  </a:schemeClr>
                </a:solidFill>
              </a:rPr>
              <a:t>Рис.3</a:t>
            </a:r>
            <a:r>
              <a:rPr lang="ru-RU" dirty="0">
                <a:solidFill>
                  <a:schemeClr val="accent2">
                    <a:lumMod val="50000"/>
                  </a:schemeClr>
                </a:solidFill>
              </a:rPr>
              <a:t>. Государственная поддержка молочной отрасли, млрд. </a:t>
            </a:r>
            <a:r>
              <a:rPr lang="ru-RU" dirty="0" smtClean="0">
                <a:solidFill>
                  <a:schemeClr val="accent2">
                    <a:lumMod val="50000"/>
                  </a:schemeClr>
                </a:solidFill>
              </a:rPr>
              <a:t>руб</a:t>
            </a:r>
            <a:r>
              <a:rPr lang="ru-RU" dirty="0" smtClean="0"/>
              <a:t>.</a:t>
            </a:r>
            <a:endParaRPr lang="ru-RU" dirty="0"/>
          </a:p>
        </p:txBody>
      </p:sp>
    </p:spTree>
    <p:extLst>
      <p:ext uri="{BB962C8B-B14F-4D97-AF65-F5344CB8AC3E}">
        <p14:creationId xmlns:p14="http://schemas.microsoft.com/office/powerpoint/2010/main" val="1427121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40152" y="188640"/>
            <a:ext cx="3024336" cy="5904656"/>
          </a:xfrm>
        </p:spPr>
        <p:txBody>
          <a:bodyPr>
            <a:normAutofit/>
          </a:bodyPr>
          <a:lstStyle/>
          <a:p>
            <a:pPr marL="34290" indent="0" algn="ctr">
              <a:buNone/>
            </a:pPr>
            <a:r>
              <a:rPr lang="ru-RU" dirty="0">
                <a:solidFill>
                  <a:srgbClr val="0070C0"/>
                </a:solidFill>
              </a:rPr>
              <a:t>Цифровизация – это новый уровень организации молочного скотоводства, представляющий собой сложный многоступенчатый процесс организации производственного цикла молочного хозяйства. Цифровая платформа, формирующая основу работы такого комплекса представляет собой единую экосистему умного управления всеми технологическими процессами содержания животных и производства </a:t>
            </a:r>
            <a:r>
              <a:rPr lang="ru-RU" dirty="0" smtClean="0">
                <a:solidFill>
                  <a:srgbClr val="0070C0"/>
                </a:solidFill>
              </a:rPr>
              <a:t>молока.</a:t>
            </a:r>
            <a:endParaRPr lang="ru-RU" dirty="0">
              <a:solidFill>
                <a:srgbClr val="0070C0"/>
              </a:solidFill>
            </a:endParaRPr>
          </a:p>
        </p:txBody>
      </p:sp>
      <p:pic>
        <p:nvPicPr>
          <p:cNvPr id="4" name="Рисунок 3"/>
          <p:cNvPicPr>
            <a:picLocks noChangeAspect="1"/>
          </p:cNvPicPr>
          <p:nvPr/>
        </p:nvPicPr>
        <p:blipFill rotWithShape="1">
          <a:blip r:embed="rId2"/>
          <a:srcRect r="32416"/>
          <a:stretch/>
        </p:blipFill>
        <p:spPr>
          <a:xfrm>
            <a:off x="0" y="11908"/>
            <a:ext cx="5724128" cy="6369420"/>
          </a:xfrm>
          <a:prstGeom prst="rect">
            <a:avLst/>
          </a:prstGeom>
        </p:spPr>
      </p:pic>
    </p:spTree>
    <p:extLst>
      <p:ext uri="{BB962C8B-B14F-4D97-AF65-F5344CB8AC3E}">
        <p14:creationId xmlns:p14="http://schemas.microsoft.com/office/powerpoint/2010/main" val="24131485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5" name="Объект 4"/>
          <p:cNvSpPr>
            <a:spLocks noGrp="1"/>
          </p:cNvSpPr>
          <p:nvPr>
            <p:ph idx="1"/>
          </p:nvPr>
        </p:nvSpPr>
        <p:spPr>
          <a:xfrm>
            <a:off x="179512" y="4391922"/>
            <a:ext cx="8784975" cy="2448272"/>
          </a:xfrm>
        </p:spPr>
        <p:txBody>
          <a:bodyPr/>
          <a:lstStyle/>
          <a:p>
            <a:pPr marL="34290" indent="0" algn="ctr">
              <a:buNone/>
            </a:pPr>
            <a:r>
              <a:rPr lang="ru-RU" dirty="0" smtClean="0">
                <a:solidFill>
                  <a:schemeClr val="accent2">
                    <a:lumMod val="50000"/>
                  </a:schemeClr>
                </a:solidFill>
              </a:rPr>
              <a:t>Цифровая </a:t>
            </a:r>
            <a:r>
              <a:rPr lang="ru-RU" dirty="0">
                <a:solidFill>
                  <a:schemeClr val="accent2">
                    <a:lumMod val="50000"/>
                  </a:schemeClr>
                </a:solidFill>
              </a:rPr>
              <a:t>молочная ферма – это интеллектуальная платформа, аккумулирующая информацию по ключевым качественным параметрам производственного процесса, анализирующая полученную оперативную информацию и на ее основе принимающая управленческие решения и направляющая команды для дальнейшей работы </a:t>
            </a:r>
            <a:r>
              <a:rPr lang="ru-RU" dirty="0" smtClean="0">
                <a:solidFill>
                  <a:schemeClr val="accent2">
                    <a:lumMod val="50000"/>
                  </a:schemeClr>
                </a:solidFill>
              </a:rPr>
              <a:t>фермы. </a:t>
            </a:r>
            <a:r>
              <a:rPr lang="ru-RU" dirty="0">
                <a:solidFill>
                  <a:schemeClr val="accent2">
                    <a:lumMod val="50000"/>
                  </a:schemeClr>
                </a:solidFill>
              </a:rPr>
              <a:t>Полностью компьютеризированный процесс устраняет лишние затраты времени и ресурсов для передачи данных, их оценку и принятие управленческих решений. </a:t>
            </a:r>
          </a:p>
        </p:txBody>
      </p:sp>
      <p:pic>
        <p:nvPicPr>
          <p:cNvPr id="8" name="Рисунок 7"/>
          <p:cNvPicPr>
            <a:picLocks noChangeAspect="1"/>
          </p:cNvPicPr>
          <p:nvPr/>
        </p:nvPicPr>
        <p:blipFill>
          <a:blip r:embed="rId2"/>
          <a:stretch>
            <a:fillRect/>
          </a:stretch>
        </p:blipFill>
        <p:spPr>
          <a:xfrm>
            <a:off x="780150" y="260648"/>
            <a:ext cx="7560840" cy="4131274"/>
          </a:xfrm>
          <a:prstGeom prst="rect">
            <a:avLst/>
          </a:prstGeom>
        </p:spPr>
      </p:pic>
    </p:spTree>
    <p:extLst>
      <p:ext uri="{BB962C8B-B14F-4D97-AF65-F5344CB8AC3E}">
        <p14:creationId xmlns:p14="http://schemas.microsoft.com/office/powerpoint/2010/main" val="2816122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332656"/>
            <a:ext cx="8694711" cy="1728192"/>
          </a:xfrm>
        </p:spPr>
        <p:txBody>
          <a:bodyPr>
            <a:normAutofit lnSpcReduction="10000"/>
          </a:bodyPr>
          <a:lstStyle/>
          <a:p>
            <a:pPr marL="34290" indent="0" algn="ctr">
              <a:buNone/>
            </a:pPr>
            <a:r>
              <a:rPr lang="ru-RU" sz="2400" dirty="0">
                <a:solidFill>
                  <a:srgbClr val="0070C0"/>
                </a:solidFill>
              </a:rPr>
              <a:t>Цифровые фермы обладают более высокой продуктивностью и производят высококачественное молоко, но высокие затраты на закупку оборудования не дают возможность российским предприятиям масштабно переводить производство на роботов.</a:t>
            </a:r>
          </a:p>
          <a:p>
            <a:endParaRPr lang="ru-RU" dirty="0" smtClean="0"/>
          </a:p>
          <a:p>
            <a:endParaRPr lang="ru-RU" dirty="0"/>
          </a:p>
        </p:txBody>
      </p:sp>
      <p:pic>
        <p:nvPicPr>
          <p:cNvPr id="2" name="Рисунок 1"/>
          <p:cNvPicPr>
            <a:picLocks noChangeAspect="1"/>
          </p:cNvPicPr>
          <p:nvPr/>
        </p:nvPicPr>
        <p:blipFill>
          <a:blip r:embed="rId2"/>
          <a:stretch>
            <a:fillRect/>
          </a:stretch>
        </p:blipFill>
        <p:spPr>
          <a:xfrm>
            <a:off x="683568" y="1916832"/>
            <a:ext cx="7920880" cy="4536504"/>
          </a:xfrm>
          <a:prstGeom prst="rect">
            <a:avLst/>
          </a:prstGeom>
        </p:spPr>
      </p:pic>
    </p:spTree>
    <p:extLst>
      <p:ext uri="{BB962C8B-B14F-4D97-AF65-F5344CB8AC3E}">
        <p14:creationId xmlns:p14="http://schemas.microsoft.com/office/powerpoint/2010/main" val="3791054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293096"/>
            <a:ext cx="8568952" cy="2379712"/>
          </a:xfrm>
        </p:spPr>
        <p:txBody>
          <a:bodyPr/>
          <a:lstStyle/>
          <a:p>
            <a:pPr marL="34290" indent="0" algn="ctr">
              <a:buNone/>
            </a:pPr>
            <a:r>
              <a:rPr lang="ru-RU" dirty="0">
                <a:solidFill>
                  <a:srgbClr val="0070C0"/>
                </a:solidFill>
              </a:rPr>
              <a:t>В России лидером по роботизации молочного производства является Калужская область, где с 2015 года работает программа «Создание 100 роботизированных ферм». Благодаря данной программе в 2021 году работало 37 ферм-роботов. Другие регионы существенно отстают от данного показателя – по 10 ферм-роботов работают в Республике Татарстан, Республике Удмуртия, Свердловской области. Если оценить Юг России, то тут можно отметить, что 6 ферм-роботов запущено в Краснодарском Крае, 1 ферма – робот работает в Волгоградской области. </a:t>
            </a:r>
          </a:p>
        </p:txBody>
      </p:sp>
      <p:pic>
        <p:nvPicPr>
          <p:cNvPr id="2" name="Рисунок 1"/>
          <p:cNvPicPr>
            <a:picLocks noChangeAspect="1"/>
          </p:cNvPicPr>
          <p:nvPr/>
        </p:nvPicPr>
        <p:blipFill>
          <a:blip r:embed="rId2"/>
          <a:stretch>
            <a:fillRect/>
          </a:stretch>
        </p:blipFill>
        <p:spPr>
          <a:xfrm>
            <a:off x="1565836" y="222916"/>
            <a:ext cx="6084335" cy="3926164"/>
          </a:xfrm>
          <a:prstGeom prst="rect">
            <a:avLst/>
          </a:prstGeom>
        </p:spPr>
      </p:pic>
    </p:spTree>
    <p:extLst>
      <p:ext uri="{BB962C8B-B14F-4D97-AF65-F5344CB8AC3E}">
        <p14:creationId xmlns:p14="http://schemas.microsoft.com/office/powerpoint/2010/main" val="4125146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240090" y="4653136"/>
            <a:ext cx="8640959" cy="1584176"/>
          </a:xfrm>
        </p:spPr>
        <p:txBody>
          <a:bodyPr/>
          <a:lstStyle/>
          <a:p>
            <a:pPr marL="34290" indent="0" algn="ctr">
              <a:buNone/>
            </a:pPr>
            <a:r>
              <a:rPr lang="ru-RU" dirty="0">
                <a:solidFill>
                  <a:srgbClr val="0070C0"/>
                </a:solidFill>
              </a:rPr>
              <a:t>В 2021 году в рейтинг ТОП-100 попал еще один производитель Юга России, расположенный на территории Волгоградской области – СП Донское. Такой прорыв данного новичка обусловлен выходом на рабочую мощность новой роботизированной карусели </a:t>
            </a:r>
            <a:r>
              <a:rPr lang="ru-RU" dirty="0" err="1">
                <a:solidFill>
                  <a:srgbClr val="0070C0"/>
                </a:solidFill>
              </a:rPr>
              <a:t>DairyProQ</a:t>
            </a:r>
            <a:r>
              <a:rPr lang="ru-RU" dirty="0">
                <a:solidFill>
                  <a:srgbClr val="0070C0"/>
                </a:solidFill>
              </a:rPr>
              <a:t> на 60 мест в 2021 году, одновременно обслуживающего 1200 коров (в планах до 1500 коров). </a:t>
            </a:r>
          </a:p>
        </p:txBody>
      </p:sp>
      <p:pic>
        <p:nvPicPr>
          <p:cNvPr id="4" name="Рисунок 3"/>
          <p:cNvPicPr>
            <a:picLocks noChangeAspect="1"/>
          </p:cNvPicPr>
          <p:nvPr/>
        </p:nvPicPr>
        <p:blipFill>
          <a:blip r:embed="rId2"/>
          <a:stretch>
            <a:fillRect/>
          </a:stretch>
        </p:blipFill>
        <p:spPr>
          <a:xfrm>
            <a:off x="1043608" y="188640"/>
            <a:ext cx="7220282" cy="4248472"/>
          </a:xfrm>
          <a:prstGeom prst="rect">
            <a:avLst/>
          </a:prstGeom>
        </p:spPr>
      </p:pic>
    </p:spTree>
    <p:extLst>
      <p:ext uri="{BB962C8B-B14F-4D97-AF65-F5344CB8AC3E}">
        <p14:creationId xmlns:p14="http://schemas.microsoft.com/office/powerpoint/2010/main" val="34844302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20110" y="4221088"/>
            <a:ext cx="8280919" cy="2378968"/>
          </a:xfrm>
        </p:spPr>
        <p:txBody>
          <a:bodyPr>
            <a:normAutofit lnSpcReduction="10000"/>
          </a:bodyPr>
          <a:lstStyle/>
          <a:p>
            <a:pPr marL="34290" indent="0" algn="ctr">
              <a:buNone/>
            </a:pPr>
            <a:r>
              <a:rPr lang="ru-RU" dirty="0">
                <a:solidFill>
                  <a:srgbClr val="0070C0"/>
                </a:solidFill>
              </a:rPr>
              <a:t>Особенность таких установок заключается в том, что процесс дойки одной коровы занимает 6-8 минут, доение происходит по четкому алгоритму без сбоев, полная идентичность обслуживания каждой коровы, бережное отношение к доению, автоматическая профилактика здоровья вымени до и после дойки, постоянный мониторинг здоровья животных и качества сдаиваемого молока. Качество получаемого молока в результате доения роботами подтверждено соответствующими лабораторными замерами, что обусловило его поставки для производства детского питания. </a:t>
            </a:r>
          </a:p>
          <a:p>
            <a:pPr marL="34290" indent="0" algn="ctr">
              <a:buNone/>
            </a:pPr>
            <a:endParaRPr lang="ru-RU" dirty="0">
              <a:solidFill>
                <a:srgbClr val="0070C0"/>
              </a:solidFill>
            </a:endParaRPr>
          </a:p>
        </p:txBody>
      </p:sp>
      <p:pic>
        <p:nvPicPr>
          <p:cNvPr id="4" name="Рисунок 3"/>
          <p:cNvPicPr>
            <a:picLocks noChangeAspect="1"/>
          </p:cNvPicPr>
          <p:nvPr/>
        </p:nvPicPr>
        <p:blipFill>
          <a:blip r:embed="rId2"/>
          <a:stretch>
            <a:fillRect/>
          </a:stretch>
        </p:blipFill>
        <p:spPr>
          <a:xfrm>
            <a:off x="1590493" y="188640"/>
            <a:ext cx="5940152" cy="3951493"/>
          </a:xfrm>
          <a:prstGeom prst="rect">
            <a:avLst/>
          </a:prstGeom>
        </p:spPr>
      </p:pic>
    </p:spTree>
    <p:extLst>
      <p:ext uri="{BB962C8B-B14F-4D97-AF65-F5344CB8AC3E}">
        <p14:creationId xmlns:p14="http://schemas.microsoft.com/office/powerpoint/2010/main" val="3939869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rotWithShape="1">
          <a:blip r:embed="rId2"/>
          <a:srcRect l="1" r="27443"/>
          <a:stretch/>
        </p:blipFill>
        <p:spPr>
          <a:xfrm>
            <a:off x="1187624" y="188640"/>
            <a:ext cx="6696744" cy="5760640"/>
          </a:xfrm>
          <a:prstGeom prst="rect">
            <a:avLst/>
          </a:prstGeom>
        </p:spPr>
      </p:pic>
      <p:sp>
        <p:nvSpPr>
          <p:cNvPr id="5" name="Прямоугольник 4"/>
          <p:cNvSpPr/>
          <p:nvPr/>
        </p:nvSpPr>
        <p:spPr>
          <a:xfrm>
            <a:off x="251520" y="5965867"/>
            <a:ext cx="8568952" cy="646331"/>
          </a:xfrm>
          <a:prstGeom prst="rect">
            <a:avLst/>
          </a:prstGeom>
        </p:spPr>
        <p:txBody>
          <a:bodyPr wrap="square">
            <a:spAutoFit/>
          </a:bodyPr>
          <a:lstStyle/>
          <a:p>
            <a:pPr algn="ctr"/>
            <a:r>
              <a:rPr lang="ru-RU" dirty="0" smtClean="0">
                <a:solidFill>
                  <a:srgbClr val="0070C0"/>
                </a:solidFill>
              </a:rPr>
              <a:t>Рис.5</a:t>
            </a:r>
            <a:r>
              <a:rPr lang="ru-RU" dirty="0">
                <a:solidFill>
                  <a:srgbClr val="0070C0"/>
                </a:solidFill>
              </a:rPr>
              <a:t>. Крупнейшие производители молока Юга России, попавшие в рейтинг 2021 года ТОП-100.</a:t>
            </a:r>
          </a:p>
        </p:txBody>
      </p:sp>
    </p:spTree>
    <p:extLst>
      <p:ext uri="{BB962C8B-B14F-4D97-AF65-F5344CB8AC3E}">
        <p14:creationId xmlns:p14="http://schemas.microsoft.com/office/powerpoint/2010/main" val="17589504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stretch>
            <a:fillRect/>
          </a:stretch>
        </p:blipFill>
        <p:spPr>
          <a:xfrm>
            <a:off x="223030" y="188640"/>
            <a:ext cx="8546092" cy="5544616"/>
          </a:xfrm>
          <a:prstGeom prst="rect">
            <a:avLst/>
          </a:prstGeom>
        </p:spPr>
      </p:pic>
      <p:sp>
        <p:nvSpPr>
          <p:cNvPr id="5" name="Прямоугольник 4"/>
          <p:cNvSpPr/>
          <p:nvPr/>
        </p:nvSpPr>
        <p:spPr>
          <a:xfrm>
            <a:off x="323528" y="5877272"/>
            <a:ext cx="8474084" cy="707886"/>
          </a:xfrm>
          <a:prstGeom prst="rect">
            <a:avLst/>
          </a:prstGeom>
        </p:spPr>
        <p:txBody>
          <a:bodyPr wrap="square">
            <a:spAutoFit/>
          </a:bodyPr>
          <a:lstStyle/>
          <a:p>
            <a:pPr algn="ctr"/>
            <a:r>
              <a:rPr lang="ru-RU" sz="2000" dirty="0" smtClean="0">
                <a:solidFill>
                  <a:srgbClr val="0070C0"/>
                </a:solidFill>
              </a:rPr>
              <a:t>Рис.6</a:t>
            </a:r>
            <a:r>
              <a:rPr lang="ru-RU" sz="2000" dirty="0">
                <a:solidFill>
                  <a:srgbClr val="0070C0"/>
                </a:solidFill>
              </a:rPr>
              <a:t>. Визуальная карта расположения производителей Юга России по данным рейтинга 2021 года ТОП-100.</a:t>
            </a:r>
          </a:p>
        </p:txBody>
      </p:sp>
    </p:spTree>
    <p:extLst>
      <p:ext uri="{BB962C8B-B14F-4D97-AF65-F5344CB8AC3E}">
        <p14:creationId xmlns:p14="http://schemas.microsoft.com/office/powerpoint/2010/main" val="7010185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12098" y="3573016"/>
            <a:ext cx="8496944" cy="2880320"/>
          </a:xfrm>
        </p:spPr>
        <p:txBody>
          <a:bodyPr/>
          <a:lstStyle/>
          <a:p>
            <a:pPr marL="34290" indent="0" algn="ctr">
              <a:buNone/>
            </a:pPr>
            <a:r>
              <a:rPr lang="ru-RU" dirty="0">
                <a:solidFill>
                  <a:srgbClr val="0070C0"/>
                </a:solidFill>
              </a:rPr>
              <a:t>Таким образом, как доказывает рейтинг 2021 года ТОП-100 будущее российского молочного производства видится в интеллектуализации управления молочными комплексами, основанном на технологиях гармонизации связей в цепочке «человек-машина-животное-продукт». Фактически в данной цепи человек будет занимать позицию разработчика и наблюдателя-управленца, роль машинного или интеллектуального фактора будет усиливаться и направлена на максимально качественное обслуживание животных с целью получения высококачественного продукта </a:t>
            </a:r>
            <a:r>
              <a:rPr lang="ru-RU" dirty="0" smtClean="0">
                <a:solidFill>
                  <a:srgbClr val="0070C0"/>
                </a:solidFill>
              </a:rPr>
              <a:t>животноводства.</a:t>
            </a:r>
            <a:endParaRPr lang="ru-RU" dirty="0">
              <a:solidFill>
                <a:srgbClr val="0070C0"/>
              </a:solidFill>
            </a:endParaRPr>
          </a:p>
        </p:txBody>
      </p:sp>
      <p:pic>
        <p:nvPicPr>
          <p:cNvPr id="5" name="Рисунок 4"/>
          <p:cNvPicPr>
            <a:picLocks noChangeAspect="1"/>
          </p:cNvPicPr>
          <p:nvPr/>
        </p:nvPicPr>
        <p:blipFill>
          <a:blip r:embed="rId2"/>
          <a:stretch>
            <a:fillRect/>
          </a:stretch>
        </p:blipFill>
        <p:spPr>
          <a:xfrm>
            <a:off x="2061705" y="188640"/>
            <a:ext cx="4997730" cy="3317714"/>
          </a:xfrm>
          <a:prstGeom prst="rect">
            <a:avLst/>
          </a:prstGeom>
        </p:spPr>
      </p:pic>
    </p:spTree>
    <p:extLst>
      <p:ext uri="{BB962C8B-B14F-4D97-AF65-F5344CB8AC3E}">
        <p14:creationId xmlns:p14="http://schemas.microsoft.com/office/powerpoint/2010/main" val="37312734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09600"/>
            <a:ext cx="8496944" cy="1163216"/>
          </a:xfrm>
        </p:spPr>
        <p:txBody>
          <a:bodyPr>
            <a:normAutofit/>
          </a:bodyPr>
          <a:lstStyle/>
          <a:p>
            <a:pPr algn="ctr"/>
            <a:r>
              <a:rPr lang="ru-RU" sz="2400" dirty="0">
                <a:solidFill>
                  <a:schemeClr val="tx1"/>
                </a:solidFill>
              </a:rPr>
              <a:t>Характеристика коров по молочной продуктивности и живой массе за 305 дней законченной лактации в 2021 году</a:t>
            </a:r>
          </a:p>
        </p:txBody>
      </p:sp>
      <p:pic>
        <p:nvPicPr>
          <p:cNvPr id="4" name="Объект 3"/>
          <p:cNvPicPr>
            <a:picLocks noGrp="1" noChangeAspect="1"/>
          </p:cNvPicPr>
          <p:nvPr>
            <p:ph idx="1"/>
          </p:nvPr>
        </p:nvPicPr>
        <p:blipFill>
          <a:blip r:embed="rId2"/>
          <a:stretch>
            <a:fillRect/>
          </a:stretch>
        </p:blipFill>
        <p:spPr>
          <a:xfrm>
            <a:off x="168082" y="2348880"/>
            <a:ext cx="8868414" cy="4824536"/>
          </a:xfrm>
          <a:prstGeom prst="rect">
            <a:avLst/>
          </a:prstGeom>
        </p:spPr>
      </p:pic>
    </p:spTree>
    <p:extLst>
      <p:ext uri="{BB962C8B-B14F-4D97-AF65-F5344CB8AC3E}">
        <p14:creationId xmlns:p14="http://schemas.microsoft.com/office/powerpoint/2010/main" val="2172727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6672" y="476672"/>
            <a:ext cx="7406640" cy="769208"/>
          </a:xfrm>
        </p:spPr>
        <p:txBody>
          <a:bodyPr>
            <a:normAutofit/>
          </a:bodyPr>
          <a:lstStyle/>
          <a:p>
            <a:pPr algn="ctr"/>
            <a:r>
              <a:rPr lang="ru-RU" sz="3200" dirty="0">
                <a:solidFill>
                  <a:schemeClr val="tx1"/>
                </a:solidFill>
              </a:rPr>
              <a:t>Характеристика коров по удою</a:t>
            </a:r>
          </a:p>
        </p:txBody>
      </p:sp>
      <p:pic>
        <p:nvPicPr>
          <p:cNvPr id="4" name="Объект 3"/>
          <p:cNvPicPr>
            <a:picLocks noGrp="1" noChangeAspect="1"/>
          </p:cNvPicPr>
          <p:nvPr>
            <p:ph idx="1"/>
          </p:nvPr>
        </p:nvPicPr>
        <p:blipFill>
          <a:blip r:embed="rId2"/>
          <a:stretch>
            <a:fillRect/>
          </a:stretch>
        </p:blipFill>
        <p:spPr>
          <a:xfrm>
            <a:off x="179512" y="1772817"/>
            <a:ext cx="8640960" cy="4896544"/>
          </a:xfrm>
          <a:prstGeom prst="rect">
            <a:avLst/>
          </a:prstGeom>
        </p:spPr>
      </p:pic>
    </p:spTree>
    <p:extLst>
      <p:ext uri="{BB962C8B-B14F-4D97-AF65-F5344CB8AC3E}">
        <p14:creationId xmlns:p14="http://schemas.microsoft.com/office/powerpoint/2010/main" val="2523504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6094" y="4077072"/>
            <a:ext cx="8568951" cy="2523728"/>
          </a:xfrm>
        </p:spPr>
        <p:txBody>
          <a:bodyPr>
            <a:noAutofit/>
          </a:bodyPr>
          <a:lstStyle/>
          <a:p>
            <a:pPr marL="34290" indent="0" algn="ctr">
              <a:buNone/>
            </a:pPr>
            <a:r>
              <a:rPr lang="ru-RU" sz="2400" dirty="0">
                <a:solidFill>
                  <a:schemeClr val="tx1"/>
                </a:solidFill>
              </a:rPr>
              <a:t>Основными производственными партнерами СП «Донское» </a:t>
            </a:r>
            <a:r>
              <a:rPr lang="ru-RU" sz="2400" dirty="0" smtClean="0">
                <a:solidFill>
                  <a:schemeClr val="tx1"/>
                </a:solidFill>
              </a:rPr>
              <a:t>являются</a:t>
            </a:r>
            <a:r>
              <a:rPr lang="ru-RU" sz="2400" dirty="0">
                <a:solidFill>
                  <a:schemeClr val="tx1"/>
                </a:solidFill>
              </a:rPr>
              <a:t>: </a:t>
            </a:r>
          </a:p>
          <a:p>
            <a:pPr marL="34290" indent="0" algn="ctr">
              <a:buNone/>
            </a:pPr>
            <a:r>
              <a:rPr lang="ru-RU" sz="2400" dirty="0" smtClean="0">
                <a:solidFill>
                  <a:schemeClr val="tx1"/>
                </a:solidFill>
              </a:rPr>
              <a:t>«</a:t>
            </a:r>
            <a:r>
              <a:rPr lang="ru-RU" sz="2400" dirty="0">
                <a:solidFill>
                  <a:schemeClr val="tx1"/>
                </a:solidFill>
              </a:rPr>
              <a:t>Семикаракорский сыродельный комбинат», Россия, </a:t>
            </a:r>
            <a:r>
              <a:rPr lang="ru-RU" sz="2400" dirty="0" smtClean="0">
                <a:solidFill>
                  <a:schemeClr val="tx1"/>
                </a:solidFill>
              </a:rPr>
              <a:t>Ростовская </a:t>
            </a:r>
            <a:r>
              <a:rPr lang="ru-RU" sz="2400" dirty="0">
                <a:solidFill>
                  <a:schemeClr val="tx1"/>
                </a:solidFill>
              </a:rPr>
              <a:t>область, г. </a:t>
            </a:r>
            <a:r>
              <a:rPr lang="ru-RU" sz="2400" dirty="0" err="1">
                <a:solidFill>
                  <a:schemeClr val="tx1"/>
                </a:solidFill>
              </a:rPr>
              <a:t>Семикаракорск</a:t>
            </a:r>
            <a:r>
              <a:rPr lang="ru-RU" sz="2400" dirty="0">
                <a:solidFill>
                  <a:schemeClr val="tx1"/>
                </a:solidFill>
              </a:rPr>
              <a:t>;</a:t>
            </a:r>
          </a:p>
          <a:p>
            <a:pPr marL="34290" indent="0" algn="ctr">
              <a:buNone/>
            </a:pPr>
            <a:r>
              <a:rPr lang="ru-RU" sz="2400" dirty="0" smtClean="0">
                <a:solidFill>
                  <a:schemeClr val="tx1"/>
                </a:solidFill>
              </a:rPr>
              <a:t>ООО </a:t>
            </a:r>
            <a:r>
              <a:rPr lang="ru-RU" sz="2400" dirty="0">
                <a:solidFill>
                  <a:schemeClr val="tx1"/>
                </a:solidFill>
              </a:rPr>
              <a:t>«Еланский сыродельном комбинат», Россия, </a:t>
            </a:r>
            <a:r>
              <a:rPr lang="ru-RU" sz="2400" dirty="0" smtClean="0">
                <a:solidFill>
                  <a:schemeClr val="tx1"/>
                </a:solidFill>
              </a:rPr>
              <a:t>Волгоградская </a:t>
            </a:r>
            <a:r>
              <a:rPr lang="ru-RU" sz="2400" dirty="0">
                <a:solidFill>
                  <a:schemeClr val="tx1"/>
                </a:solidFill>
              </a:rPr>
              <a:t>область, Еланский район, </a:t>
            </a:r>
            <a:r>
              <a:rPr lang="ru-RU" sz="2400" dirty="0" err="1">
                <a:solidFill>
                  <a:schemeClr val="tx1"/>
                </a:solidFill>
              </a:rPr>
              <a:t>р.п</a:t>
            </a:r>
            <a:r>
              <a:rPr lang="ru-RU" sz="2400" dirty="0">
                <a:solidFill>
                  <a:schemeClr val="tx1"/>
                </a:solidFill>
              </a:rPr>
              <a:t>. Елань.</a:t>
            </a:r>
          </a:p>
          <a:p>
            <a:pPr marL="34290" indent="0" algn="ctr">
              <a:buNone/>
            </a:pPr>
            <a:r>
              <a:rPr lang="ru-RU" sz="2400" dirty="0" smtClean="0">
                <a:solidFill>
                  <a:schemeClr val="tx1"/>
                </a:solidFill>
              </a:rPr>
              <a:t> </a:t>
            </a:r>
            <a:endParaRPr lang="ru-RU" sz="2400" dirty="0">
              <a:solidFill>
                <a:schemeClr val="tx1"/>
              </a:solidFill>
            </a:endParaRPr>
          </a:p>
        </p:txBody>
      </p:sp>
      <p:pic>
        <p:nvPicPr>
          <p:cNvPr id="4" name="Рисунок 3"/>
          <p:cNvPicPr>
            <a:picLocks noChangeAspect="1"/>
          </p:cNvPicPr>
          <p:nvPr/>
        </p:nvPicPr>
        <p:blipFill>
          <a:blip r:embed="rId2"/>
          <a:stretch>
            <a:fillRect/>
          </a:stretch>
        </p:blipFill>
        <p:spPr>
          <a:xfrm>
            <a:off x="179512" y="260648"/>
            <a:ext cx="8449509" cy="3528392"/>
          </a:xfrm>
          <a:prstGeom prst="rect">
            <a:avLst/>
          </a:prstGeom>
        </p:spPr>
      </p:pic>
    </p:spTree>
    <p:extLst>
      <p:ext uri="{BB962C8B-B14F-4D97-AF65-F5344CB8AC3E}">
        <p14:creationId xmlns:p14="http://schemas.microsoft.com/office/powerpoint/2010/main" val="13481206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476672"/>
            <a:ext cx="7406640" cy="1356360"/>
          </a:xfrm>
        </p:spPr>
        <p:txBody>
          <a:bodyPr/>
          <a:lstStyle/>
          <a:p>
            <a:pPr algn="ctr"/>
            <a:r>
              <a:rPr lang="ru-RU" dirty="0" smtClean="0">
                <a:solidFill>
                  <a:schemeClr val="tx1"/>
                </a:solidFill>
              </a:rPr>
              <a:t>Доклад окончен!</a:t>
            </a:r>
            <a:br>
              <a:rPr lang="ru-RU" dirty="0" smtClean="0">
                <a:solidFill>
                  <a:schemeClr val="tx1"/>
                </a:solidFill>
              </a:rPr>
            </a:br>
            <a:r>
              <a:rPr lang="ru-RU" dirty="0" smtClean="0">
                <a:solidFill>
                  <a:schemeClr val="tx1"/>
                </a:solidFill>
              </a:rPr>
              <a:t>Спасибо за внимание!</a:t>
            </a:r>
            <a:endParaRPr lang="ru-RU" dirty="0">
              <a:solidFill>
                <a:schemeClr val="tx1"/>
              </a:solidFill>
            </a:endParaRPr>
          </a:p>
        </p:txBody>
      </p:sp>
      <p:pic>
        <p:nvPicPr>
          <p:cNvPr id="5" name="Объект 4"/>
          <p:cNvPicPr>
            <a:picLocks noGrp="1" noChangeAspect="1"/>
          </p:cNvPicPr>
          <p:nvPr>
            <p:ph idx="1"/>
          </p:nvPr>
        </p:nvPicPr>
        <p:blipFill>
          <a:blip r:embed="rId2"/>
          <a:stretch>
            <a:fillRect/>
          </a:stretch>
        </p:blipFill>
        <p:spPr>
          <a:xfrm>
            <a:off x="1043608" y="2060848"/>
            <a:ext cx="6912768" cy="4392488"/>
          </a:xfrm>
          <a:prstGeom prst="rect">
            <a:avLst/>
          </a:prstGeom>
        </p:spPr>
      </p:pic>
    </p:spTree>
    <p:extLst>
      <p:ext uri="{BB962C8B-B14F-4D97-AF65-F5344CB8AC3E}">
        <p14:creationId xmlns:p14="http://schemas.microsoft.com/office/powerpoint/2010/main" val="3259753069"/>
      </p:ext>
    </p:extLst>
  </p:cSld>
  <p:clrMapOvr>
    <a:masterClrMapping/>
  </p:clrMapOvr>
  <p:timing>
    <p:tnLst>
      <p:par>
        <p:cTn id="1" dur="indefinite" restart="never" nodeType="tmRoot"/>
      </p:par>
    </p:tnLst>
  </p:timing>
</p:sld>
</file>

<file path=ppt/theme/theme1.xml><?xml version="1.0" encoding="utf-8"?>
<a:theme xmlns:a="http://schemas.openxmlformats.org/drawingml/2006/main" name="Базис">
  <a:themeElements>
    <a:clrScheme name="Базис">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Базис</Template>
  <TotalTime>14692</TotalTime>
  <Words>874</Words>
  <Application>Microsoft Office PowerPoint</Application>
  <PresentationFormat>Экран (4:3)</PresentationFormat>
  <Paragraphs>35</Paragraphs>
  <Slides>21</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21</vt:i4>
      </vt:variant>
    </vt:vector>
  </HeadingPairs>
  <TitlesOfParts>
    <vt:vector size="27" baseType="lpstr">
      <vt:lpstr>Arial</vt:lpstr>
      <vt:lpstr>Calibri</vt:lpstr>
      <vt:lpstr>Corbel</vt:lpstr>
      <vt:lpstr>Sylfaen</vt:lpstr>
      <vt:lpstr>Times New Roman</vt:lpstr>
      <vt:lpstr>Базис</vt:lpstr>
      <vt:lpstr>Презентация PowerPoint</vt:lpstr>
      <vt:lpstr>Цифровой переход российской экономики на новые дистанционные платформы управления происходит уже на протяжении последних  7-10 лет. Уже накоплен определенный опыт цифровизации и получены результаты.    Молочная отрасль АПК выступает флагманом цифровой трансформации и активно развивает новые алгоритмы производства и содержания животных.  </vt:lpstr>
      <vt:lpstr>Россия по молоку входит десятку лидеров, но при этом по ряду параметров (себестоимость производства молока, качество молока, уровень модернизации, запасы генетического материала) уступает иностранным государствам и не способно конкурировать на мировых продовольственных рынках. </vt:lpstr>
      <vt:lpstr>Презентация PowerPoint</vt:lpstr>
      <vt:lpstr>Дополнительным негативным фактором, оказывающим влияние на производительность молочной отрасли, выступает сокращение поголовья молочного скота в России.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Характеристика коров по молочной продуктивности и живой массе за 305 дней законченной лактации в 2021 году</vt:lpstr>
      <vt:lpstr>Характеристика коров по удою</vt:lpstr>
      <vt:lpstr>Презентация PowerPoint</vt:lpstr>
      <vt:lpstr>Доклад окончен! 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Натали</dc:creator>
  <cp:lastModifiedBy>Учетная запись Майкрософт</cp:lastModifiedBy>
  <cp:revision>1223</cp:revision>
  <cp:lastPrinted>2021-10-18T21:05:54Z</cp:lastPrinted>
  <dcterms:modified xsi:type="dcterms:W3CDTF">2022-10-24T10:56:37Z</dcterms:modified>
</cp:coreProperties>
</file>