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456" r:id="rId3"/>
    <p:sldId id="467" r:id="rId4"/>
    <p:sldId id="468" r:id="rId5"/>
    <p:sldId id="469" r:id="rId6"/>
    <p:sldId id="470" r:id="rId7"/>
    <p:sldId id="471" r:id="rId8"/>
    <p:sldId id="472" r:id="rId9"/>
    <p:sldId id="270" r:id="rId10"/>
  </p:sldIdLst>
  <p:sldSz cx="9906000" cy="6858000" type="A4"/>
  <p:notesSz cx="6669088" cy="9928225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984447C-70B2-44B1-BC02-9E58A33E45AF}">
          <p14:sldIdLst>
            <p14:sldId id="256"/>
            <p14:sldId id="456"/>
            <p14:sldId id="467"/>
            <p14:sldId id="468"/>
            <p14:sldId id="469"/>
            <p14:sldId id="470"/>
            <p14:sldId id="471"/>
            <p14:sldId id="472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12">
          <p15:clr>
            <a:srgbClr val="A4A3A4"/>
          </p15:clr>
        </p15:guide>
        <p15:guide id="2" pos="55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асилий Узун" initials="ВУ" lastIdx="4" clrIdx="0">
    <p:extLst>
      <p:ext uri="{19B8F6BF-5375-455C-9EA6-DF929625EA0E}">
        <p15:presenceInfo xmlns:p15="http://schemas.microsoft.com/office/powerpoint/2012/main" userId="b858023a5e255a4a" providerId="Windows Live"/>
      </p:ext>
    </p:extLst>
  </p:cmAuthor>
  <p:cmAuthor id="2" name="Узун Василий Якимович" initials="УВЯ" lastIdx="1" clrIdx="1">
    <p:extLst>
      <p:ext uri="{19B8F6BF-5375-455C-9EA6-DF929625EA0E}">
        <p15:presenceInfo xmlns:p15="http://schemas.microsoft.com/office/powerpoint/2012/main" userId="S-1-5-21-2640024784-3938380861-2776439907-17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FF00"/>
    <a:srgbClr val="F26724"/>
    <a:srgbClr val="E62B25"/>
    <a:srgbClr val="F99B1C"/>
    <a:srgbClr val="F18420"/>
    <a:srgbClr val="E78E24"/>
    <a:srgbClr val="951A1D"/>
    <a:srgbClr val="921A1D"/>
    <a:srgbClr val="FE7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8" y="52"/>
      </p:cViewPr>
      <p:guideLst>
        <p:guide orient="horz" pos="812"/>
        <p:guide pos="558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50" y="0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4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50" y="9431814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AD1885-E098-4B7A-990F-592BFF924F9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919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45306-B2CB-4645-898C-C2FCC6886318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F20C5-343F-447E-95CE-BEBA09498C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6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20C5-343F-447E-95CE-BEBA09498CFE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387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41858-E3CA-4C30-9D94-B3E7454F73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33E49-F42B-4B24-8ECA-067FDC6D3F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D68EA-4154-45CC-BBE3-438B7F56B3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9AF0C-A13A-461F-987E-CD43E91FF7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306DE-A36F-4B98-B5B7-872FDA113A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3BCCF-00E1-43E0-A013-7B74FDB6F7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F3A33-6A4A-4395-8324-C6DCD486F1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F35FE-C004-4173-8268-FCF9B3B392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5E57B-67AF-45F9-A9C5-5C088F397C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355F6-8B83-4D65-896D-3EEBFD7511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2675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A39E0-91F1-4BC9-BE67-AB32F1E71E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8654A06-2576-4317-9918-DE566674560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uzun@ranepa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uzun@ranepa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6" y="854094"/>
            <a:ext cx="2540005" cy="79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 flipH="1">
            <a:off x="-2" y="2640555"/>
            <a:ext cx="3079561" cy="1537745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dirty="0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3079559" y="2608640"/>
            <a:ext cx="631589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/>
              <a:t>Сезонные колебания цен на продовольствие и методические подходы к их регулированию </a:t>
            </a:r>
            <a:endParaRPr lang="ru-RU" dirty="0"/>
          </a:p>
          <a:p>
            <a:r>
              <a:rPr lang="ru-RU" b="1" dirty="0"/>
              <a:t>                  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259649" y="5172164"/>
            <a:ext cx="4343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ts val="0"/>
              </a:spcBef>
            </a:pPr>
            <a:r>
              <a:rPr lang="ru-RU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Докладчики: Узун Василий Якимович, гл. н. с., д.э.н., профессор, 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E-mail</a:t>
            </a:r>
            <a:r>
              <a:rPr lang="ru-RU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  <a:hlinkClick r:id="rId4"/>
              </a:rPr>
              <a:t>uzun@ranepa.ru</a:t>
            </a:r>
            <a:endParaRPr lang="ru-RU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Терновский Д.С. д.э.н., доцент, РАНХиГС, 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ternovskiy-ds@ranepa.ru</a:t>
            </a:r>
          </a:p>
          <a:p>
            <a:pPr algn="l">
              <a:spcBef>
                <a:spcPts val="0"/>
              </a:spcBef>
            </a:pPr>
            <a:endParaRPr lang="ru-RU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40450" y="1018724"/>
            <a:ext cx="279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ИПЭИ  РАНХиГС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74392" y="602930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8224EA1-685F-4CE6-B287-6950DD652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442156"/>
            <a:ext cx="8420100" cy="5034844"/>
          </a:xfrm>
        </p:spPr>
        <p:txBody>
          <a:bodyPr/>
          <a:lstStyle/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kern="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200" b="1" i="1" kern="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Волатильность цен - важнейший фактор продовольственной безопасности</a:t>
            </a:r>
            <a:endParaRPr lang="ru-RU" sz="22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kern="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Методы выявления экстремального роста и волатильности цен 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kern="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200" b="1" i="1" kern="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Вклад сельхозпроизводителей, переработчиков и торговли в сезонные колебания цен на отдельные виды продовольствия </a:t>
            </a:r>
            <a:endParaRPr lang="ru-RU" sz="2200" b="1" i="1" kern="5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B77F70-8FC2-4036-A520-3F31C491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F7C1C2F-6395-4E26-918F-794E124B1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2F379F5-0012-40F9-ABF0-D2A53EE35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7" name="Text Box 23">
            <a:extLst>
              <a:ext uri="{FF2B5EF4-FFF2-40B4-BE49-F238E27FC236}">
                <a16:creationId xmlns:a16="http://schemas.microsoft.com/office/drawing/2014/main" id="{148A53B4-B80D-488E-A0E4-619AD96CA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7" y="731042"/>
            <a:ext cx="990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вопросы для обсуждения</a:t>
            </a:r>
            <a:endParaRPr lang="ru-RU" sz="2800" b="1" dirty="0">
              <a:solidFill>
                <a:schemeClr val="bg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FC674-D983-4F78-9711-58480E9E9CCB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</p:spTree>
    <p:extLst>
      <p:ext uri="{BB962C8B-B14F-4D97-AF65-F5344CB8AC3E}">
        <p14:creationId xmlns:p14="http://schemas.microsoft.com/office/powerpoint/2010/main" val="3758274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98D3A2-7CFD-43F2-9AA0-C6F6AB31A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65814"/>
            <a:ext cx="8420100" cy="1486786"/>
          </a:xfrm>
        </p:spPr>
        <p:txBody>
          <a:bodyPr/>
          <a:lstStyle/>
          <a:p>
            <a:r>
              <a:rPr lang="ru-RU" sz="2400" dirty="0"/>
              <a:t>Волатильность потребительских цен на продукты с высокими сезонными колебаниями цен по месяцам года, %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8460E21B-8DE5-4B8B-B612-6807F0ECA5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745120"/>
              </p:ext>
            </p:extLst>
          </p:nvPr>
        </p:nvGraphicFramePr>
        <p:xfrm>
          <a:off x="383733" y="1616150"/>
          <a:ext cx="8515718" cy="4444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9333">
                  <a:extLst>
                    <a:ext uri="{9D8B030D-6E8A-4147-A177-3AD203B41FA5}">
                      <a16:colId xmlns:a16="http://schemas.microsoft.com/office/drawing/2014/main" val="1421043088"/>
                    </a:ext>
                  </a:extLst>
                </a:gridCol>
                <a:gridCol w="875277">
                  <a:extLst>
                    <a:ext uri="{9D8B030D-6E8A-4147-A177-3AD203B41FA5}">
                      <a16:colId xmlns:a16="http://schemas.microsoft.com/office/drawing/2014/main" val="369125417"/>
                    </a:ext>
                  </a:extLst>
                </a:gridCol>
                <a:gridCol w="875277">
                  <a:extLst>
                    <a:ext uri="{9D8B030D-6E8A-4147-A177-3AD203B41FA5}">
                      <a16:colId xmlns:a16="http://schemas.microsoft.com/office/drawing/2014/main" val="1152407327"/>
                    </a:ext>
                  </a:extLst>
                </a:gridCol>
                <a:gridCol w="875277">
                  <a:extLst>
                    <a:ext uri="{9D8B030D-6E8A-4147-A177-3AD203B41FA5}">
                      <a16:colId xmlns:a16="http://schemas.microsoft.com/office/drawing/2014/main" val="3430273814"/>
                    </a:ext>
                  </a:extLst>
                </a:gridCol>
                <a:gridCol w="875277">
                  <a:extLst>
                    <a:ext uri="{9D8B030D-6E8A-4147-A177-3AD203B41FA5}">
                      <a16:colId xmlns:a16="http://schemas.microsoft.com/office/drawing/2014/main" val="1345179927"/>
                    </a:ext>
                  </a:extLst>
                </a:gridCol>
                <a:gridCol w="875277">
                  <a:extLst>
                    <a:ext uri="{9D8B030D-6E8A-4147-A177-3AD203B41FA5}">
                      <a16:colId xmlns:a16="http://schemas.microsoft.com/office/drawing/2014/main" val="63719171"/>
                    </a:ext>
                  </a:extLst>
                </a:gridCol>
              </a:tblGrid>
              <a:tr h="30792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Виды продукции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2017г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2018г.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2019г.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2020г.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2021г.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3264694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Картофель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17,8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9,9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12,0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12,1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12,4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2396107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Овощи и бахчевые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5833680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       из них: огурцы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22,8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22,8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17,9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23,0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21,6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3434187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                    помидоры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20,5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17,3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20,1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17,2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18,5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962357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                    капуста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28,1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14,5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20,1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8,0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8,6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7556756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                   морковь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14,7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14,1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11,4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9,2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17,4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1530675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                   лук репчатый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15,4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7,8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14,6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17,9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4537694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Фрукты и ягоды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6455586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       из них: яблоки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6,8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8,7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2,7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7646643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                    груша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2,6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1,8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103557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                    виноград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8,2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8,9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8,1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7,8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8,3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0944574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Молоко питьевое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0,8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3266835"/>
                  </a:ext>
                </a:extLst>
              </a:tr>
              <a:tr h="3181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Яйцо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1256292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432C1D-232B-47DF-99F4-4A707497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F2AD3F0-43C8-4EE6-B742-8F9ABE5D8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02768" y="74711"/>
            <a:ext cx="147043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Источники: Расчеты авторов по индексам цен по месяцам (данные Росстата)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10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1CBBD-87D1-4609-9266-247D2A3BD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Источники: Расчеты авторов по индексам цен по месяцам (данные Росстата)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D3D734E-285A-43C3-AC65-127CBA0969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1450185"/>
              </p:ext>
            </p:extLst>
          </p:nvPr>
        </p:nvGraphicFramePr>
        <p:xfrm>
          <a:off x="574158" y="1752600"/>
          <a:ext cx="8729331" cy="4495802"/>
        </p:xfrm>
        <a:graphic>
          <a:graphicData uri="http://schemas.openxmlformats.org/drawingml/2006/table">
            <a:tbl>
              <a:tblPr firstRow="1" firstCol="1" bandRow="1"/>
              <a:tblGrid>
                <a:gridCol w="2111197">
                  <a:extLst>
                    <a:ext uri="{9D8B030D-6E8A-4147-A177-3AD203B41FA5}">
                      <a16:colId xmlns:a16="http://schemas.microsoft.com/office/drawing/2014/main" val="298666944"/>
                    </a:ext>
                  </a:extLst>
                </a:gridCol>
                <a:gridCol w="1124247">
                  <a:extLst>
                    <a:ext uri="{9D8B030D-6E8A-4147-A177-3AD203B41FA5}">
                      <a16:colId xmlns:a16="http://schemas.microsoft.com/office/drawing/2014/main" val="1229212701"/>
                    </a:ext>
                  </a:extLst>
                </a:gridCol>
                <a:gridCol w="1493358">
                  <a:extLst>
                    <a:ext uri="{9D8B030D-6E8A-4147-A177-3AD203B41FA5}">
                      <a16:colId xmlns:a16="http://schemas.microsoft.com/office/drawing/2014/main" val="4063905976"/>
                    </a:ext>
                  </a:extLst>
                </a:gridCol>
                <a:gridCol w="1759994">
                  <a:extLst>
                    <a:ext uri="{9D8B030D-6E8A-4147-A177-3AD203B41FA5}">
                      <a16:colId xmlns:a16="http://schemas.microsoft.com/office/drawing/2014/main" val="628208600"/>
                    </a:ext>
                  </a:extLst>
                </a:gridCol>
                <a:gridCol w="2240535">
                  <a:extLst>
                    <a:ext uri="{9D8B030D-6E8A-4147-A177-3AD203B41FA5}">
                      <a16:colId xmlns:a16="http://schemas.microsoft.com/office/drawing/2014/main" val="2165376350"/>
                    </a:ext>
                  </a:extLst>
                </a:gridCol>
              </a:tblGrid>
              <a:tr h="1654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случаев экстремального роста цен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наблюдений (24 товара*60 месяцев)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наблюдений с экстремальным ростом цен,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Среднее стандартное отклонение сезонно скорректированных индексов цен, п.п.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757211"/>
                  </a:ext>
                </a:extLst>
              </a:tr>
              <a:tr h="711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Саха (Якутия)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11969"/>
                  </a:ext>
                </a:extLst>
              </a:tr>
              <a:tr h="354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Чукотский АО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774759"/>
                  </a:ext>
                </a:extLst>
              </a:tr>
              <a:tr h="354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Камчатский край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113517"/>
                  </a:ext>
                </a:extLst>
              </a:tr>
              <a:tr h="35494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088459"/>
                  </a:ext>
                </a:extLst>
              </a:tr>
              <a:tr h="354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Курская область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6248620"/>
                  </a:ext>
                </a:extLst>
              </a:tr>
              <a:tr h="354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Пензенская область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1604747"/>
                  </a:ext>
                </a:extLst>
              </a:tr>
              <a:tr h="354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Кировская область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150612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E493DE-41C5-4788-9F7A-9AB15964E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409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823BE0-B64D-41C8-A177-B44AD6603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900223"/>
          </a:xfrm>
        </p:spPr>
        <p:txBody>
          <a:bodyPr/>
          <a:lstStyle/>
          <a:p>
            <a:r>
              <a:rPr lang="ru-RU" sz="2800" dirty="0"/>
              <a:t>Темпы роста реальных (скорректированных на уровень инфляции) цен на картофель, % </a:t>
            </a:r>
            <a:r>
              <a:rPr lang="ru-RU" sz="1600" dirty="0"/>
              <a:t>(2017г. – 100%, --- - среднее значение за последние 5 лет, сопоставимые периоды)</a:t>
            </a:r>
            <a:br>
              <a:rPr lang="ru-RU" sz="1600" dirty="0"/>
            </a:br>
            <a:br>
              <a:rPr lang="ru-RU" sz="2800" dirty="0"/>
            </a:b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59F37A-4CE6-4421-9FA1-FD25118CF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image18.png">
            <a:extLst>
              <a:ext uri="{FF2B5EF4-FFF2-40B4-BE49-F238E27FC236}">
                <a16:creationId xmlns:a16="http://schemas.microsoft.com/office/drawing/2014/main" id="{32F34F82-4ABA-496E-97CC-AAB17410D7C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16" y="1509823"/>
            <a:ext cx="9133367" cy="502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7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92D61-66F6-4A4A-911A-19B88AAD8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97712"/>
            <a:ext cx="8420100" cy="1454888"/>
          </a:xfrm>
        </p:spPr>
        <p:txBody>
          <a:bodyPr/>
          <a:lstStyle/>
          <a:p>
            <a:r>
              <a:rPr lang="ru-RU" sz="2800" dirty="0"/>
              <a:t>Темпы роста реальных (скорректированных на уровень инфляции) цен на овощи, % </a:t>
            </a:r>
            <a:r>
              <a:rPr lang="ru-RU" sz="1600" dirty="0"/>
              <a:t>(2017г. – 100%, --- - среднее значение за последние 5 лет, сопоставимые периоды)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ACA89B-9FE1-4D35-8B6A-E2CF2128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image8.png">
            <a:extLst>
              <a:ext uri="{FF2B5EF4-FFF2-40B4-BE49-F238E27FC236}">
                <a16:creationId xmlns:a16="http://schemas.microsoft.com/office/drawing/2014/main" id="{15AC8A43-3526-4D92-8463-A02494295E0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5302" y="1594884"/>
            <a:ext cx="9037675" cy="465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34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4DD98-583C-44EE-A26A-E10BD5EDA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Темпы роста реальных (скорректированных на уровень инфляции) цен на молоко, % </a:t>
            </a:r>
            <a:r>
              <a:rPr lang="ru-RU" sz="1600" dirty="0"/>
              <a:t>(2017г. – 100%, --- - среднее значение за последние 5 лет, сопоставимые периоды)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872CF7-A18F-4A1F-8340-F93BFEA5C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image12.png">
            <a:extLst>
              <a:ext uri="{FF2B5EF4-FFF2-40B4-BE49-F238E27FC236}">
                <a16:creationId xmlns:a16="http://schemas.microsoft.com/office/drawing/2014/main" id="{75FFE4AA-BED8-415C-9DE7-BE4AA2644BE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2260" y="1752600"/>
            <a:ext cx="8856921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32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8E025A-5873-4982-AEB5-8795F65F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152400"/>
            <a:ext cx="8420100" cy="1600200"/>
          </a:xfrm>
        </p:spPr>
        <p:txBody>
          <a:bodyPr/>
          <a:lstStyle/>
          <a:p>
            <a:r>
              <a:rPr lang="ru-RU" sz="2800" dirty="0"/>
              <a:t>Темпы роста реальных (скорректированных на уровень инфляции) цен на яйцо, % </a:t>
            </a:r>
            <a:r>
              <a:rPr lang="ru-RU" sz="1600" dirty="0"/>
              <a:t>(2017г. – 100%, --- - среднее значение за последние 5 лет, сопоставимые периоды)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215B4D-DB50-4509-8934-FD5F91A6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image14.png">
            <a:extLst>
              <a:ext uri="{FF2B5EF4-FFF2-40B4-BE49-F238E27FC236}">
                <a16:creationId xmlns:a16="http://schemas.microsoft.com/office/drawing/2014/main" id="{2D944413-5D9C-4520-A5A9-5B8ED23F362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8344" y="1626781"/>
            <a:ext cx="9058940" cy="462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5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27" y="2988747"/>
            <a:ext cx="2827683" cy="88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678878" y="0"/>
            <a:ext cx="5227121" cy="6858000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/>
          </a:p>
        </p:txBody>
      </p:sp>
      <p:sp>
        <p:nvSpPr>
          <p:cNvPr id="35844" name="Text Box 2052"/>
          <p:cNvSpPr txBox="1">
            <a:spLocks noChangeArrowheads="1"/>
          </p:cNvSpPr>
          <p:nvPr/>
        </p:nvSpPr>
        <p:spPr bwMode="auto">
          <a:xfrm>
            <a:off x="4678878" y="3165800"/>
            <a:ext cx="52271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1030" y="4319186"/>
            <a:ext cx="39489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В. Я. Узун     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uzun@ranepa.ru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Д.С. Терновский 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ternovskiy-ds@ranepa.ru</a:t>
            </a:r>
          </a:p>
          <a:p>
            <a:pPr algn="l"/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24275</TotalTime>
  <Words>609</Words>
  <Application>Microsoft Office PowerPoint</Application>
  <PresentationFormat>Лист A4 (210x297 мм)</PresentationFormat>
  <Paragraphs>148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Tahoma</vt:lpstr>
      <vt:lpstr>Times New Roman</vt:lpstr>
      <vt:lpstr>Оформление по умолчанию</vt:lpstr>
      <vt:lpstr>Презентация PowerPoint</vt:lpstr>
      <vt:lpstr>Презентация PowerPoint</vt:lpstr>
      <vt:lpstr>Волатильность потребительских цен на продукты с высокими сезонными колебаниями цен по месяцам года, %</vt:lpstr>
      <vt:lpstr>Источники: Расчеты авторов по индексам цен по месяцам (данные Росстата) </vt:lpstr>
      <vt:lpstr>Темпы роста реальных (скорректированных на уровень инфляции) цен на картофель, % (2017г. – 100%, --- - среднее значение за последние 5 лет, сопоставимые периоды)  </vt:lpstr>
      <vt:lpstr>Темпы роста реальных (скорректированных на уровень инфляции) цен на овощи, % (2017г. – 100%, --- - среднее значение за последние 5 лет, сопоставимые периоды) </vt:lpstr>
      <vt:lpstr>Темпы роста реальных (скорректированных на уровень инфляции) цен на молоко, % (2017г. – 100%, --- - среднее значение за последние 5 лет, сопоставимые периоды) </vt:lpstr>
      <vt:lpstr>Темпы роста реальных (скорректированных на уровень инфляции) цен на яйцо, % (2017г. – 100%, --- - среднее значение за последние 5 лет, сопоставимые периоды) 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Лаврищева Анастасия Анатольевна</dc:creator>
  <cp:lastModifiedBy>Василий Узун</cp:lastModifiedBy>
  <cp:revision>624</cp:revision>
  <cp:lastPrinted>2020-02-20T12:58:37Z</cp:lastPrinted>
  <dcterms:created xsi:type="dcterms:W3CDTF">2003-02-28T13:27:04Z</dcterms:created>
  <dcterms:modified xsi:type="dcterms:W3CDTF">2022-10-21T11:44:54Z</dcterms:modified>
</cp:coreProperties>
</file>