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188640"/>
            <a:ext cx="6768752" cy="1296144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bg2">
                    <a:lumMod val="10000"/>
                  </a:schemeClr>
                </a:solidFill>
              </a:rPr>
              <a:t>Министерство науки и высшего образования</a:t>
            </a:r>
          </a:p>
          <a:p>
            <a:r>
              <a:rPr lang="ru-RU" sz="1800" b="1" dirty="0" smtClean="0">
                <a:solidFill>
                  <a:schemeClr val="bg2">
                    <a:lumMod val="10000"/>
                  </a:schemeClr>
                </a:solidFill>
              </a:rPr>
              <a:t> Российской Федерации</a:t>
            </a:r>
          </a:p>
          <a:p>
            <a:r>
              <a:rPr lang="ru-RU" sz="1800" b="1" dirty="0" smtClean="0">
                <a:solidFill>
                  <a:schemeClr val="bg2">
                    <a:lumMod val="10000"/>
                  </a:schemeClr>
                </a:solidFill>
              </a:rPr>
              <a:t>«Федеральный исследовательский центр животноводства – </a:t>
            </a:r>
          </a:p>
          <a:p>
            <a:r>
              <a:rPr lang="ru-RU" sz="1800" b="1" dirty="0" smtClean="0">
                <a:solidFill>
                  <a:schemeClr val="bg2">
                    <a:lumMod val="10000"/>
                  </a:schemeClr>
                </a:solidFill>
              </a:rPr>
              <a:t>ВИЖ имени академика Л.К. Эрнста»</a:t>
            </a:r>
            <a:endParaRPr lang="ru-RU" sz="18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050" name="Picture 2" descr="logo VI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260648"/>
            <a:ext cx="1553713" cy="122413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2492896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«Влияние региональной государственной поддержки на эффективность развития молочного скотоводства Удмуртской Республики»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63888" y="3861048"/>
            <a:ext cx="51125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/>
          </a:p>
          <a:p>
            <a:r>
              <a:rPr lang="ru-RU" b="1" dirty="0" smtClean="0"/>
              <a:t>Тихомиров Алексей Иванович, </a:t>
            </a:r>
          </a:p>
          <a:p>
            <a:r>
              <a:rPr lang="ru-RU" b="1" dirty="0" smtClean="0"/>
              <a:t> </a:t>
            </a:r>
            <a:r>
              <a:rPr lang="ru-RU" dirty="0" smtClean="0"/>
              <a:t>кандидат экономических наук,</a:t>
            </a:r>
          </a:p>
          <a:p>
            <a:r>
              <a:rPr lang="ru-RU" dirty="0" smtClean="0"/>
              <a:t>старший научный сотрудник лаборатории экономики и организации животноводства</a:t>
            </a:r>
          </a:p>
          <a:p>
            <a:endParaRPr lang="ru-R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267744" y="5657671"/>
            <a:ext cx="4968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/>
          </a:p>
          <a:p>
            <a:pPr algn="ctr"/>
            <a:r>
              <a:rPr lang="ru-RU" b="1" dirty="0" smtClean="0"/>
              <a:t>Москва, МГУ им. М.В. Ломоносова</a:t>
            </a:r>
          </a:p>
          <a:p>
            <a:pPr algn="ctr"/>
            <a:r>
              <a:rPr lang="ru-RU" b="1" i="1" dirty="0" smtClean="0"/>
              <a:t>25 октября 2022 года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Герб Удмуртской Республики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Герб Удмуртской Республики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Герб Удмуртской Республики — Википед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005064"/>
            <a:ext cx="2088232" cy="212651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15408" y="332656"/>
            <a:ext cx="53285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Удмуртская Республика.</a:t>
            </a:r>
          </a:p>
          <a:p>
            <a:r>
              <a:rPr lang="ru-RU" b="1" dirty="0" smtClean="0"/>
              <a:t>Приволжский федеральный округ. </a:t>
            </a:r>
          </a:p>
          <a:p>
            <a:r>
              <a:rPr lang="ru-RU" b="1" dirty="0" smtClean="0"/>
              <a:t>Уральский экономический район</a:t>
            </a:r>
          </a:p>
          <a:p>
            <a:r>
              <a:rPr lang="ru-RU" dirty="0" smtClean="0"/>
              <a:t>Население – </a:t>
            </a:r>
            <a:r>
              <a:rPr lang="ru-RU" b="1" dirty="0" smtClean="0"/>
              <a:t>1,5 млн. чел.</a:t>
            </a:r>
          </a:p>
          <a:p>
            <a:r>
              <a:rPr lang="ru-RU" dirty="0" smtClean="0"/>
              <a:t>Доля сельского населения </a:t>
            </a:r>
            <a:r>
              <a:rPr lang="ru-RU" b="1" dirty="0" smtClean="0"/>
              <a:t>– 31,7%</a:t>
            </a:r>
          </a:p>
          <a:p>
            <a:r>
              <a:rPr lang="ru-RU" dirty="0" smtClean="0"/>
              <a:t>Площадь – </a:t>
            </a:r>
            <a:r>
              <a:rPr lang="ru-RU" b="1" dirty="0" smtClean="0"/>
              <a:t>42,1 тыс. км2</a:t>
            </a:r>
          </a:p>
          <a:p>
            <a:r>
              <a:rPr lang="ru-RU" dirty="0" smtClean="0"/>
              <a:t>Площадь сельскохозяйственных угодий </a:t>
            </a:r>
            <a:r>
              <a:rPr lang="ru-RU" dirty="0" smtClean="0"/>
              <a:t>– </a:t>
            </a:r>
            <a:r>
              <a:rPr lang="ru-RU" b="1" dirty="0" smtClean="0"/>
              <a:t>1,7 млн. га</a:t>
            </a:r>
            <a:endParaRPr lang="ru-RU" b="1" dirty="0" smtClean="0"/>
          </a:p>
          <a:p>
            <a:r>
              <a:rPr lang="ru-RU" dirty="0" smtClean="0"/>
              <a:t>По уровню ВРП на душу населения занимает</a:t>
            </a:r>
          </a:p>
          <a:p>
            <a:r>
              <a:rPr lang="ru-RU" b="1" dirty="0" smtClean="0"/>
              <a:t> 38 </a:t>
            </a:r>
            <a:r>
              <a:rPr lang="ru-RU" dirty="0" smtClean="0"/>
              <a:t>место в стране</a:t>
            </a:r>
          </a:p>
          <a:p>
            <a:r>
              <a:rPr lang="ru-RU" dirty="0" smtClean="0"/>
              <a:t>Доля сельского хозяйства, охоты и рыбоводства в ВРП в 2019 году достигла </a:t>
            </a:r>
            <a:r>
              <a:rPr lang="ru-RU" b="1" dirty="0" smtClean="0"/>
              <a:t>5,8%</a:t>
            </a:r>
          </a:p>
          <a:p>
            <a:r>
              <a:rPr lang="ru-RU" b="1" dirty="0" smtClean="0"/>
              <a:t>4</a:t>
            </a:r>
            <a:r>
              <a:rPr lang="ru-RU" dirty="0" smtClean="0"/>
              <a:t> место в стране по объему производства молока в сельскохозяйственных организациях</a:t>
            </a:r>
          </a:p>
          <a:p>
            <a:endParaRPr lang="ru-RU" dirty="0"/>
          </a:p>
        </p:txBody>
      </p:sp>
      <p:pic>
        <p:nvPicPr>
          <p:cNvPr id="1032" name="Picture 8" descr="Государственные символы России » Символы субъектов РФ » Удмуртская  Республи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4149080"/>
            <a:ext cx="2835792" cy="1887092"/>
          </a:xfrm>
          <a:prstGeom prst="rect">
            <a:avLst/>
          </a:prstGeom>
          <a:noFill/>
        </p:spPr>
      </p:pic>
      <p:pic>
        <p:nvPicPr>
          <p:cNvPr id="1034" name="Picture 10" descr="Карта районов УР - Карты Ижевска и Удмурти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60648"/>
            <a:ext cx="3528392" cy="56106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43608" y="1052736"/>
          <a:ext cx="7488837" cy="4171188"/>
        </p:xfrm>
        <a:graphic>
          <a:graphicData uri="http://schemas.openxmlformats.org/drawingml/2006/table">
            <a:tbl>
              <a:tblPr/>
              <a:tblGrid>
                <a:gridCol w="3799815"/>
                <a:gridCol w="683499"/>
                <a:gridCol w="683499"/>
                <a:gridCol w="683499"/>
                <a:gridCol w="683499"/>
                <a:gridCol w="955026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Направление поддержки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2020 г. к 2017 г., 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Общий объем государственной поддержки молочного скотоводства, млн. руб.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1130,9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995,7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1164,9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1568,0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138,7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Финансирование региональных программ поддержки молочного скотоводства из  бюджета субъекта, млн. руб.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587,5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465,5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485,6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520,4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88,6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 в т.ч. на производство и реализацию молока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229,7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230,0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300,0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348,4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151,7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 на строительство и реконструкцию молочно-товарных ферм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247,4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119,4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94,2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77,9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31,5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 прочие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110,4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46,2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91,4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94,0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85,1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Доля средств регионального бюджета в общем объеме государственной поддержки молочного скотоводства, 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52,0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46,8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41,7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33,2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-5,9 п.п.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 в т.ч. на производство и реализацию молока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39,1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64,4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61,8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67,0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27,9 п.п.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 на строительство и реконструкцию молочно-товарных ферм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42,1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25,6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19,4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15,0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-27,1 п.п.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835696" y="332656"/>
            <a:ext cx="56741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09613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1. Региональная государственная поддержка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09613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молочного скотоводства Удмуртской Республики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899592" y="5198423"/>
            <a:ext cx="8075609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09613" algn="l"/>
              </a:tabLst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составлено на основании данных Министерства сельского хозяйства и продовольствия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09613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Удмуртской Республики	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09613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1" y="620688"/>
          <a:ext cx="8712966" cy="5375336"/>
        </p:xfrm>
        <a:graphic>
          <a:graphicData uri="http://schemas.openxmlformats.org/drawingml/2006/table">
            <a:tbl>
              <a:tblPr/>
              <a:tblGrid>
                <a:gridCol w="4723672"/>
                <a:gridCol w="839852"/>
                <a:gridCol w="699876"/>
                <a:gridCol w="699876"/>
                <a:gridCol w="699876"/>
                <a:gridCol w="1049814"/>
              </a:tblGrid>
              <a:tr h="15051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Показатели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900" b="1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2020 г. к 2017 г., 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0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Объем производства молока в общественном секторе, тыс. т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681,2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703,8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753,9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810,0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118,9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5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Количество скотомест,  введенных с использованием мер государственной поддержки, ед.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5496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6879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3400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3435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62,5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5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Государственная поддержка, направленная на  строительство и модернизацию молочно-товарных ферм, млн. руб.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247,4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119,4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94,2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77,9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31,5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Количество объектов, получивших финансирование, ед.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36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78,3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Государственная поддержка 1 условного объекта, млн. руб.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3,3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6,7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4,3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39,8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Государственная поддержка производства и реализации молока, млн. руб.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614,8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451,5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748,5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965,3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157,0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Объем государственной поддержки в расчете на 1 кг реализованного молока, руб.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1,66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1,41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1,55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1,94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111,8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Полная себестоимость 1 ц реализуемого молока, руб.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1970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1874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1975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2113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107,3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5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Цена реализации 1 ц молока, руб.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2311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2024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2317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2434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105,3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5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Прибыль от реализации 1 ц молока, руб.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341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150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342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321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94,1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Рентабельность от реализации молока без учета государственной поддержки, 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17,3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8,0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17,3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15,2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-2,1 п.п.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Рентабельность от реализации молока с учетом государственной поддержки, 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25,7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15,5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25,2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24,4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-1,3 п.п.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082" marR="490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51520" y="5949280"/>
            <a:ext cx="88924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09613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составлено на основании данных Министерства сельского хозяйства и продовольствия</a:t>
            </a: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09613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Удмуртской Республики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09613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756115" y="0"/>
            <a:ext cx="759926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09613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2.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Влияние региональной государственной поддержки на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09613" algn="l"/>
              </a:tabLst>
            </a:pP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ффективность развития молочного скотоводства Удмуртской Республики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3568" y="620688"/>
          <a:ext cx="7920880" cy="2699004"/>
        </p:xfrm>
        <a:graphic>
          <a:graphicData uri="http://schemas.openxmlformats.org/drawingml/2006/table">
            <a:tbl>
              <a:tblPr/>
              <a:tblGrid>
                <a:gridCol w="3796372"/>
                <a:gridCol w="565467"/>
                <a:gridCol w="565467"/>
                <a:gridCol w="580621"/>
                <a:gridCol w="583812"/>
                <a:gridCol w="677013"/>
                <a:gridCol w="1152128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15010" algn="l"/>
                        </a:tabLst>
                      </a:pP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Год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2017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2018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2019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838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    2020 г. к       2016 г., 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Молоко пастеризованное, включая молоко для детского питания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66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211,1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66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202,5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0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200,6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0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201,6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660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202,5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95,9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Производство сливочного масла, тыс. т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10,0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9,8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10,0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11,1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12,2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122,0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Производство молока и сухих молочных сливок сублимированных, тыс. т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5,5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6,0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6,2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8,0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9,4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170,9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Производство сыра и продуктов сырных, тыс. т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28,1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28,9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-*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-*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27,7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98,6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Производство молока на душу населения, кг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66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484,9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66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503,9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0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517,0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0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549,0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914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586,0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120,8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К среднему значению по стране, 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66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238,7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66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245,1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0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252,2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0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256,5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9398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266,4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27,7 п.п.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55576" y="3356992"/>
            <a:ext cx="66967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709613" algn="l"/>
              </a:tabLst>
            </a:pPr>
            <a:r>
              <a:rPr lang="ru-RU" sz="14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составлено на основании данных Росстата</a:t>
            </a:r>
            <a:endParaRPr lang="ru-RU" sz="1400" dirty="0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403648" y="0"/>
            <a:ext cx="722159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09613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3. Производство молока и молочных продуктов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09613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молокоперерабатывающими предприятиями Удмуртской Республики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1" name="Picture 3" descr="Обзор: главные молочные бренды Удмурт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426" y="3645024"/>
            <a:ext cx="5105646" cy="3212976"/>
          </a:xfrm>
          <a:prstGeom prst="rect">
            <a:avLst/>
          </a:prstGeom>
          <a:noFill/>
        </p:spPr>
      </p:pic>
      <p:sp>
        <p:nvSpPr>
          <p:cNvPr id="22533" name="AutoShape 5" descr="Торговая марка №804490 – КОМОС ГРУПП: владелец торгового знака и другие  данные | РБК Компан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5" name="AutoShape 7" descr="Торговая марка №804489 – КОМОС ГРУПП: владелец торгового знака и другие  данные | РБК Компан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7" name="AutoShape 9" descr="Торговая марка №804489 – КОМОС ГРУПП: владелец торгового знака и другие  данные | РБК Компан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9" name="AutoShape 11" descr="КОМОС ГРУПП Агропромышленный холдин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41" name="AutoShape 13" descr="КОМОС ГРУПП Агропромышленный холдин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43" name="Picture 15" descr="Казанский молкомбинат войдет в состав удмуртского холдинга «Комос Групп» —  Реальное врем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7418" y="4077072"/>
            <a:ext cx="3637738" cy="2232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331640" y="620688"/>
          <a:ext cx="6696744" cy="3189732"/>
        </p:xfrm>
        <a:graphic>
          <a:graphicData uri="http://schemas.openxmlformats.org/drawingml/2006/table">
            <a:tbl>
              <a:tblPr/>
              <a:tblGrid>
                <a:gridCol w="3566899"/>
                <a:gridCol w="713883"/>
                <a:gridCol w="697106"/>
                <a:gridCol w="710745"/>
                <a:gridCol w="1008111"/>
              </a:tblGrid>
              <a:tr h="406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2018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2019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2020 г. к       2018 г., 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Ресурсы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indent="-825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Запасы на начало года, тыс. т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107,9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67,6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825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70,5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65,3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Производство, тыс. т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781,3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826,5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825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877,4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112,3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Ввоз, включая импорт, тыс. т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94,3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104,6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825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112,3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106,0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Итого ресурсов, тыс. т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0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983,5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0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998,7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825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1060,2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107,8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888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Использование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indent="-730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indent="-730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indent="-825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8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Производственное потребление, тыс. т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0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94,7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0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100,2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825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105,9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111,8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Потери, тыс. т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0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0,4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0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0,2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825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0,3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75,0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Вывоз, включая экспорт, тыс. т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0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418,1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0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425,3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825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455,5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108,9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9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Личное потребление, тыс. т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0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402,7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0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402,5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825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411,4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102,2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Запасы на конец года, тыс. т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0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67,6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7302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70,5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8255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87,1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993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128,8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619672" y="0"/>
            <a:ext cx="58101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09613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4. Формирование регионального рынка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09613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молока и молочных продуктов Удмуртской Республики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31640" y="4293096"/>
            <a:ext cx="7056784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619672" y="4437112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Вывоз молока и молочной продукции в 2020 году достиг 51,9% от объема регионального производства 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31640" y="5301208"/>
            <a:ext cx="6984776" cy="108012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547664" y="5445224"/>
            <a:ext cx="6408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Производство молока и молочных продуктов на душу населения в 2020 году составило 586 кг, что в 2,7 раза выше средне российского уровня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03648" y="3861048"/>
            <a:ext cx="66967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709613" algn="l"/>
              </a:tabLst>
            </a:pPr>
            <a:r>
              <a:rPr lang="ru-RU" sz="14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Источник: составлено на основании данных Росстата</a:t>
            </a:r>
            <a:endParaRPr lang="ru-RU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20888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Спасибо за внимание!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832</Words>
  <Application>Microsoft Office PowerPoint</Application>
  <PresentationFormat>Экран (4:3)</PresentationFormat>
  <Paragraphs>276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Алексей</dc:creator>
  <cp:lastModifiedBy>Алексей</cp:lastModifiedBy>
  <cp:revision>6</cp:revision>
  <dcterms:created xsi:type="dcterms:W3CDTF">2022-10-24T12:45:09Z</dcterms:created>
  <dcterms:modified xsi:type="dcterms:W3CDTF">2022-10-25T06:14:26Z</dcterms:modified>
</cp:coreProperties>
</file>