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handoutMasterIdLst>
    <p:handoutMasterId r:id="rId22"/>
  </p:handoutMasterIdLst>
  <p:sldIdLst>
    <p:sldId id="256" r:id="rId2"/>
    <p:sldId id="288" r:id="rId3"/>
    <p:sldId id="262" r:id="rId4"/>
    <p:sldId id="279" r:id="rId5"/>
    <p:sldId id="278" r:id="rId6"/>
    <p:sldId id="277" r:id="rId7"/>
    <p:sldId id="272" r:id="rId8"/>
    <p:sldId id="271" r:id="rId9"/>
    <p:sldId id="263" r:id="rId10"/>
    <p:sldId id="273" r:id="rId11"/>
    <p:sldId id="287" r:id="rId12"/>
    <p:sldId id="264" r:id="rId13"/>
    <p:sldId id="281" r:id="rId14"/>
    <p:sldId id="270" r:id="rId15"/>
    <p:sldId id="286" r:id="rId16"/>
    <p:sldId id="268" r:id="rId17"/>
    <p:sldId id="274" r:id="rId18"/>
    <p:sldId id="289" r:id="rId19"/>
    <p:sldId id="260" r:id="rId20"/>
    <p:sldId id="290" r:id="rId21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80" d="100"/>
          <a:sy n="80" d="100"/>
        </p:scale>
        <p:origin x="-906" y="-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C83853-6E6B-4BC4-8118-CCC7343C70D3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473C3C-338B-4623-B585-82054556D94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92379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910080" y="359898"/>
            <a:ext cx="987552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910080" y="1850064"/>
            <a:ext cx="987552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1228577" y="1413802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542901" y="1345016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043853" y="-54"/>
            <a:ext cx="9144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37856" y="2600325"/>
            <a:ext cx="85344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437856" y="1066800"/>
            <a:ext cx="85344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3048000" y="0"/>
            <a:ext cx="1016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896428" y="2814656"/>
            <a:ext cx="280416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3210752" y="2745870"/>
            <a:ext cx="85344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1414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7034784" y="1524000"/>
            <a:ext cx="48768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5160336"/>
            <a:ext cx="109728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217920" y="328278"/>
            <a:ext cx="536448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960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217920" y="969336"/>
            <a:ext cx="536448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4144" y="274320"/>
            <a:ext cx="999744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353312" y="0"/>
            <a:ext cx="10838688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16778"/>
            <a:ext cx="508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0" y="1406964"/>
            <a:ext cx="508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609600" y="2133601"/>
            <a:ext cx="108712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49195" y="1066800"/>
            <a:ext cx="36576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016000" y="1066800"/>
            <a:ext cx="6096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17600" y="1143004"/>
            <a:ext cx="58928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528967" y="954341"/>
            <a:ext cx="9144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6671556" y="936786"/>
            <a:ext cx="865632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17600" y="4800600"/>
            <a:ext cx="58928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144000" y="274640"/>
            <a:ext cx="24384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524000" y="274641"/>
            <a:ext cx="7416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1087902" y="-815922"/>
            <a:ext cx="2185183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25089" y="21103"/>
            <a:ext cx="2269588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243842" y="1055077"/>
            <a:ext cx="1500956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350498" y="-54"/>
            <a:ext cx="10841503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914144" y="274638"/>
            <a:ext cx="999744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914144" y="1447800"/>
            <a:ext cx="999744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4775200" y="6305550"/>
            <a:ext cx="28448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B9AAEBAF-A603-4DD8-AD5E-317DDCEDD54A}" type="datetimeFigureOut">
              <a:rPr lang="ru-RU" smtClean="0"/>
              <a:pPr/>
              <a:t>20.10.2022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7620000" y="6305550"/>
            <a:ext cx="38608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11484864" y="6305550"/>
            <a:ext cx="6096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B293833C-E864-425D-BA0A-5281B2B1F3A6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353312" y="-54"/>
            <a:ext cx="97536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8830" y="411169"/>
            <a:ext cx="9144000" cy="2387600"/>
          </a:xfrm>
        </p:spPr>
        <p:txBody>
          <a:bodyPr>
            <a:normAutofit/>
          </a:bodyPr>
          <a:lstStyle/>
          <a:p>
            <a:pPr algn="ctr"/>
            <a:r>
              <a:rPr lang="ru-RU" sz="2800" b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ЦИФРОВАЯ ТРАНСФОРМАЦИЯ В ЭКОНОМИКЕ –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ВАЖНЫЙ ФАКТОР РАЗВИТИЯ НОВОГО УЗБЕКИСТАНА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379" y="4917394"/>
            <a:ext cx="9144000" cy="165576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Ташбаев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Иргаш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Омонкулович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Член Международного Союза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Экономистов, академик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Международной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Академии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менеджмента,  доктор философии по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экономике,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доцент Ташкентского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государственного университета</a:t>
            </a:r>
            <a:endParaRPr lang="ru-RU" dirty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1027" name="Рисунок 2" descr="Описание: Untitled-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8593" y="2920894"/>
            <a:ext cx="1497724" cy="23510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235065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82296" indent="0" algn="just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     Узбекистан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является крупной экономикой Центральной Азии (ЦА) с объемом ВВП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69,2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млрд долл., населением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35,6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млн человек (в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г.). Страна богата природными ресурсами и обладает развитой производственной базой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Рост потенциального ВВП Узбекистана составляет около 5,5% в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год.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Золотовалютные резервы Узбекистана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 1 мая 2022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г. составили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35,9 млрд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долл. </a:t>
            </a:r>
          </a:p>
        </p:txBody>
      </p:sp>
    </p:spTree>
    <p:extLst>
      <p:ext uri="{BB962C8B-B14F-4D97-AF65-F5344CB8AC3E}">
        <p14:creationId xmlns:p14="http://schemas.microsoft.com/office/powerpoint/2010/main" xmlns="" val="2404848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8161" y="819397"/>
            <a:ext cx="10023763" cy="523674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900" dirty="0"/>
              <a:t> </a:t>
            </a:r>
            <a:r>
              <a:rPr lang="ru-RU" sz="3900" dirty="0" smtClean="0"/>
              <a:t>     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Агропромышленный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 – стратегическая для Узбекистана отрасль, имеющая высокий экспортный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потенциал. </a:t>
            </a:r>
          </a:p>
          <a:p>
            <a:pPr marL="0" indent="0" algn="just">
              <a:buNone/>
            </a:pP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Перед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республикой  стоит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увеличить в 2 раза объем экспорта продукции агропромышленного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комплекса. </a:t>
            </a:r>
          </a:p>
          <a:p>
            <a:pPr marL="0" indent="0" algn="just">
              <a:buNone/>
            </a:pP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Экспортный </a:t>
            </a:r>
            <a:r>
              <a:rPr lang="ru-RU" sz="3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 </a:t>
            </a:r>
            <a:r>
              <a:rPr lang="ru-RU" sz="3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АПК оценивается более чем в 5 млрд. долл.</a:t>
            </a:r>
            <a:endParaRPr lang="ru-RU" sz="3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814733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Динамика экспорта продукции АПК в млн. долл. США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9413" y="1650669"/>
            <a:ext cx="10648208" cy="3413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864426" y="5156399"/>
            <a:ext cx="99752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Без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агропромышленного комплекса  и резкого повышения эффективности предприятий сельскохозяйственных продуктов обеспечить такой рост невозможно, что подтверждает сложившаяся динамика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914144" y="581891"/>
            <a:ext cx="9997440" cy="5666509"/>
          </a:xfrm>
        </p:spPr>
        <p:txBody>
          <a:bodyPr>
            <a:normAutofit/>
          </a:bodyPr>
          <a:lstStyle/>
          <a:p>
            <a:pPr marL="82296" indent="0" algn="just">
              <a:buNone/>
            </a:pPr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 2022 года в Узбекистане планируется реализовать 268 проектов, направленных на развитие системы «Электронное правительство», телекоммуникаций, Технологического парка программных продуктов и информационных технологий, а также на внедрение цифровых технологий в экономику, 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сельское и водное хозяйство. 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Сельскохозяйственные реформы Узбекистана переходят на современный цифровой механизм реализации.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99267" y="439388"/>
            <a:ext cx="7151663" cy="574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306287" y="1281038"/>
            <a:ext cx="275507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Сельское хозяйство в мире превращается из традиционной в высокотехнологичную отрасль, которая способна создать новые рынки для инновационных решений и разработок.       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91295" y="1263712"/>
            <a:ext cx="9844644" cy="4175187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последних выступлениях Президент Республики Узбекистан неоднократно отмечал: </a:t>
            </a:r>
            <a:r>
              <a:rPr lang="ru-RU" sz="27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"Главы регионов и отраслей обязаны осознать, что без </a:t>
            </a:r>
            <a:r>
              <a:rPr lang="ru-RU" sz="27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sz="27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не будет результата, не будет </a:t>
            </a:r>
            <a:r>
              <a:rPr lang="ru-RU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развития. Каждый год промедления может отбросить страну в развитии на десятилетии»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uz-Cyrl-UZ" sz="27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Указом Президента утверждена Стратегия «Цифровой Узбекистан-2030» </a:t>
            </a: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(УП-6079 от 05.10.20 г.). Правительством принято Постановление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«О мерах по развитию системы </a:t>
            </a:r>
            <a:r>
              <a:rPr lang="ru-RU" sz="27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агропромышленном комплексе и сельском хозяйстве Республики Узбекистан» (№ 794, 17.12.2020 г.). 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975343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01287" y="492647"/>
            <a:ext cx="10248407" cy="597505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700" dirty="0" smtClean="0">
                <a:solidFill>
                  <a:schemeClr val="tx1"/>
                </a:solidFill>
              </a:rPr>
              <a:t>      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постановлении Президента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№ 4699 от 28.04.2020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г.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предусмотрены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меры по широкому внедрению  </a:t>
            </a:r>
            <a:r>
              <a:rPr lang="en-US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-технологий в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сферу государственного управления, производство, энергетики, сельское хозяйство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социальную сферу. </a:t>
            </a:r>
            <a:endParaRPr lang="ru-RU" sz="27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Текущее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 цифровой трансформации в республике составляет 700 информационных систем, 30 процентов из них подключены к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«электронному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правительству». </a:t>
            </a:r>
            <a:r>
              <a:rPr lang="ru-RU" sz="270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Инновационный потенциал сельского хозяйства имеется в электронной системе учета земли и </a:t>
            </a:r>
            <a:r>
              <a:rPr lang="ru-RU" sz="2700" i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воды, 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также </a:t>
            </a:r>
            <a:r>
              <a:rPr lang="ru-RU" sz="27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оцифровании</a:t>
            </a: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сельскохозяйственных культур. Ожидаемые результаты при 10 процентов расширении сетей скоростного интернета рост ВВП составит 1 процент а также повышения урожайности за счет четкого определения агротехнических мероприятий составит 25-30 процентов.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12289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06283" y="564769"/>
            <a:ext cx="10675917" cy="5052260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Опыт </a:t>
            </a:r>
            <a:r>
              <a:rPr lang="ru-RU" sz="2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 всего мира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подтверждает эффективность цифровой экономики.</a:t>
            </a:r>
          </a:p>
          <a:p>
            <a:pPr marL="0" indent="0" algn="just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В 2022 году запускается «Единая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агроплатформа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агропромышленном комплексе», для цифрового  взаимодействия фермеров и </a:t>
            </a:r>
            <a:r>
              <a:rPr lang="ru-RU" sz="28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агрокластеров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 поставщиками и обслуживающими организациями.</a:t>
            </a:r>
          </a:p>
          <a:p>
            <a:pPr marL="0" indent="0" algn="just">
              <a:buNone/>
            </a:pP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sz="28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2022-2023 годах планируется запустить еще пять информационных систем, призванных упростить предпринимательскую деятельность а АПК, облегчить обращения юридических и физических лиц в государственные органы, получать интерактивны услуги.</a:t>
            </a:r>
            <a:endParaRPr lang="ru-RU" sz="28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427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3792" y="321678"/>
            <a:ext cx="10343408" cy="542351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</a:p>
          <a:p>
            <a:pPr marL="0" indent="0" algn="just">
              <a:buNone/>
            </a:pPr>
            <a:r>
              <a:rPr lang="ru-RU" sz="27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7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Постановлением правительства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РУз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создано государственное учреждение «Центр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агропромышленности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при Министерстве сельского хозяйства. До 1 мая 2021 года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реализована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экспериментальный проект по автоматизации крупных гидроузлов и ирригационных систем на основе цифровых технологий. Утвержден Адресный перечень по внедрению технологий «Умного сельского хозяйства» в регионах республики в 2021 году.</a:t>
            </a:r>
          </a:p>
        </p:txBody>
      </p:sp>
    </p:spTree>
    <p:extLst>
      <p:ext uri="{BB962C8B-B14F-4D97-AF65-F5344CB8AC3E}">
        <p14:creationId xmlns:p14="http://schemas.microsoft.com/office/powerpoint/2010/main" xmlns="" val="314814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Динамика показателей роста числа пользователей </a:t>
            </a:r>
            <a:r>
              <a:rPr lang="ru-RU" b="1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(млн. человек</a:t>
            </a:r>
            <a:r>
              <a:rPr lang="ru-RU" b="1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048249974"/>
              </p:ext>
            </p:extLst>
          </p:nvPr>
        </p:nvGraphicFramePr>
        <p:xfrm>
          <a:off x="2149434" y="1961251"/>
          <a:ext cx="9357756" cy="301451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826328"/>
                <a:gridCol w="1080654"/>
                <a:gridCol w="1092530"/>
                <a:gridCol w="1199408"/>
                <a:gridCol w="1223158"/>
                <a:gridCol w="1935678"/>
              </a:tblGrid>
              <a:tr h="105508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Количество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г. (на 01.04.)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806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Абонентов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мобильной связи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22,8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23,6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25,4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27,5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29,9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8787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Интернет-пользователей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19,0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22,1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25,3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dirty="0" smtClean="0"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27,2</a:t>
                      </a:r>
                      <a:endParaRPr lang="ru-RU" sz="18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14401693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33798" y="581891"/>
            <a:ext cx="10458202" cy="146066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Формируются базы данных государственных органов, в том числе Единый портал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интерактивных государственных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услуг.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систему государственного управления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принцип «одно окно»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счет формирования механизмов электронного документооборота, взаимодействия и обмена информацией между базами данных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государственных 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органов. </a:t>
            </a:r>
          </a:p>
        </p:txBody>
      </p:sp>
    </p:spTree>
    <p:extLst>
      <p:ext uri="{BB962C8B-B14F-4D97-AF65-F5344CB8AC3E}">
        <p14:creationId xmlns:p14="http://schemas.microsoft.com/office/powerpoint/2010/main" xmlns="" val="2291208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514" y="274637"/>
            <a:ext cx="11389070" cy="153041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Динамика роста объёма оказанных услуг по виду экономической деятельности «информация и связь» 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(трлн. </a:t>
            </a:r>
            <a:r>
              <a:rPr lang="ru-RU" i="1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сумов</a:t>
            </a:r>
            <a:r>
              <a:rPr lang="ru-RU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pic>
        <p:nvPicPr>
          <p:cNvPr id="4" name="Picture 1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95053" y="2013876"/>
            <a:ext cx="8918369" cy="4379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67543" y="746236"/>
            <a:ext cx="10058400" cy="4820684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36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экономики позволит стране в кратчайшие сроки решить вопрос глобальной </a:t>
            </a:r>
            <a:r>
              <a:rPr lang="ru-RU" sz="36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конкурентоспособности </a:t>
            </a:r>
            <a:r>
              <a:rPr lang="ru-RU" sz="36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национальной безопасности. </a:t>
            </a:r>
            <a:r>
              <a:rPr lang="ru-RU" sz="3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 государством стоят сложные задачи по ускорению внедрения цифровой экономики в жизнь и эти работы требуют больших инвестиций.</a:t>
            </a:r>
          </a:p>
          <a:p>
            <a:pPr marL="0" indent="0" algn="just">
              <a:buNone/>
            </a:pPr>
            <a:endParaRPr lang="ru-RU" sz="27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2930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Динамика 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развития телекоммуникационной инфраструктуры</a:t>
            </a:r>
            <a:endParaRPr lang="ru-RU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557350382"/>
              </p:ext>
            </p:extLst>
          </p:nvPr>
        </p:nvGraphicFramePr>
        <p:xfrm>
          <a:off x="2363189" y="1851396"/>
          <a:ext cx="9167750" cy="298186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3866"/>
                <a:gridCol w="980808"/>
                <a:gridCol w="959731"/>
                <a:gridCol w="960698"/>
                <a:gridCol w="959731"/>
                <a:gridCol w="1102916"/>
              </a:tblGrid>
              <a:tr h="7885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2017 г.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2018 г.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2019 г.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2020 г.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2021 г.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148311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Общая протяженность 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волоконно-оптической </a:t>
                      </a: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линий связи </a:t>
                      </a:r>
                      <a:r>
                        <a:rPr lang="ru-RU" sz="20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</a:t>
                      </a:r>
                      <a:r>
                        <a:rPr lang="ru-RU" sz="20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км</a:t>
                      </a:r>
                      <a:r>
                        <a:rPr lang="ru-RU" sz="20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)</a:t>
                      </a:r>
                      <a:endParaRPr lang="ru-RU" sz="200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20,3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26,6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36,6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68,6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118,0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1045028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Число базовых станций мобильной </a:t>
                      </a:r>
                      <a:r>
                        <a:rPr lang="ru-RU" sz="20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связи </a:t>
                      </a:r>
                      <a:r>
                        <a:rPr lang="ru-RU" sz="20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(тыс</a:t>
                      </a:r>
                      <a:r>
                        <a:rPr lang="ru-RU" sz="2000" i="1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 ед</a:t>
                      </a:r>
                      <a:r>
                        <a:rPr lang="ru-RU" sz="2000" i="1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.)</a:t>
                      </a:r>
                      <a:endParaRPr lang="ru-RU" sz="2000" i="1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20,0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24,1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26,1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31,7</a:t>
                      </a:r>
                      <a:endParaRPr lang="ru-RU" sz="200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46,0</a:t>
                      </a:r>
                      <a:endParaRPr lang="ru-RU" sz="2000" dirty="0">
                        <a:effectLst/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3903663" y="33655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67796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066306" y="1175223"/>
            <a:ext cx="9476510" cy="568277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Цифровизация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создаёт пространство для маневра.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Сохраняя стабильных темпов роста к 2030 году планируется достичь ВВП на душу населения, равного 4000 долларов США, таким образом войти в категорию «государств с доходом выше среднего» и развитие цифровой экономики  с увеличением ее доли не менее чем 2,5 раза к концу 2026 года.</a:t>
            </a:r>
          </a:p>
        </p:txBody>
      </p:sp>
    </p:spTree>
    <p:extLst>
      <p:ext uri="{BB962C8B-B14F-4D97-AF65-F5344CB8AC3E}">
        <p14:creationId xmlns:p14="http://schemas.microsoft.com/office/powerpoint/2010/main" xmlns="" val="1089086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662545" y="681718"/>
            <a:ext cx="10153402" cy="59173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sz="27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осударство как организатор и регулятор технологических реформ систематически совершенствует  нормативную базу, регулируя развитие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цифровизации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экономики,  мотивирует внедрение в ИКТ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способствует подготовке необходимых специалистов по -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защите 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 </a:t>
            </a:r>
            <a:r>
              <a:rPr lang="ru-RU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киберугроз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организует сотрудничество с развитыми странами по –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технологиям.</a:t>
            </a:r>
          </a:p>
          <a:p>
            <a:pPr marL="0" indent="0" algn="just">
              <a:buNone/>
            </a:pP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67672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82296" indent="0" algn="just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   В рамках проводимых реформ, также Стратегии на 2022-2026 годы особое внимание  уделяется </a:t>
            </a:r>
            <a:r>
              <a:rPr lang="ru-RU" sz="3500" dirty="0" err="1" smtClean="0">
                <a:latin typeface="Times New Roman" pitchFamily="18" charset="0"/>
                <a:cs typeface="Times New Roman" pitchFamily="18" charset="0"/>
              </a:rPr>
              <a:t>цифровизации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 основных сфер деятельности и построению в стране подлинного информационного общества. Инвестиции в цифровую экосистему,</a:t>
            </a:r>
            <a:r>
              <a:rPr lang="en-US" sz="3500" dirty="0" smtClean="0">
                <a:latin typeface="Times New Roman" pitchFamily="18" charset="0"/>
                <a:cs typeface="Times New Roman" pitchFamily="18" charset="0"/>
              </a:rPr>
              <a:t> IT</a:t>
            </a:r>
            <a:r>
              <a:rPr lang="ru-RU" sz="3500" dirty="0" smtClean="0">
                <a:latin typeface="Times New Roman" pitchFamily="18" charset="0"/>
                <a:cs typeface="Times New Roman" pitchFamily="18" charset="0"/>
              </a:rPr>
              <a:t>-инфраструктуру и электронные услуги будут способствовать дальнейшей модернизации нашей экономики во всех сферах.</a:t>
            </a:r>
            <a:endParaRPr lang="ru-RU" sz="3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4398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65662" y="398696"/>
            <a:ext cx="10569038" cy="6057859"/>
          </a:xfrm>
        </p:spPr>
        <p:txBody>
          <a:bodyPr>
            <a:normAutofit/>
          </a:bodyPr>
          <a:lstStyle/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Закон Республики Узбекистан ЗРУ-395 от 09.12.2015 г. «Об электронном правительстве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Республики Узбекистан № УП-4947 от 07.02.17 года «О Стратегии действий по дальнейшему развитию Республики Узбекистан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Постановления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Президента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Узбекистан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№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4699 от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28.04.2020 г. «О мерах по широкому внедрению цифровой экономики и электронного правительства».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Республики Узбекистан № УП-6079 от 05.10.20 г. «Об утверждении стратегии Цифровой Узбекистан-2030» и мерах по ее эффективной реализации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такое цифровое экономика? Тренды, компетенции, измерение [Текст]: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докл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к XX Апр.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науч.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конф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проблемам развития экономики и общества, Москва, 9-12 апр. 2019 г./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Г.И.Абдрахманова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К.О.Вишневский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9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Л.М.Гохберг</a:t>
            </a:r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 др. М.: Изд. ВШЭ, 2019.-82с.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Республики Узбекистан № УП-6079 от 05.10.20 г. «Об утверждении стратегии Цифровой Узбекистан-2030» и мерах по ее эффективной реализации».</a:t>
            </a: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Указ Президента Республики Узбекистан от 2 марта 2020 года “О Государственной программе по реализации Стратегии действий по пяти приоритетным направлениям развития Республики Узбекистан в 2017–2021 годах в «Год развития науки, просвещения и цифровой экономики</a:t>
            </a:r>
            <a:r>
              <a:rPr lang="ru-RU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»”.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19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https://uz.sputniknews.ru/20200922/V-Uzbekistane-vnedryat-tsifrovuyu-ekonomiku-i-elektronnoe-pravitelstvo-15032608.html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06379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82296" indent="0" algn="ctr">
              <a:buNone/>
            </a:pPr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endParaRPr lang="ru-RU" sz="4400" dirty="0">
              <a:latin typeface="Times New Roman" pitchFamily="18" charset="0"/>
              <a:cs typeface="Times New Roman" pitchFamily="18" charset="0"/>
            </a:endParaRPr>
          </a:p>
          <a:p>
            <a:pPr marL="82296" indent="0" algn="ctr">
              <a:buNone/>
            </a:pPr>
            <a:r>
              <a:rPr lang="ru-RU" sz="4400" dirty="0" smtClean="0">
                <a:latin typeface="Times New Roman" pitchFamily="18" charset="0"/>
                <a:cs typeface="Times New Roman" pitchFamily="18" charset="0"/>
              </a:rPr>
              <a:t>СПАСИБО  ЗА  ВНИМАНИЕ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26296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520</TotalTime>
  <Words>714</Words>
  <Application>Microsoft Office PowerPoint</Application>
  <PresentationFormat>Произвольный</PresentationFormat>
  <Paragraphs>107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Солнцестояние</vt:lpstr>
      <vt:lpstr>ЦИФРОВАЯ ТРАНСФОРМАЦИЯ В ЭКОНОМИКЕ – ВАЖНЫЙ ФАКТОР РАЗВИТИЯ НОВОГО УЗБЕКИСТАНА</vt:lpstr>
      <vt:lpstr>Слайд 2</vt:lpstr>
      <vt:lpstr>Слайд 3</vt:lpstr>
      <vt:lpstr>Динамика экспорта продукции АПК в млн. долл. США</vt:lpstr>
      <vt:lpstr>Слайд 5</vt:lpstr>
      <vt:lpstr>Слайд 6</vt:lpstr>
      <vt:lpstr>Слайд 7</vt:lpstr>
      <vt:lpstr>Слайд 8</vt:lpstr>
      <vt:lpstr>Слайд 9</vt:lpstr>
      <vt:lpstr>Слайд 10</vt:lpstr>
      <vt:lpstr>Динамика показателей роста числа пользователей (млн. человек)</vt:lpstr>
      <vt:lpstr>Слайд 12</vt:lpstr>
      <vt:lpstr> Динамика роста объёма оказанных услуг по виду экономической деятельности «информация и связь» (трлн. сумов) </vt:lpstr>
      <vt:lpstr>Слайд 14</vt:lpstr>
      <vt:lpstr>Динамика развития телекоммуникационной инфраструктуры</vt:lpstr>
      <vt:lpstr>Слайд 16</vt:lpstr>
      <vt:lpstr>Слайд 17</vt:lpstr>
      <vt:lpstr>Слайд 18</vt:lpstr>
      <vt:lpstr>Слайд 19</vt:lpstr>
      <vt:lpstr>Слайд 20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ЦИФРОВИЗАЦИЯ АПК УЗБЕКИСТАНА – ОСНОВА РАЗВИТИЯ СЕЛЬСКОГО ХОЗЯЙСТВА РЕСПУБЛИКИ УЗБЕКИСТАН</dc:title>
  <dc:creator>Пользователь</dc:creator>
  <cp:lastModifiedBy>Administrator</cp:lastModifiedBy>
  <cp:revision>52</cp:revision>
  <cp:lastPrinted>2021-09-18T19:31:48Z</cp:lastPrinted>
  <dcterms:created xsi:type="dcterms:W3CDTF">2021-09-13T09:08:26Z</dcterms:created>
  <dcterms:modified xsi:type="dcterms:W3CDTF">2022-10-20T11:55:56Z</dcterms:modified>
</cp:coreProperties>
</file>