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391" r:id="rId3"/>
    <p:sldId id="401" r:id="rId4"/>
    <p:sldId id="404" r:id="rId5"/>
    <p:sldId id="405" r:id="rId6"/>
    <p:sldId id="403" r:id="rId7"/>
    <p:sldId id="270" r:id="rId8"/>
  </p:sldIdLst>
  <p:sldSz cx="9906000" cy="6858000" type="A4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2">
          <p15:clr>
            <a:srgbClr val="A4A3A4"/>
          </p15:clr>
        </p15:guide>
        <p15:guide id="2" pos="55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0000"/>
    <a:srgbClr val="F26724"/>
    <a:srgbClr val="E62B25"/>
    <a:srgbClr val="F99B1C"/>
    <a:srgbClr val="F18420"/>
    <a:srgbClr val="E78E24"/>
    <a:srgbClr val="FFFF00"/>
    <a:srgbClr val="951A1D"/>
    <a:srgbClr val="921A1D"/>
    <a:srgbClr val="FE7D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100" y="56"/>
      </p:cViewPr>
      <p:guideLst>
        <p:guide orient="horz" pos="812"/>
        <p:guide pos="558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CAD1885-E098-4B7A-990F-592BFF924F9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9191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45306-B2CB-4645-898C-C2FCC6886318}" type="datetimeFigureOut">
              <a:rPr lang="ru-RU" smtClean="0"/>
              <a:pPr/>
              <a:t>21.10.2022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F20C5-343F-447E-95CE-BEBA09498C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66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20C5-343F-447E-95CE-BEBA09498CFE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20C5-343F-447E-95CE-BEBA09498CFE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20C5-343F-447E-95CE-BEBA09498CFE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20C5-343F-447E-95CE-BEBA09498CFE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741858-E3CA-4C30-9D94-B3E7454F734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933E49-F42B-4B24-8ECA-067FDC6D3F0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DD68EA-4154-45CC-BBE3-438B7F56B3E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3385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981200"/>
            <a:ext cx="413385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69AF0C-A13A-461F-987E-CD43E91FF7F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0306DE-A36F-4B98-B5B7-872FDA113A2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33BCCF-00E1-43E0-A013-7B74FDB6F76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7F3A33-6A4A-4395-8324-C6DCD486F13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DF35FE-C004-4173-8268-FCF9B3B392A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75E57B-67AF-45F9-A9C5-5C088F397C0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E355F6-8B83-4D65-896D-3EEBFD75111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5" y="609600"/>
            <a:ext cx="2105025" cy="5486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0" y="609600"/>
            <a:ext cx="6162675" cy="5486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CA39E0-91F1-4BC9-BE67-AB32F1E71E6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8654A06-2576-4317-9918-DE5666745605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strokov-as@ranepa.ru" TargetMode="External"/><Relationship Id="rId4" Type="http://schemas.openxmlformats.org/officeDocument/2006/relationships/hyperlink" Target="https://ipei.ranepa.ru/ru/ca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0AB19B3-BE66-45F6-901E-C5B645220F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7929" b="28522"/>
          <a:stretch/>
        </p:blipFill>
        <p:spPr>
          <a:xfrm>
            <a:off x="5743477" y="0"/>
            <a:ext cx="4162522" cy="6702804"/>
          </a:xfrm>
          <a:prstGeom prst="rect">
            <a:avLst/>
          </a:prstGeom>
          <a:effectLst>
            <a:outerShdw dist="50800" sx="1000" sy="1000" algn="ctr" rotWithShape="0">
              <a:srgbClr val="000000">
                <a:alpha val="0"/>
              </a:srgbClr>
            </a:outerShdw>
          </a:effectLst>
        </p:spPr>
      </p:pic>
      <p:sp>
        <p:nvSpPr>
          <p:cNvPr id="8" name="Прямоугольник 7"/>
          <p:cNvSpPr>
            <a:spLocks noChangeArrowheads="1"/>
          </p:cNvSpPr>
          <p:nvPr/>
        </p:nvSpPr>
        <p:spPr bwMode="auto">
          <a:xfrm flipH="1">
            <a:off x="0" y="1891397"/>
            <a:ext cx="5803875" cy="1661992"/>
          </a:xfrm>
          <a:prstGeom prst="rect">
            <a:avLst/>
          </a:prstGeom>
          <a:gradFill rotWithShape="1">
            <a:gsLst>
              <a:gs pos="0">
                <a:srgbClr val="770000"/>
              </a:gs>
              <a:gs pos="50000">
                <a:srgbClr val="AD0000"/>
              </a:gs>
              <a:gs pos="100000">
                <a:srgbClr val="CE0000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1042988"/>
            <a:endParaRPr lang="ru-RU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96" y="480571"/>
            <a:ext cx="2706982" cy="790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64736" y="2088731"/>
            <a:ext cx="5678741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«</a:t>
            </a:r>
            <a:r>
              <a:rPr lang="ru-RU" sz="2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Оценка последствий концентрации подсолнечника на уровне сельскохозяйственных предприятий</a:t>
            </a:r>
            <a:r>
              <a:rPr lang="ru-RU" sz="2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  <a:r>
              <a:rPr lang="ru-RU" sz="1200" dirty="0"/>
              <a:t> </a:t>
            </a:r>
          </a:p>
          <a:p>
            <a:r>
              <a:rPr lang="ru-RU" sz="1200" dirty="0"/>
              <a:t> </a:t>
            </a:r>
          </a:p>
          <a:p>
            <a:endParaRPr lang="ru-RU" sz="1200" dirty="0"/>
          </a:p>
        </p:txBody>
      </p:sp>
      <p:sp>
        <p:nvSpPr>
          <p:cNvPr id="10" name="Text Box 23"/>
          <p:cNvSpPr txBox="1">
            <a:spLocks noChangeArrowheads="1"/>
          </p:cNvSpPr>
          <p:nvPr/>
        </p:nvSpPr>
        <p:spPr bwMode="auto">
          <a:xfrm>
            <a:off x="132557" y="3887374"/>
            <a:ext cx="511571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lang="ru-RU" sz="1800" b="1" dirty="0">
                <a:latin typeface="+mj-lt"/>
                <a:ea typeface="Tahoma" pitchFamily="34" charset="0"/>
                <a:cs typeface="Tahoma" pitchFamily="34" charset="0"/>
              </a:rPr>
              <a:t>Авторы</a:t>
            </a:r>
            <a:r>
              <a:rPr lang="ru-RU" sz="1800" dirty="0">
                <a:latin typeface="+mj-lt"/>
                <a:ea typeface="Tahoma" pitchFamily="34" charset="0"/>
                <a:cs typeface="Tahoma" pitchFamily="34" charset="0"/>
              </a:rPr>
              <a:t>: Строков Антон Сергеевич,</a:t>
            </a:r>
          </a:p>
          <a:p>
            <a:pPr algn="l">
              <a:spcBef>
                <a:spcPts val="0"/>
              </a:spcBef>
            </a:pPr>
            <a:r>
              <a:rPr lang="ru-RU" sz="1800" dirty="0">
                <a:latin typeface="+mj-lt"/>
                <a:ea typeface="Tahoma" pitchFamily="34" charset="0"/>
                <a:cs typeface="Tahoma" pitchFamily="34" charset="0"/>
              </a:rPr>
              <a:t>Светлов Николай Михайлович</a:t>
            </a:r>
          </a:p>
          <a:p>
            <a:pPr algn="l">
              <a:spcBef>
                <a:spcPts val="0"/>
              </a:spcBef>
            </a:pPr>
            <a:endParaRPr lang="ru-RU" sz="1800" dirty="0">
              <a:latin typeface="+mj-lt"/>
              <a:ea typeface="Tahoma" pitchFamily="34" charset="0"/>
              <a:cs typeface="Tahoma" pitchFamily="34" charset="0"/>
            </a:endParaRPr>
          </a:p>
          <a:p>
            <a:pPr algn="l">
              <a:spcBef>
                <a:spcPts val="0"/>
              </a:spcBef>
            </a:pPr>
            <a:r>
              <a:rPr lang="en-US" sz="1800" dirty="0">
                <a:latin typeface="+mj-lt"/>
                <a:ea typeface="Tahoma" pitchFamily="34" charset="0"/>
                <a:cs typeface="Tahoma" pitchFamily="34" charset="0"/>
              </a:rPr>
              <a:t>E-mail</a:t>
            </a:r>
            <a:r>
              <a:rPr lang="ru-RU" sz="1800" dirty="0">
                <a:latin typeface="+mj-lt"/>
                <a:ea typeface="Tahoma" pitchFamily="34" charset="0"/>
                <a:cs typeface="Tahoma" pitchFamily="34" charset="0"/>
              </a:rPr>
              <a:t>: </a:t>
            </a:r>
            <a:r>
              <a:rPr lang="en-US" sz="1800" dirty="0">
                <a:latin typeface="+mj-lt"/>
                <a:ea typeface="Tahoma" pitchFamily="34" charset="0"/>
                <a:cs typeface="Tahoma" pitchFamily="34" charset="0"/>
              </a:rPr>
              <a:t>strokov-as@ranepa.ru</a:t>
            </a:r>
            <a:endParaRPr lang="ru-RU" sz="1800" dirty="0">
              <a:latin typeface="+mj-lt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9019" y="1088013"/>
            <a:ext cx="37765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Центр агропродовольственной политики РАНХиГС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5791020"/>
            <a:ext cx="40589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/>
              <a:t>Доклад подготовлен в рамках исполнения государственного задания РАНХиГС при Президенте Российской Федерации на 20</a:t>
            </a:r>
            <a:r>
              <a:rPr lang="en-US" sz="1200" dirty="0"/>
              <a:t>22</a:t>
            </a:r>
            <a:r>
              <a:rPr lang="ru-RU" sz="1200" dirty="0"/>
              <a:t> год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1D5931-79BF-C1B9-EC49-6474DF3AAEC0}"/>
              </a:ext>
            </a:extLst>
          </p:cNvPr>
          <p:cNvSpPr txBox="1"/>
          <p:nvPr/>
        </p:nvSpPr>
        <p:spPr>
          <a:xfrm>
            <a:off x="-50163" y="6437351"/>
            <a:ext cx="6898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/>
              <a:t>Презентация доклада 25 октября 2022 г. на Никоновских чтениях в МГУ им. М.В. Ломоносова</a:t>
            </a:r>
          </a:p>
        </p:txBody>
      </p:sp>
    </p:spTree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361004"/>
            <a:ext cx="1164169" cy="36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0" y="862871"/>
            <a:ext cx="9906000" cy="599581"/>
          </a:xfrm>
          <a:prstGeom prst="rect">
            <a:avLst/>
          </a:prstGeom>
          <a:gradFill rotWithShape="1">
            <a:gsLst>
              <a:gs pos="0">
                <a:srgbClr val="770000"/>
              </a:gs>
              <a:gs pos="50000">
                <a:srgbClr val="AD0000"/>
              </a:gs>
              <a:gs pos="100000">
                <a:srgbClr val="CE0000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1042988"/>
            <a:endParaRPr lang="ru-RU" sz="2100" b="0" dirty="0"/>
          </a:p>
        </p:txBody>
      </p:sp>
      <p:sp>
        <p:nvSpPr>
          <p:cNvPr id="9" name="Text Box 23"/>
          <p:cNvSpPr txBox="1">
            <a:spLocks noChangeArrowheads="1"/>
          </p:cNvSpPr>
          <p:nvPr/>
        </p:nvSpPr>
        <p:spPr bwMode="auto">
          <a:xfrm>
            <a:off x="150189" y="1002032"/>
            <a:ext cx="93249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8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ОБЩИЕ СВЕДЕНИЯ О ВЫПОЛНЕННОЙ РАБОТЕ:</a:t>
            </a:r>
            <a:endParaRPr lang="ru-RU" sz="1800" dirty="0">
              <a:solidFill>
                <a:schemeClr val="bg1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Text Box 23"/>
          <p:cNvSpPr txBox="1">
            <a:spLocks noChangeArrowheads="1"/>
          </p:cNvSpPr>
          <p:nvPr/>
        </p:nvSpPr>
        <p:spPr bwMode="auto">
          <a:xfrm>
            <a:off x="150189" y="1541793"/>
            <a:ext cx="9555786" cy="4324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ts val="600"/>
              </a:spcBef>
            </a:pPr>
            <a:r>
              <a:rPr lang="ru-RU" sz="2000" dirty="0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Актуальность НИР:</a:t>
            </a:r>
          </a:p>
          <a:p>
            <a:pPr algn="just">
              <a:spcBef>
                <a:spcPts val="600"/>
              </a:spcBef>
            </a:pP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Tahoma" pitchFamily="34" charset="0"/>
                <a:cs typeface="Tahoma" pitchFamily="34" charset="0"/>
              </a:rPr>
              <a:t>В отдельных регионах России существует проблема с концентрацией масличных культур в посевах (в т.ч. проблемы «монокультур»), что приводит к засоренности посевов, снижению общей продуктивности пахотных угодий.</a:t>
            </a:r>
          </a:p>
          <a:p>
            <a:pPr algn="l">
              <a:spcBef>
                <a:spcPts val="600"/>
              </a:spcBef>
            </a:pP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Tahoma" pitchFamily="34" charset="0"/>
                <a:cs typeface="Tahoma" pitchFamily="34" charset="0"/>
              </a:rPr>
              <a:t>Необходимы меры аграрной политики для стимулирования диверсификации культур с целью сохранения и доходов, и плодородия земель.</a:t>
            </a:r>
          </a:p>
          <a:p>
            <a:pPr algn="l">
              <a:spcBef>
                <a:spcPts val="600"/>
              </a:spcBef>
            </a:pPr>
            <a:endParaRPr lang="ru-RU" sz="2000" dirty="0">
              <a:solidFill>
                <a:srgbClr val="C00000"/>
              </a:solidFill>
              <a:latin typeface="+mn-lt"/>
              <a:ea typeface="Tahoma" pitchFamily="34" charset="0"/>
              <a:cs typeface="Tahoma" pitchFamily="34" charset="0"/>
            </a:endParaRPr>
          </a:p>
          <a:p>
            <a:pPr algn="l">
              <a:spcBef>
                <a:spcPts val="600"/>
              </a:spcBef>
            </a:pPr>
            <a:r>
              <a:rPr lang="ru-RU" sz="2000" dirty="0">
                <a:solidFill>
                  <a:srgbClr val="C00000"/>
                </a:solidFill>
                <a:latin typeface="+mn-lt"/>
                <a:ea typeface="Tahoma" pitchFamily="34" charset="0"/>
                <a:cs typeface="Tahoma" pitchFamily="34" charset="0"/>
              </a:rPr>
              <a:t>Цель НИР:</a:t>
            </a:r>
          </a:p>
          <a:p>
            <a:pPr algn="just">
              <a:spcBef>
                <a:spcPts val="600"/>
              </a:spcBef>
            </a:pP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Tahoma" pitchFamily="34" charset="0"/>
                <a:cs typeface="Tahoma" pitchFamily="34" charset="0"/>
              </a:rPr>
              <a:t>Оценить влияние концентрации подсолнечника на производственную функцию сельскохозяйственных предприятий на примере Самарской области 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spcBef>
                <a:spcPts val="600"/>
              </a:spcBef>
            </a:pP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>
              <a:spcBef>
                <a:spcPts val="600"/>
              </a:spcBef>
            </a:pPr>
            <a:r>
              <a:rPr lang="ru-RU" sz="1800" dirty="0" err="1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Справочно</a:t>
            </a:r>
            <a:r>
              <a:rPr lang="ru-RU" sz="1800" dirty="0">
                <a:latin typeface="Times New Roman" panose="02020603050405020304" pitchFamily="18" charset="0"/>
                <a:ea typeface="Tahoma" pitchFamily="34" charset="0"/>
                <a:cs typeface="Times New Roman" panose="02020603050405020304" pitchFamily="18" charset="0"/>
              </a:rPr>
              <a:t>: доля подсолнечника в посевах хозяйств Самарской области 30%, при том, что средний уровень по России 10%.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16725" y="279879"/>
            <a:ext cx="279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ahoma" pitchFamily="34" charset="0"/>
                <a:ea typeface="Tahoma" pitchFamily="34" charset="0"/>
                <a:cs typeface="Tahoma" pitchFamily="34" charset="0"/>
              </a:rPr>
              <a:t>Центр агропродовольственной политики РАНХиГС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71" y="205099"/>
            <a:ext cx="1164169" cy="36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0" y="729093"/>
            <a:ext cx="9906000" cy="556737"/>
          </a:xfrm>
          <a:prstGeom prst="rect">
            <a:avLst/>
          </a:prstGeom>
          <a:gradFill rotWithShape="1">
            <a:gsLst>
              <a:gs pos="0">
                <a:srgbClr val="770000"/>
              </a:gs>
              <a:gs pos="50000">
                <a:srgbClr val="AD0000"/>
              </a:gs>
              <a:gs pos="100000">
                <a:srgbClr val="CE0000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1042988"/>
            <a:endParaRPr lang="ru-RU" sz="2100" b="0" dirty="0"/>
          </a:p>
        </p:txBody>
      </p:sp>
      <p:sp>
        <p:nvSpPr>
          <p:cNvPr id="9" name="Text Box 23"/>
          <p:cNvSpPr txBox="1">
            <a:spLocks noChangeArrowheads="1"/>
          </p:cNvSpPr>
          <p:nvPr/>
        </p:nvSpPr>
        <p:spPr bwMode="auto">
          <a:xfrm>
            <a:off x="0" y="772304"/>
            <a:ext cx="93249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8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Оценка агрегированной урожайности (продуктивности посевов)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12000" y="240382"/>
            <a:ext cx="279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ahoma" pitchFamily="34" charset="0"/>
                <a:ea typeface="Tahoma" pitchFamily="34" charset="0"/>
                <a:cs typeface="Tahoma" pitchFamily="34" charset="0"/>
              </a:rPr>
              <a:t>Центр агропродовольственной политики РАНХиГС</a:t>
            </a:r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0" y="1285830"/>
            <a:ext cx="9668129" cy="3585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79388" indent="-179388" algn="l">
              <a:spcBef>
                <a:spcPct val="50000"/>
              </a:spcBef>
              <a:buClr>
                <a:srgbClr val="C00000"/>
              </a:buClr>
            </a:pPr>
            <a:r>
              <a:rPr lang="ru-RU" sz="2000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Переводные коэффициенты в зерновые единицы</a:t>
            </a:r>
          </a:p>
          <a:p>
            <a:pPr algn="l">
              <a:spcBef>
                <a:spcPct val="50000"/>
              </a:spcBef>
              <a:buClr>
                <a:srgbClr val="C00000"/>
              </a:buClr>
            </a:pPr>
            <a:r>
              <a:rPr lang="ru-RU" sz="1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Приказ МСХ РФ </a:t>
            </a:r>
            <a:r>
              <a:rPr lang="en-US" sz="1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</a:t>
            </a:r>
            <a:r>
              <a:rPr lang="ru-RU" sz="1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330 от 6 июля 2017 г.: Зерно – 1, подсолнечник – 1.47, соя – 1.17, картофель – 0.25, овощи открытого грунта – 0.16.</a:t>
            </a:r>
          </a:p>
          <a:p>
            <a:pPr algn="l">
              <a:spcBef>
                <a:spcPct val="50000"/>
              </a:spcBef>
              <a:buClr>
                <a:srgbClr val="C00000"/>
              </a:buClr>
            </a:pP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Использовались данные</a:t>
            </a:r>
          </a:p>
          <a:p>
            <a:pPr algn="l">
              <a:spcBef>
                <a:spcPct val="50000"/>
              </a:spcBef>
              <a:buClr>
                <a:srgbClr val="C00000"/>
              </a:buClr>
            </a:pP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сельскохозяйственных орг.</a:t>
            </a:r>
          </a:p>
          <a:p>
            <a:pPr algn="l">
              <a:spcBef>
                <a:spcPct val="50000"/>
              </a:spcBef>
              <a:buClr>
                <a:srgbClr val="C00000"/>
              </a:buClr>
            </a:pP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Самарской области </a:t>
            </a:r>
          </a:p>
          <a:p>
            <a:pPr algn="l">
              <a:spcBef>
                <a:spcPct val="50000"/>
              </a:spcBef>
              <a:buClr>
                <a:srgbClr val="C00000"/>
              </a:buClr>
            </a:pP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за период 2013-2016 гг. </a:t>
            </a:r>
          </a:p>
          <a:p>
            <a:pPr algn="l">
              <a:spcBef>
                <a:spcPct val="50000"/>
              </a:spcBef>
              <a:buClr>
                <a:srgbClr val="C00000"/>
              </a:buClr>
            </a:pP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по посевным площадям и</a:t>
            </a:r>
          </a:p>
          <a:p>
            <a:pPr algn="l">
              <a:spcBef>
                <a:spcPct val="50000"/>
              </a:spcBef>
              <a:buClr>
                <a:srgbClr val="C00000"/>
              </a:buClr>
            </a:pP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валовым сборам. 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E99D73A8-55F5-40E7-92D1-E9D917596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4550" y="6533626"/>
            <a:ext cx="3136900" cy="236290"/>
          </a:xfrm>
        </p:spPr>
        <p:txBody>
          <a:bodyPr/>
          <a:lstStyle/>
          <a:p>
            <a:r>
              <a:rPr lang="ru-RU" sz="1050" dirty="0"/>
              <a:t>2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FC400B1-1FF4-417A-852F-8D5523CE36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189" y="2550341"/>
            <a:ext cx="7000875" cy="421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826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BDFF525-8B2A-389A-1998-71CEE2F95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F3A33-6A4A-4395-8324-C6DCD486F135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9C9C1444-16F4-CEF3-BABF-D8F621B03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71" y="205099"/>
            <a:ext cx="1164169" cy="36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205E0CB-CD20-5C82-95EB-0C38016D8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78601"/>
            <a:ext cx="9906000" cy="556737"/>
          </a:xfrm>
          <a:prstGeom prst="rect">
            <a:avLst/>
          </a:prstGeom>
          <a:gradFill rotWithShape="1">
            <a:gsLst>
              <a:gs pos="0">
                <a:srgbClr val="770000"/>
              </a:gs>
              <a:gs pos="50000">
                <a:srgbClr val="AD0000"/>
              </a:gs>
              <a:gs pos="100000">
                <a:srgbClr val="CE0000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1042988"/>
            <a:endParaRPr lang="ru-RU" sz="2100" b="0" dirty="0"/>
          </a:p>
        </p:txBody>
      </p:sp>
      <p:sp>
        <p:nvSpPr>
          <p:cNvPr id="5" name="Text Box 23">
            <a:extLst>
              <a:ext uri="{FF2B5EF4-FFF2-40B4-BE49-F238E27FC236}">
                <a16:creationId xmlns:a16="http://schemas.microsoft.com/office/drawing/2014/main" id="{B02BED18-31DF-9BE8-6A3E-D99FB24C48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72304"/>
            <a:ext cx="93249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8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Оценка производственной функции методом стохастической границы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EE4B5C-3AFE-8B1A-5A47-4F1BE3D7C29C}"/>
              </a:ext>
            </a:extLst>
          </p:cNvPr>
          <p:cNvSpPr txBox="1"/>
          <p:nvPr/>
        </p:nvSpPr>
        <p:spPr>
          <a:xfrm>
            <a:off x="7112000" y="240382"/>
            <a:ext cx="279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ahoma" pitchFamily="34" charset="0"/>
                <a:ea typeface="Tahoma" pitchFamily="34" charset="0"/>
                <a:cs typeface="Tahoma" pitchFamily="34" charset="0"/>
              </a:rPr>
              <a:t>Центр агропродовольственной политики РАНХиГС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6E6233-7633-0D6A-53F8-F284E5FD159F}"/>
              </a:ext>
            </a:extLst>
          </p:cNvPr>
          <p:cNvSpPr txBox="1"/>
          <p:nvPr/>
        </p:nvSpPr>
        <p:spPr>
          <a:xfrm>
            <a:off x="306411" y="1285830"/>
            <a:ext cx="94871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/>
              <a:t>Метод стохастической границы </a:t>
            </a:r>
            <a:r>
              <a:rPr lang="en-US" sz="2000" dirty="0"/>
              <a:t>(stochastic frontier analysis) </a:t>
            </a:r>
            <a:r>
              <a:rPr lang="ru-RU" sz="2000" dirty="0"/>
              <a:t>был разработан в 1970х годах. Мы использовали спецификацию для сельского хозяйства:</a:t>
            </a:r>
          </a:p>
          <a:p>
            <a:r>
              <a:rPr lang="en-US" sz="1600" b="1" i="1" dirty="0"/>
              <a:t>Kumbhakar, S.C. (2002). Specification and estimation of production risk, risk preferences and technical efficiency // American Journal of Agricultural Economics. 2002. – № 84 (1). – Р. 8-22.</a:t>
            </a:r>
            <a:endParaRPr lang="ru-RU" sz="1600" b="1" i="1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C9B49ED-430D-CCB0-E549-14DF05192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74" y="2699506"/>
            <a:ext cx="5838825" cy="149542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FFCE030-B54D-153F-1D4B-EC34E7B072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339125"/>
            <a:ext cx="9906000" cy="260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508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9CA3573-86E4-7E03-8F39-25D2A8EDB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F3A33-6A4A-4395-8324-C6DCD486F135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CDE461DF-F088-B326-0D4E-757C944B5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71" y="205099"/>
            <a:ext cx="1164169" cy="36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1A9C1F2-C438-2F21-E819-F5189396E4B8}"/>
              </a:ext>
            </a:extLst>
          </p:cNvPr>
          <p:cNvSpPr txBox="1"/>
          <p:nvPr/>
        </p:nvSpPr>
        <p:spPr>
          <a:xfrm>
            <a:off x="7090831" y="152400"/>
            <a:ext cx="279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ahoma" pitchFamily="34" charset="0"/>
                <a:ea typeface="Tahoma" pitchFamily="34" charset="0"/>
                <a:cs typeface="Tahoma" pitchFamily="34" charset="0"/>
              </a:rPr>
              <a:t>Центр агропродовольственной политики РАНХиГС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8AFA36-553E-A52F-C8A6-A2EF2A5CB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78601"/>
            <a:ext cx="9906000" cy="556737"/>
          </a:xfrm>
          <a:prstGeom prst="rect">
            <a:avLst/>
          </a:prstGeom>
          <a:gradFill rotWithShape="1">
            <a:gsLst>
              <a:gs pos="0">
                <a:srgbClr val="770000"/>
              </a:gs>
              <a:gs pos="50000">
                <a:srgbClr val="AD0000"/>
              </a:gs>
              <a:gs pos="100000">
                <a:srgbClr val="CE0000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1042988"/>
            <a:endParaRPr lang="ru-RU" sz="2100" b="0" dirty="0"/>
          </a:p>
        </p:txBody>
      </p:sp>
      <p:sp>
        <p:nvSpPr>
          <p:cNvPr id="6" name="Text Box 23">
            <a:extLst>
              <a:ext uri="{FF2B5EF4-FFF2-40B4-BE49-F238E27FC236}">
                <a16:creationId xmlns:a16="http://schemas.microsoft.com/office/drawing/2014/main" id="{172AE7D8-C2E9-F895-693A-A977DA5AC6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72304"/>
            <a:ext cx="93249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8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Результаты оценки производств. функции, функции риска и неэффективности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88FDFE7-9037-DE18-4803-40C890B622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37" y="1304925"/>
            <a:ext cx="9610725" cy="5553075"/>
          </a:xfrm>
          <a:prstGeom prst="rect">
            <a:avLst/>
          </a:prstGeom>
        </p:spPr>
      </p:pic>
      <p:sp>
        <p:nvSpPr>
          <p:cNvPr id="9" name="Овал 8">
            <a:extLst>
              <a:ext uri="{FF2B5EF4-FFF2-40B4-BE49-F238E27FC236}">
                <a16:creationId xmlns:a16="http://schemas.microsoft.com/office/drawing/2014/main" id="{82AD6BBE-483B-8621-53FF-B8EF5939799A}"/>
              </a:ext>
            </a:extLst>
          </p:cNvPr>
          <p:cNvSpPr/>
          <p:nvPr/>
        </p:nvSpPr>
        <p:spPr bwMode="auto">
          <a:xfrm>
            <a:off x="5686425" y="5353050"/>
            <a:ext cx="657225" cy="314325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5AF8E7F9-267F-B2CA-1F0A-6D47DCA70F74}"/>
              </a:ext>
            </a:extLst>
          </p:cNvPr>
          <p:cNvCxnSpPr/>
          <p:nvPr/>
        </p:nvCxnSpPr>
        <p:spPr bwMode="auto">
          <a:xfrm flipH="1">
            <a:off x="6276975" y="3686175"/>
            <a:ext cx="2819400" cy="1666875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4D427E0-E11D-6C90-C56C-BE9E0F070BB5}"/>
              </a:ext>
            </a:extLst>
          </p:cNvPr>
          <p:cNvSpPr txBox="1"/>
          <p:nvPr/>
        </p:nvSpPr>
        <p:spPr>
          <a:xfrm>
            <a:off x="8829675" y="3533775"/>
            <a:ext cx="10644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Рост неэффективности!</a:t>
            </a:r>
          </a:p>
        </p:txBody>
      </p:sp>
    </p:spTree>
    <p:extLst>
      <p:ext uri="{BB962C8B-B14F-4D97-AF65-F5344CB8AC3E}">
        <p14:creationId xmlns:p14="http://schemas.microsoft.com/office/powerpoint/2010/main" val="3110463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901" y="315028"/>
            <a:ext cx="1164169" cy="36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-1" y="849627"/>
            <a:ext cx="9906001" cy="494431"/>
          </a:xfrm>
          <a:prstGeom prst="rect">
            <a:avLst/>
          </a:prstGeom>
          <a:gradFill rotWithShape="1">
            <a:gsLst>
              <a:gs pos="0">
                <a:srgbClr val="770000"/>
              </a:gs>
              <a:gs pos="50000">
                <a:srgbClr val="AD0000"/>
              </a:gs>
              <a:gs pos="100000">
                <a:srgbClr val="CE0000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1042988"/>
            <a:endParaRPr lang="ru-RU" sz="2100" b="0" dirty="0"/>
          </a:p>
        </p:txBody>
      </p:sp>
      <p:sp>
        <p:nvSpPr>
          <p:cNvPr id="9" name="Text Box 23"/>
          <p:cNvSpPr txBox="1">
            <a:spLocks noChangeArrowheads="1"/>
          </p:cNvSpPr>
          <p:nvPr/>
        </p:nvSpPr>
        <p:spPr bwMode="auto">
          <a:xfrm>
            <a:off x="-2" y="974726"/>
            <a:ext cx="93249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18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РАЗМЫШЛЕНИЯ О ВОЗМОЖНЫХ РЕКОМЕНДАЦИЯХ ПО БОРЬБЕ С МОНОКУЛЬТУРОЙ:</a:t>
            </a:r>
            <a:endParaRPr lang="ru-RU" sz="1800" dirty="0">
              <a:solidFill>
                <a:schemeClr val="bg1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97007" y="233832"/>
            <a:ext cx="279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ahoma" pitchFamily="34" charset="0"/>
                <a:ea typeface="Tahoma" pitchFamily="34" charset="0"/>
                <a:cs typeface="Tahoma" pitchFamily="34" charset="0"/>
              </a:rPr>
              <a:t>Центр агропродовольственной политики РАНХиГС</a:t>
            </a:r>
          </a:p>
        </p:txBody>
      </p:sp>
      <p:sp>
        <p:nvSpPr>
          <p:cNvPr id="15" name="Text Box 23"/>
          <p:cNvSpPr txBox="1">
            <a:spLocks noChangeArrowheads="1"/>
          </p:cNvSpPr>
          <p:nvPr/>
        </p:nvSpPr>
        <p:spPr bwMode="auto">
          <a:xfrm>
            <a:off x="275972" y="1980528"/>
            <a:ext cx="9415035" cy="81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79388" indent="-179388" algn="l">
              <a:spcBef>
                <a:spcPct val="50000"/>
              </a:spcBef>
              <a:buClr>
                <a:srgbClr val="C00000"/>
              </a:buClr>
            </a:pPr>
            <a:endParaRPr lang="ru-RU" sz="2000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79388" indent="-179388" algn="l">
              <a:spcBef>
                <a:spcPct val="50000"/>
              </a:spcBef>
              <a:buClr>
                <a:srgbClr val="C00000"/>
              </a:buClr>
            </a:pPr>
            <a:endParaRPr lang="ru-RU" sz="1800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A0F8B5-991F-991A-6687-C66216B52F82}"/>
              </a:ext>
            </a:extLst>
          </p:cNvPr>
          <p:cNvSpPr txBox="1"/>
          <p:nvPr/>
        </p:nvSpPr>
        <p:spPr>
          <a:xfrm>
            <a:off x="133096" y="1516149"/>
            <a:ext cx="967765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Проблема монокультур связана не только с высокой рентабельностью подсолнечника, но и с отсутствием возможности у сельхозпроизводителей к доступе к «новым» знаниям – как вырастить культуру, которую ты раньше не выращивал?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Это могут быть новые меры, которые бы способствовали распространению знаний и технологий о выращивании, например, зернобобовых культур или овощных культур. 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Методы ограничения посевов подсолнечника (опыт Краснодарского края) должны быть сбалансированы методами финансовой поддержки соблюдения севооборотов и увеличения разнообразия выращиваемых культур. А также в помощи строительства инфраструктуры.</a:t>
            </a:r>
          </a:p>
        </p:txBody>
      </p:sp>
    </p:spTree>
    <p:extLst>
      <p:ext uri="{BB962C8B-B14F-4D97-AF65-F5344CB8AC3E}">
        <p14:creationId xmlns:p14="http://schemas.microsoft.com/office/powerpoint/2010/main" val="3235503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750BA9C-6652-4436-908A-452FE82B5C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7929" b="28522"/>
          <a:stretch/>
        </p:blipFill>
        <p:spPr>
          <a:xfrm>
            <a:off x="5469622" y="0"/>
            <a:ext cx="4436378" cy="6858000"/>
          </a:xfrm>
          <a:prstGeom prst="rect">
            <a:avLst/>
          </a:prstGeom>
          <a:effectLst>
            <a:outerShdw dist="50800" sx="1000" sy="1000" algn="ctr" rotWithShape="0">
              <a:srgbClr val="000000">
                <a:alpha val="0"/>
              </a:srgbClr>
            </a:outerShdw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41" y="748886"/>
            <a:ext cx="2827683" cy="880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Text Box 2052"/>
          <p:cNvSpPr txBox="1">
            <a:spLocks noChangeArrowheads="1"/>
          </p:cNvSpPr>
          <p:nvPr/>
        </p:nvSpPr>
        <p:spPr bwMode="auto">
          <a:xfrm>
            <a:off x="0" y="2785145"/>
            <a:ext cx="9906000" cy="523220"/>
          </a:xfrm>
          <a:prstGeom prst="rect">
            <a:avLst/>
          </a:prstGeom>
          <a:solidFill>
            <a:srgbClr val="8200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Спасибо за внимание! </a:t>
            </a:r>
            <a:endParaRPr lang="ru-RU" sz="2800" dirty="0">
              <a:solidFill>
                <a:srgbClr val="82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9259" y="5578867"/>
            <a:ext cx="39051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+mj-lt"/>
                <a:ea typeface="Tahoma" pitchFamily="34" charset="0"/>
                <a:cs typeface="Tahoma" pitchFamily="34" charset="0"/>
              </a:rPr>
              <a:t>Центр агропродовольственной политики РАНХиГС</a:t>
            </a:r>
          </a:p>
          <a:p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Tahoma" pitchFamily="34" charset="0"/>
                <a:cs typeface="Tahoma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https://ipei.ranepa.ru/ru/cap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Tahoma" pitchFamily="34" charset="0"/>
                <a:cs typeface="Tahoma" pitchFamily="34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A39599-D9E1-2EB4-BFA4-E466E4F4C113}"/>
              </a:ext>
            </a:extLst>
          </p:cNvPr>
          <p:cNvSpPr txBox="1"/>
          <p:nvPr/>
        </p:nvSpPr>
        <p:spPr>
          <a:xfrm>
            <a:off x="723900" y="4276725"/>
            <a:ext cx="4229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Антон Строков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strokov-as@ranepa.ru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10901</TotalTime>
  <Words>462</Words>
  <Application>Microsoft Office PowerPoint</Application>
  <PresentationFormat>Лист A4 (210x297 мм)</PresentationFormat>
  <Paragraphs>55</Paragraphs>
  <Slides>7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Tahoma</vt:lpstr>
      <vt:lpstr>Times New Roman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Лаврищева Анастасия Анатольевна</dc:creator>
  <cp:lastModifiedBy>Антон Строков</cp:lastModifiedBy>
  <cp:revision>236</cp:revision>
  <dcterms:created xsi:type="dcterms:W3CDTF">2003-02-28T13:27:04Z</dcterms:created>
  <dcterms:modified xsi:type="dcterms:W3CDTF">2022-10-21T11:59:06Z</dcterms:modified>
</cp:coreProperties>
</file>