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536" r:id="rId1"/>
  </p:sldMasterIdLst>
  <p:notesMasterIdLst>
    <p:notesMasterId r:id="rId17"/>
  </p:notesMasterIdLst>
  <p:sldIdLst>
    <p:sldId id="269" r:id="rId2"/>
    <p:sldId id="299" r:id="rId3"/>
    <p:sldId id="302" r:id="rId4"/>
    <p:sldId id="291" r:id="rId5"/>
    <p:sldId id="288" r:id="rId6"/>
    <p:sldId id="289" r:id="rId7"/>
    <p:sldId id="290" r:id="rId8"/>
    <p:sldId id="285" r:id="rId9"/>
    <p:sldId id="274" r:id="rId10"/>
    <p:sldId id="293" r:id="rId11"/>
    <p:sldId id="294" r:id="rId12"/>
    <p:sldId id="295" r:id="rId13"/>
    <p:sldId id="297" r:id="rId14"/>
    <p:sldId id="298" r:id="rId15"/>
    <p:sldId id="277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9461B38-54A9-40B4-95E3-85C0515BC50E}">
          <p14:sldIdLst>
            <p14:sldId id="269"/>
            <p14:sldId id="299"/>
            <p14:sldId id="302"/>
            <p14:sldId id="291"/>
            <p14:sldId id="288"/>
            <p14:sldId id="289"/>
            <p14:sldId id="290"/>
            <p14:sldId id="285"/>
            <p14:sldId id="274"/>
            <p14:sldId id="293"/>
            <p14:sldId id="294"/>
            <p14:sldId id="295"/>
            <p14:sldId id="297"/>
            <p14:sldId id="298"/>
            <p14:sldId id="277"/>
          </p14:sldIdLst>
        </p14:section>
        <p14:section name="Раздел без заголовка" id="{F2B2A847-D1FD-498B-A2AD-B4F8C15AF8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32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>
        <p:scale>
          <a:sx n="60" d="100"/>
          <a:sy n="60" d="100"/>
        </p:scale>
        <p:origin x="1710" y="348"/>
      </p:cViewPr>
      <p:guideLst>
        <p:guide orient="horz" pos="2160"/>
        <p:guide pos="38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1F021-AAA3-41C0-AAB3-D5E91599693B}" type="datetimeFigureOut">
              <a:rPr lang="ru-RU" smtClean="0"/>
              <a:t>25.10.2022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974527-7530-4883-A914-A25C19FAD1F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1134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5753E-70C0-4AFA-836A-9847BB42ED01}" type="datetime1">
              <a:rPr lang="ru-RU" smtClean="0"/>
              <a:t>25.10.2022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D7B9-4F5B-4E3A-8819-F4AE2A5F11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8601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E032-D07A-47AB-8245-25AF3988F3A3}" type="datetime1">
              <a:rPr lang="ru-RU" smtClean="0"/>
              <a:t>25.10.2022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D7B9-4F5B-4E3A-8819-F4AE2A5F11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7606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165D-E896-414F-BA92-A4C8595D66DD}" type="datetime1">
              <a:rPr lang="ru-RU" smtClean="0"/>
              <a:t>25.10.2022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D7B9-4F5B-4E3A-8819-F4AE2A5F11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4380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7FD0-C4E0-4A68-B82E-DBDFC03E4FB8}" type="datetime1">
              <a:rPr lang="ru-RU" smtClean="0"/>
              <a:t>25.10.2022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D7B9-4F5B-4E3A-8819-F4AE2A5F11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99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ED4D1-46D1-4E26-9345-E6FEDD7AF5DE}" type="datetime1">
              <a:rPr lang="ru-RU" smtClean="0"/>
              <a:t>25.10.2022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D7B9-4F5B-4E3A-8819-F4AE2A5F11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6741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7C147-134E-4C34-B793-11294A289408}" type="datetime1">
              <a:rPr lang="ru-RU" smtClean="0"/>
              <a:t>25.10.2022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D7B9-4F5B-4E3A-8819-F4AE2A5F11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6265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E022-C500-42AF-8244-39CDAE02F4BE}" type="datetime1">
              <a:rPr lang="ru-RU" smtClean="0"/>
              <a:t>25.10.2022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D7B9-4F5B-4E3A-8819-F4AE2A5F11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7970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0C196-2C19-4508-BF3A-CB93C7146E6C}" type="datetime1">
              <a:rPr lang="ru-RU" smtClean="0"/>
              <a:t>25.10.2022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D7B9-4F5B-4E3A-8819-F4AE2A5F11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153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FF22-D5C6-4110-8420-8D07A874BC76}" type="datetime1">
              <a:rPr lang="ru-RU" smtClean="0"/>
              <a:t>25.10.2022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D7B9-4F5B-4E3A-8819-F4AE2A5F11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3805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DE025-78F4-483B-B2CA-68DC5858EF3B}" type="datetime1">
              <a:rPr lang="ru-RU" smtClean="0"/>
              <a:t>25.10.2022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D7B9-4F5B-4E3A-8819-F4AE2A5F11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4016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E0C1F-B8B0-4879-8FBB-0AA64AA3F975}" type="datetime1">
              <a:rPr lang="ru-RU" smtClean="0"/>
              <a:t>25.10.2022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D7B9-4F5B-4E3A-8819-F4AE2A5F115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111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F2A80-4498-4FE9-AFD4-8BD7C633052B}" type="datetime1">
              <a:rPr lang="ru-RU" smtClean="0"/>
              <a:t>25.10.2022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D7B9-4F5B-4E3A-8819-F4AE2A5F11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023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2ED1-AB3F-4997-A601-A20194B34ADB}" type="datetime1">
              <a:rPr lang="ru-RU" smtClean="0"/>
              <a:t>25.10.2022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D7B9-4F5B-4E3A-8819-F4AE2A5F115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1093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1402F-F082-4B9E-A171-CF6B95F3C64E}" type="datetime1">
              <a:rPr lang="ru-RU" smtClean="0"/>
              <a:t>25.10.2022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D7B9-4F5B-4E3A-8819-F4AE2A5F11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3709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2F86D-AC54-49A5-AB04-7444FD9832E0}" type="datetime1">
              <a:rPr lang="ru-RU" smtClean="0"/>
              <a:t>25.10.2022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D7B9-4F5B-4E3A-8819-F4AE2A5F11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7368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3AD0E-DB9F-4B37-8B90-54303E82A729}" type="datetime1">
              <a:rPr lang="ru-RU" smtClean="0"/>
              <a:t>25.10.2022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CD7B9-4F5B-4E3A-8819-F4AE2A5F11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7583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92B8F-512D-4F31-9A75-DBB9537FB719}" type="datetime1">
              <a:rPr lang="ru-RU" smtClean="0"/>
              <a:t>25.10.2022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1ECD7B9-4F5B-4E3A-8819-F4AE2A5F11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729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7" r:id="rId1"/>
    <p:sldLayoutId id="2147484538" r:id="rId2"/>
    <p:sldLayoutId id="2147484539" r:id="rId3"/>
    <p:sldLayoutId id="2147484540" r:id="rId4"/>
    <p:sldLayoutId id="2147484541" r:id="rId5"/>
    <p:sldLayoutId id="2147484542" r:id="rId6"/>
    <p:sldLayoutId id="2147484543" r:id="rId7"/>
    <p:sldLayoutId id="2147484544" r:id="rId8"/>
    <p:sldLayoutId id="2147484545" r:id="rId9"/>
    <p:sldLayoutId id="2147484546" r:id="rId10"/>
    <p:sldLayoutId id="2147484547" r:id="rId11"/>
    <p:sldLayoutId id="2147484548" r:id="rId12"/>
    <p:sldLayoutId id="2147484549" r:id="rId13"/>
    <p:sldLayoutId id="2147484550" r:id="rId14"/>
    <p:sldLayoutId id="2147484551" r:id="rId15"/>
    <p:sldLayoutId id="2147484552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73531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3600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2120159"/>
            <a:ext cx="7886700" cy="447571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>
              <a:buNone/>
            </a:pPr>
            <a:endParaRPr lang="ru-RU" sz="1100" b="1" dirty="0">
              <a:latin typeface="+mj-lt"/>
              <a:ea typeface="+mj-ea"/>
              <a:cs typeface="+mj-cs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3600" b="1" dirty="0">
                <a:solidFill>
                  <a:srgbClr val="00B050"/>
                </a:solidFill>
                <a:ea typeface="+mj-ea"/>
                <a:cs typeface="+mj-cs"/>
              </a:rPr>
              <a:t>Крестьянско–кооперативный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3600" b="1" dirty="0">
                <a:solidFill>
                  <a:srgbClr val="00B050"/>
                </a:solidFill>
                <a:ea typeface="+mj-ea"/>
                <a:cs typeface="+mj-cs"/>
              </a:rPr>
              <a:t>уклад – важное звено в развитии сельской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3600" b="1" dirty="0">
                <a:solidFill>
                  <a:srgbClr val="00B050"/>
                </a:solidFill>
                <a:ea typeface="+mj-ea"/>
                <a:cs typeface="+mj-cs"/>
              </a:rPr>
              <a:t>локальной экономики </a:t>
            </a:r>
            <a:endParaRPr lang="ru-RU" sz="3600" b="1" dirty="0">
              <a:solidFill>
                <a:srgbClr val="00B05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0"/>
              </a:spcBef>
              <a:buNone/>
            </a:pPr>
            <a:endParaRPr lang="ru-RU" sz="16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Башмачников В.Ф. ,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д.э.н., профессор, главный научный сотрудник, ВИАПИ им.               А.А.Никонова - филиала ФГБНУ ФНЦ ВНИИЭСХ</a:t>
            </a:r>
          </a:p>
          <a:p>
            <a:pPr>
              <a:spcBef>
                <a:spcPts val="0"/>
              </a:spcBef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Скоморохов С.Н., 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научный сотрудник ВИАПИ им. А.А.Никонова – </a:t>
            </a:r>
          </a:p>
          <a:p>
            <a:pPr>
              <a:spcBef>
                <a:spcPts val="0"/>
              </a:spcBef>
              <a:buNone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филиала ФГБНУ ФНЦ ВНИИЭСХ,</a:t>
            </a:r>
            <a:endParaRPr lang="en-US" sz="1600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endParaRPr lang="ru-RU" sz="1800" b="1" dirty="0">
              <a:latin typeface="+mj-lt"/>
              <a:ea typeface="+mj-ea"/>
              <a:cs typeface="+mj-cs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1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25.10.2022</a:t>
            </a:r>
            <a:endParaRPr lang="en-US" sz="1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>
              <a:buNone/>
            </a:pPr>
            <a:endParaRPr lang="ru-RU" b="1" dirty="0"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16797" y="0"/>
            <a:ext cx="1407319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image4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3464" y="268224"/>
            <a:ext cx="1015779" cy="86921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36776" y="211944"/>
            <a:ext cx="5788152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XXVII </a:t>
            </a:r>
            <a:r>
              <a:rPr lang="ru-RU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НИКОНОВСКИЕ ЧТЕНИЯ 2022</a:t>
            </a:r>
          </a:p>
          <a:p>
            <a:pPr algn="ctr">
              <a:buNone/>
            </a:pPr>
            <a:r>
              <a:rPr lang="ru-RU" b="1" dirty="0">
                <a:solidFill>
                  <a:schemeClr val="bg1"/>
                </a:solidFill>
              </a:rPr>
              <a:t>СЕЛЬСКАЯ ЛОКАЛЬНАЯ ЭКОНОМИКА: ТЕОРИЯ И ПРАКТИКА</a:t>
            </a:r>
            <a:endParaRPr lang="ru-RU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C1D36E4-A6BD-4A36-8E3F-BEE513DEF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5350" y="6127749"/>
            <a:ext cx="512638" cy="365125"/>
          </a:xfrm>
        </p:spPr>
        <p:txBody>
          <a:bodyPr/>
          <a:lstStyle/>
          <a:p>
            <a:fld id="{A1ECD7B9-4F5B-4E3A-8819-F4AE2A5F115A}" type="slidenum">
              <a:rPr lang="ru-RU" sz="800" smtClean="0">
                <a:solidFill>
                  <a:schemeClr val="tx1"/>
                </a:solidFill>
              </a:rPr>
              <a:pPr/>
              <a:t>1</a:t>
            </a:fld>
            <a:endParaRPr lang="ru-RU" sz="800" dirty="0">
              <a:solidFill>
                <a:schemeClr val="tx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98147F-5B99-499D-8FA8-7E0F41C08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6753"/>
          </a:xfrm>
        </p:spPr>
        <p:txBody>
          <a:bodyPr>
            <a:noAutofit/>
          </a:bodyPr>
          <a:lstStyle/>
          <a:p>
            <a:pPr algn="l"/>
            <a:r>
              <a:rPr lang="ru-RU" sz="3600" b="1" i="1" dirty="0">
                <a:solidFill>
                  <a:srgbClr val="00B050"/>
                </a:solidFill>
              </a:rPr>
              <a:t>Историческая справка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C101931-B4F1-4F0D-8B6F-630A19F27598}"/>
              </a:ext>
            </a:extLst>
          </p:cNvPr>
          <p:cNvSpPr txBox="1"/>
          <p:nvPr/>
        </p:nvSpPr>
        <p:spPr>
          <a:xfrm>
            <a:off x="2396038" y="955348"/>
            <a:ext cx="6290762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</a:rPr>
              <a:t> «...в реальной экономической жизни мы очень редко встречаем какой-либо народнохозяйственный уклад в виде (пользуясь термином биологии) «чистой культуры». Экономические системы сосуществуют обычно рядом и порождают весьма сложные конгломераты</a:t>
            </a:r>
          </a:p>
          <a:p>
            <a:r>
              <a:rPr lang="ru-RU" sz="2200" b="1" dirty="0">
                <a:solidFill>
                  <a:schemeClr val="bg1"/>
                </a:solidFill>
              </a:rPr>
              <a:t>А.В. Чаянов в работе «К теории некапиталистических систем хозяйства» [1924г.] 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DD95373-9B5B-41C5-A02A-61C8DCECD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318" y="1226353"/>
            <a:ext cx="1732014" cy="235511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FD6CA78-23A9-4A57-A5B3-435C33F0BD45}"/>
              </a:ext>
            </a:extLst>
          </p:cNvPr>
          <p:cNvSpPr txBox="1"/>
          <p:nvPr/>
        </p:nvSpPr>
        <p:spPr>
          <a:xfrm>
            <a:off x="1005574" y="4890065"/>
            <a:ext cx="286848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Государственный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Помещичий Монастырский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0968C23B-8635-4578-BA6E-C302AAEF028F}"/>
              </a:ext>
            </a:extLst>
          </p:cNvPr>
          <p:cNvSpPr/>
          <p:nvPr/>
        </p:nvSpPr>
        <p:spPr>
          <a:xfrm>
            <a:off x="482402" y="4384661"/>
            <a:ext cx="43412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Уклады в России до 1917 года: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DDB56A4-C4AA-4AF4-957B-9C108DC8DB4E}"/>
              </a:ext>
            </a:extLst>
          </p:cNvPr>
          <p:cNvSpPr txBox="1"/>
          <p:nvPr/>
        </p:nvSpPr>
        <p:spPr>
          <a:xfrm>
            <a:off x="3790122" y="4850765"/>
            <a:ext cx="4690473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Частно–капиталистический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Артельно- коллективистский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Крестьянско-кооперативный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6F4CBD-174A-451C-BA80-1FE33DE20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5816513"/>
            <a:ext cx="512638" cy="365125"/>
          </a:xfrm>
        </p:spPr>
        <p:txBody>
          <a:bodyPr/>
          <a:lstStyle/>
          <a:p>
            <a:fld id="{A1ECD7B9-4F5B-4E3A-8819-F4AE2A5F115A}" type="slidenum">
              <a:rPr lang="ru-RU" sz="2000" smtClean="0">
                <a:solidFill>
                  <a:schemeClr val="tx1"/>
                </a:solidFill>
              </a:rPr>
              <a:pPr/>
              <a:t>2</a:t>
            </a:fld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5759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98147F-5B99-499D-8FA8-7E0F41C08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1884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00B050"/>
                </a:solidFill>
              </a:rPr>
              <a:t>Историческая справка и современная Россия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313ED1-0710-4135-B7A0-0D5D00EDC62C}"/>
              </a:ext>
            </a:extLst>
          </p:cNvPr>
          <p:cNvSpPr txBox="1"/>
          <p:nvPr/>
        </p:nvSpPr>
        <p:spPr>
          <a:xfrm>
            <a:off x="735495" y="1660796"/>
            <a:ext cx="8057322" cy="1261884"/>
          </a:xfrm>
          <a:prstGeom prst="rect">
            <a:avLst/>
          </a:prstGeom>
          <a:solidFill>
            <a:schemeClr val="tx1"/>
          </a:solidFill>
          <a:ln>
            <a:solidFill>
              <a:srgbClr val="0C320C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Период социализма: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монополия государственной собственности на землю и другие средства производства, централизованная система управления производством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D71CB2-532C-4F77-AA99-821608B2DFC2}"/>
              </a:ext>
            </a:extLst>
          </p:cNvPr>
          <p:cNvSpPr txBox="1"/>
          <p:nvPr/>
        </p:nvSpPr>
        <p:spPr>
          <a:xfrm>
            <a:off x="735495" y="3189070"/>
            <a:ext cx="8057322" cy="892552"/>
          </a:xfrm>
          <a:prstGeom prst="rect">
            <a:avLst/>
          </a:prstGeom>
          <a:solidFill>
            <a:schemeClr val="tx1"/>
          </a:solidFill>
          <a:ln>
            <a:solidFill>
              <a:srgbClr val="0C320C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Переход к рынку 1980-2000гг: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 к многоукладности экономики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72953E-B7D0-46D0-8C53-34CDAEF3FD3D}"/>
              </a:ext>
            </a:extLst>
          </p:cNvPr>
          <p:cNvSpPr txBox="1"/>
          <p:nvPr/>
        </p:nvSpPr>
        <p:spPr>
          <a:xfrm>
            <a:off x="735495" y="4447931"/>
            <a:ext cx="8057322" cy="2277547"/>
          </a:xfrm>
          <a:prstGeom prst="rect">
            <a:avLst/>
          </a:prstGeom>
          <a:solidFill>
            <a:schemeClr val="tx1"/>
          </a:solidFill>
          <a:ln>
            <a:solidFill>
              <a:srgbClr val="0C320C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Уклады современного с-х в России: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Государственный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Коллективистский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Крестьянско-кооперативный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Частно–капиталистический</a:t>
            </a:r>
          </a:p>
          <a:p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89EB63F-5F03-4224-AD6C-44B949D1E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362" y="5961850"/>
            <a:ext cx="512638" cy="365125"/>
          </a:xfrm>
        </p:spPr>
        <p:txBody>
          <a:bodyPr vert="horz" lIns="91440" tIns="45720" rIns="91440" bIns="45720" rtlCol="0" anchor="ctr"/>
          <a:lstStyle/>
          <a:p>
            <a:fld id="{A1ECD7B9-4F5B-4E3A-8819-F4AE2A5F115A}" type="slidenum">
              <a:rPr lang="ru-RU" sz="2000">
                <a:solidFill>
                  <a:schemeClr val="tx1"/>
                </a:solidFill>
              </a:rPr>
              <a:pPr/>
              <a:t>3</a:t>
            </a:fld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146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2088682"/>
              </p:ext>
            </p:extLst>
          </p:nvPr>
        </p:nvGraphicFramePr>
        <p:xfrm>
          <a:off x="318054" y="1232453"/>
          <a:ext cx="8507894" cy="54135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07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1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17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17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17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51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Характеристика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Государственный уклад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Коллективистский уклад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Частно-капиталистический уклад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Крестьянско-кооперативный уклад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00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Собственность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Государственная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Частная паевая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Частная (Корпоративная)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Семья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91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Выгодополучатель конечного  финансового результата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Государство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Члены СПК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Собственник капитала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Семья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86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Управление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Централизованное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Участниками через голосование и участие в выборных органах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Макро - владелец капитала. Оперативно - наемный менеджмент.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Семья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Примеры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ГУП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СПК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ООО, АО, холдинг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ЛПХ, КФХ</a:t>
                      </a:r>
                      <a:r>
                        <a:rPr lang="en-US" sz="1600" b="1" dirty="0">
                          <a:effectLst/>
                        </a:rPr>
                        <a:t>, </a:t>
                      </a:r>
                      <a:r>
                        <a:rPr lang="ru-RU" sz="1600" b="1" dirty="0">
                          <a:effectLst/>
                        </a:rPr>
                        <a:t>ИП, самозанятые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6D182F8-37CB-41D5-9974-A9D825A90E5E}"/>
              </a:ext>
            </a:extLst>
          </p:cNvPr>
          <p:cNvSpPr/>
          <p:nvPr/>
        </p:nvSpPr>
        <p:spPr>
          <a:xfrm>
            <a:off x="0" y="0"/>
            <a:ext cx="9144000" cy="11264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00B050"/>
                </a:solidFill>
              </a:rPr>
              <a:t>Краткая характеристика хозяйственных укладов в современном российском сельском хозяйстве </a:t>
            </a:r>
            <a:endParaRPr lang="ru-RU" sz="2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03BC866-E37B-444F-AC8D-438E67EE4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9627" y="6067867"/>
            <a:ext cx="512638" cy="365125"/>
          </a:xfrm>
        </p:spPr>
        <p:txBody>
          <a:bodyPr vert="horz" lIns="91440" tIns="45720" rIns="91440" bIns="45720" rtlCol="0" anchor="ctr"/>
          <a:lstStyle/>
          <a:p>
            <a:fld id="{A1ECD7B9-4F5B-4E3A-8819-F4AE2A5F115A}" type="slidenum">
              <a:rPr lang="ru-RU" sz="2000">
                <a:solidFill>
                  <a:schemeClr val="tx1"/>
                </a:solidFill>
              </a:rPr>
              <a:pPr/>
              <a:t>4</a:t>
            </a:fld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6958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24730" cy="1072663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ru-RU" sz="2800" b="1" i="1" dirty="0">
                <a:solidFill>
                  <a:srgbClr val="00B050"/>
                </a:solidFill>
              </a:rPr>
              <a:t>Приоритетное развитие предприятий частно-капиталистического уклада.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0330" y="1404729"/>
            <a:ext cx="7924800" cy="5453271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algn="just">
              <a:lnSpc>
                <a:spcPct val="110000"/>
              </a:lnSpc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период с 2010 по 2020 г </a:t>
            </a:r>
            <a:r>
              <a:rPr lang="ru-RU" sz="2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общий объем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производства с-х продукции вырос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2,5 раза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с 2,46  до 6,11 трлн. руб. </a:t>
            </a:r>
          </a:p>
          <a:p>
            <a:pPr algn="just">
              <a:lnSpc>
                <a:spcPct val="110000"/>
              </a:lnSpc>
            </a:pPr>
            <a:r>
              <a:rPr lang="ru-RU" sz="2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Частно–капиталистический уклад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(сектор СХО по нашему допущению) показал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рост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объёмов производства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3,2 раза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с 1,1 до 3,56 трлн. руб. </a:t>
            </a:r>
          </a:p>
          <a:p>
            <a:pPr algn="just">
              <a:lnSpc>
                <a:spcPct val="110000"/>
              </a:lnSpc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субъектов </a:t>
            </a:r>
            <a:r>
              <a:rPr lang="ru-RU" sz="2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крестьянско – кооперативного уклада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суммарно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рост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оказался заметно ниже –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всего в 1,88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раза с 1,36 до 2,55 трлн. руб. При этом фермерский (КФХ и ИП) продемонстрировал самый высокий темп развития – в 4,9 раза Но этот показатель статистически «разбавляется» невысоким показателем миллионов ЛПХ (только 40% прироста продукции). 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F3D865-DD0C-468B-8A81-6716155C4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362" y="6269963"/>
            <a:ext cx="512638" cy="365125"/>
          </a:xfrm>
        </p:spPr>
        <p:txBody>
          <a:bodyPr/>
          <a:lstStyle/>
          <a:p>
            <a:fld id="{A1ECD7B9-4F5B-4E3A-8819-F4AE2A5F115A}" type="slidenum">
              <a:rPr lang="ru-RU" sz="2000" smtClean="0">
                <a:solidFill>
                  <a:schemeClr val="tx1"/>
                </a:solidFill>
              </a:rPr>
              <a:pPr/>
              <a:t>5</a:t>
            </a:fld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794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32522"/>
            <a:ext cx="7886700" cy="729123"/>
          </a:xfrm>
        </p:spPr>
        <p:txBody>
          <a:bodyPr>
            <a:noAutofit/>
          </a:bodyPr>
          <a:lstStyle/>
          <a:p>
            <a:r>
              <a:rPr lang="ru-RU" sz="2800" b="1" i="1" dirty="0">
                <a:solidFill>
                  <a:srgbClr val="00B050"/>
                </a:solidFill>
              </a:rPr>
              <a:t>Рост потенциала крестьянско-кооперативного уклада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1" y="1090600"/>
            <a:ext cx="7998514" cy="10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общем объеме производства за 2020 год по Федеральным округам (за исключением ЦФО и СЗФО) доля крестьянско-кооперативного уклада составляет от 41,5 до 62,9%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578" y="1859207"/>
            <a:ext cx="4610954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" t="-14" r="-8" b="-14"/>
          <a:stretch>
            <a:fillRect/>
          </a:stretch>
        </p:blipFill>
        <p:spPr bwMode="auto">
          <a:xfrm>
            <a:off x="628650" y="2259495"/>
            <a:ext cx="8277958" cy="446598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F5E358-1637-4580-A6E3-CAC509A08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06608" y="6305107"/>
            <a:ext cx="223284" cy="80116"/>
          </a:xfrm>
        </p:spPr>
        <p:txBody>
          <a:bodyPr/>
          <a:lstStyle/>
          <a:p>
            <a:fld id="{A1ECD7B9-4F5B-4E3A-8819-F4AE2A5F115A}" type="slidenum">
              <a:rPr lang="ru-RU" sz="1800" smtClean="0">
                <a:solidFill>
                  <a:schemeClr val="tx1"/>
                </a:solidFill>
              </a:rPr>
              <a:pPr/>
              <a:t>6</a:t>
            </a:fld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3679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522" y="0"/>
            <a:ext cx="8799443" cy="99391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B050"/>
                </a:solidFill>
              </a:rPr>
              <a:t>Сектор КФХ и ИП – как элемент крестьянско – кооперативного уклада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060" y="1500212"/>
            <a:ext cx="8322365" cy="5091511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период 2000-2020гг. Сектор КФХ и ИП показал наиболее высокие темпы наращивания производства. </a:t>
            </a:r>
            <a:endParaRPr lang="en-US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целом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отрасли сельского хозяйства удельный вес его продукции увеличился с 6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15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процентов. </a:t>
            </a:r>
            <a:endParaRPr lang="en-US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многим социально важным продуктам производство возросло: </a:t>
            </a:r>
            <a:endParaRPr lang="en-US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картофелю в 6 раз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en-US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овощам в 10 раз</a:t>
            </a: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lvl="1" algn="just"/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молоку в 5 раз </a:t>
            </a:r>
          </a:p>
          <a:p>
            <a:pPr lvl="1" algn="just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зерну - рост с 21 процента до 29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lvl="1" algn="just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семенам подсолнечника - рост с 26 до 33 процентов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634AF4-8DD4-4DF6-BE42-F6A7A68B5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2940" y="6039294"/>
            <a:ext cx="371060" cy="377828"/>
          </a:xfrm>
        </p:spPr>
        <p:txBody>
          <a:bodyPr/>
          <a:lstStyle/>
          <a:p>
            <a:fld id="{A1ECD7B9-4F5B-4E3A-8819-F4AE2A5F115A}" type="slidenum">
              <a:rPr lang="ru-RU" sz="2000" smtClean="0">
                <a:solidFill>
                  <a:schemeClr val="tx1"/>
                </a:solidFill>
              </a:rPr>
              <a:pPr/>
              <a:t>7</a:t>
            </a:fld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4872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198783"/>
            <a:ext cx="6347713" cy="993913"/>
          </a:xfrm>
        </p:spPr>
        <p:txBody>
          <a:bodyPr>
            <a:noAutofit/>
          </a:bodyPr>
          <a:lstStyle/>
          <a:p>
            <a:r>
              <a:rPr lang="ru-RU" sz="2800" b="1" i="1" dirty="0">
                <a:solidFill>
                  <a:srgbClr val="00B050"/>
                </a:solidFill>
              </a:rPr>
              <a:t>Роль ЛПХ как части крестьянско – кооперативного уклада </a:t>
            </a:r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8" y="1510748"/>
            <a:ext cx="8110331" cy="4929809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многим видам продукции хозяйства населения являются основными производителями. В 2020 году доля хозяйств населения превышала 50 процентов и в процентах от общего валового производства составила по: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картофелю - 65,3%;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	овощам открытого и закрытого грунта - 50,1%;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	плодам и ягодам - 64,2%;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	КРС на убой в убойном весе - 51,9%;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	овцам и козам на убой в убойном весе - 66,2%;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	меду 94,21%.  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отдельным важным видам сельскохозяйственной продукции доля ЛПХ менее 50%, но остается чрезвычайно значимой: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молоко - 35,7%;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	шерсть 44,3 %.</a:t>
            </a:r>
          </a:p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10EC01-6D98-4CD8-9257-C011BB4CE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31178" y="6039853"/>
            <a:ext cx="312821" cy="366635"/>
          </a:xfrm>
        </p:spPr>
        <p:txBody>
          <a:bodyPr vert="horz" lIns="91440" tIns="45720" rIns="91440" bIns="45720" rtlCol="0" anchor="ctr"/>
          <a:lstStyle/>
          <a:p>
            <a:fld id="{A1ECD7B9-4F5B-4E3A-8819-F4AE2A5F115A}" type="slidenum">
              <a:rPr lang="ru-RU" sz="2000">
                <a:solidFill>
                  <a:schemeClr val="tx1"/>
                </a:solidFill>
              </a:rPr>
              <a:pPr/>
              <a:t>8</a:t>
            </a:fld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824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774" y="1524001"/>
            <a:ext cx="8693427" cy="1722782"/>
          </a:xfr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l">
              <a:lnSpc>
                <a:spcPct val="115000"/>
              </a:lnSpc>
              <a:spcBef>
                <a:spcPts val="600"/>
              </a:spcBef>
              <a:spcAft>
                <a:spcPts val="1200"/>
              </a:spcAft>
              <a:tabLst>
                <a:tab pos="277495" algn="l"/>
              </a:tabLst>
            </a:pPr>
            <a:r>
              <a:rPr lang="ru-RU" sz="2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А.В.Чаянов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определял</a:t>
            </a:r>
            <a:r>
              <a:rPr lang="ru-RU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крестьянские хозяйства, работающие абсолютно автономно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без кооперирования </a:t>
            </a:r>
            <a:r>
              <a:rPr lang="ru-RU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(взаимодействия) с коллегами соседями,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«распылёнными» хозяйствами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малоконкурентноспособными. </a:t>
            </a:r>
            <a:b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600" b="1" i="1" dirty="0">
              <a:solidFill>
                <a:srgbClr val="0070C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2739456"/>
              </p:ext>
            </p:extLst>
          </p:nvPr>
        </p:nvGraphicFramePr>
        <p:xfrm>
          <a:off x="0" y="3429000"/>
          <a:ext cx="8984974" cy="31705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3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718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7058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 кооперации в современной России в «научном завещании» </a:t>
                      </a:r>
                      <a:r>
                        <a:rPr lang="ru-RU" sz="2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А.А. Никонова</a:t>
                      </a:r>
                    </a:p>
                    <a:p>
                      <a:pPr algn="just"/>
                      <a:r>
                        <a:rPr lang="ru-RU" sz="24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 необходимости развития кооперации:</a:t>
                      </a:r>
                    </a:p>
                    <a:p>
                      <a:pPr algn="just"/>
                      <a:r>
                        <a:rPr lang="ru-RU" sz="24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-для фермеров: …, «существование которых в условиях рыночной экономики вне кооперации вообще немыслимо. </a:t>
                      </a:r>
                      <a:r>
                        <a:rPr lang="ru-RU" sz="2400" b="0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нигде в мире нет крестьянских хозяйств без кооперации». </a:t>
                      </a:r>
                      <a:endParaRPr kumimoji="0" lang="ru-RU" sz="3200" b="1" i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9026" y="3548270"/>
            <a:ext cx="1934817" cy="299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D6CDA4C-4FFD-4059-80BF-800DC8BB0E06}"/>
              </a:ext>
            </a:extLst>
          </p:cNvPr>
          <p:cNvSpPr txBox="1">
            <a:spLocks/>
          </p:cNvSpPr>
          <p:nvPr/>
        </p:nvSpPr>
        <p:spPr>
          <a:xfrm>
            <a:off x="145774" y="0"/>
            <a:ext cx="8984974" cy="14256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i="1" dirty="0">
                <a:solidFill>
                  <a:srgbClr val="00B050"/>
                </a:solidFill>
              </a:rPr>
              <a:t>О третьем элементе крестьянско–кооперативного уклада – с-х потребительских кооперативах.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43FF15FF-E6B5-4B1B-80B6-B9F0CD426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8655" y="6492875"/>
            <a:ext cx="512638" cy="365125"/>
          </a:xfrm>
        </p:spPr>
        <p:txBody>
          <a:bodyPr vert="horz" lIns="91440" tIns="45720" rIns="91440" bIns="45720" rtlCol="0" anchor="ctr"/>
          <a:lstStyle/>
          <a:p>
            <a:fld id="{A1ECD7B9-4F5B-4E3A-8819-F4AE2A5F115A}" type="slidenum">
              <a:rPr lang="ru-RU" sz="2000">
                <a:solidFill>
                  <a:schemeClr val="tx1"/>
                </a:solidFill>
              </a:rPr>
              <a:pPr/>
              <a:t>9</a:t>
            </a:fld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863D74-DA74-42E5-A347-580317DAA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0"/>
            <a:ext cx="8984974" cy="1457739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B050"/>
                </a:solidFill>
              </a:rPr>
              <a:t>О многоаспектности влияния деятельности хозяйств крестьянско-кооперативного уклада на развитие сельской локальной экономики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CBD458-E704-4C40-8B88-1A833615D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1" y="1690688"/>
            <a:ext cx="8322365" cy="4802185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400" b="1" dirty="0">
                <a:solidFill>
                  <a:schemeClr val="bg1"/>
                </a:solidFill>
              </a:rPr>
              <a:t>Роль субъектов крестьянско-кооперативного уклада не ограничивается наращиванием производства сельхозпродукции. Заметно их позитивное влияние:</a:t>
            </a:r>
            <a:endParaRPr lang="ru-RU" sz="2300" b="1" dirty="0">
              <a:solidFill>
                <a:schemeClr val="bg1"/>
              </a:solidFill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ru-RU" sz="3400" dirty="0">
                <a:solidFill>
                  <a:schemeClr val="accent5">
                    <a:lumMod val="75000"/>
                  </a:schemeClr>
                </a:solidFill>
              </a:rPr>
              <a:t>На уменьшение сельской бедности.</a:t>
            </a:r>
            <a:endParaRPr lang="ru-RU" sz="2300" dirty="0">
              <a:solidFill>
                <a:schemeClr val="accent5">
                  <a:lumMod val="75000"/>
                </a:schemeClr>
              </a:solidFill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ru-RU" sz="3400" dirty="0">
                <a:solidFill>
                  <a:schemeClr val="accent5">
                    <a:lumMod val="75000"/>
                  </a:schemeClr>
                </a:solidFill>
              </a:rPr>
              <a:t>На решение проблемы занятости, </a:t>
            </a:r>
            <a:r>
              <a:rPr lang="ru-RU" sz="3400" dirty="0">
                <a:solidFill>
                  <a:schemeClr val="bg1"/>
                </a:solidFill>
              </a:rPr>
              <a:t>в том числе и через формат самозанятых. </a:t>
            </a:r>
            <a:endParaRPr lang="ru-RU" sz="2300" dirty="0">
              <a:solidFill>
                <a:schemeClr val="bg1"/>
              </a:solidFill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ru-RU" sz="3400" dirty="0">
                <a:solidFill>
                  <a:schemeClr val="accent5">
                    <a:lumMod val="75000"/>
                  </a:schemeClr>
                </a:solidFill>
              </a:rPr>
              <a:t>На формирование здорового и морально и физически молодого поколения </a:t>
            </a:r>
            <a:r>
              <a:rPr lang="ru-RU" sz="3400" dirty="0">
                <a:solidFill>
                  <a:schemeClr val="bg1"/>
                </a:solidFill>
              </a:rPr>
              <a:t>для службы в Армии. Парни из семейных крестьянских хозяйств твёрдо осознают, что через защиту Большого Отечества они защищают свою Малую Родину, своё село, деревню, хутор с живущими в них родными и близкими людьми.</a:t>
            </a:r>
            <a:endParaRPr lang="ru-RU" sz="2300" dirty="0">
              <a:solidFill>
                <a:schemeClr val="bg1"/>
              </a:solidFill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ru-RU" sz="3400" dirty="0">
                <a:solidFill>
                  <a:schemeClr val="accent5">
                    <a:lumMod val="75000"/>
                  </a:schemeClr>
                </a:solidFill>
              </a:rPr>
              <a:t>На создание реальной системы продовольственной безопасности страны через диверсификацию производства продовольствия. </a:t>
            </a:r>
            <a:endParaRPr lang="ru-RU" sz="2300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ED7B4D-6A89-4C8E-91C0-102582A61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9630" y="6310310"/>
            <a:ext cx="512638" cy="365125"/>
          </a:xfrm>
        </p:spPr>
        <p:txBody>
          <a:bodyPr vert="horz" lIns="91440" tIns="45720" rIns="91440" bIns="45720" rtlCol="0" anchor="ctr"/>
          <a:lstStyle/>
          <a:p>
            <a:fld id="{A1ECD7B9-4F5B-4E3A-8819-F4AE2A5F115A}" type="slidenum">
              <a:rPr lang="ru-RU" sz="2000">
                <a:solidFill>
                  <a:schemeClr val="tx1"/>
                </a:solidFill>
              </a:rPr>
              <a:pPr/>
              <a:t>10</a:t>
            </a:fld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98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F10511-02FD-456D-86DC-528B36979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9026"/>
            <a:ext cx="8356324" cy="68911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800" b="1" i="1" dirty="0">
                <a:solidFill>
                  <a:srgbClr val="00B050"/>
                </a:solidFill>
              </a:rPr>
              <a:t>ВЫВОДЫ И ПРЕДЛОЖЕНИЯ. ОПЕРАТИВНЫЕ МЕРЫ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49B541-ED6A-402B-9EBA-B7B126C88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46922"/>
            <a:ext cx="7886700" cy="5652051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bg1"/>
                </a:solidFill>
              </a:rPr>
              <a:t>Существенно увеличить объемы по существующим мерам господдержки, прежде всего на  строительство семейных животноводческих ферм,  создание крестьянских (крестьянско – кооперативных) хранилищ и пунктов предпродажной подготовки и упаковки продукции семейных крестьянских хозяйств.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bg1"/>
                </a:solidFill>
              </a:rPr>
              <a:t>Активизировать работу по совершенствованию механизмов доведения господдержки субъектам крестьянско – кооперативного уклада с учётом специфики этого сегмента малого аграрного бизнеса: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определение квоты для субъектов крестьянско – кооперативного уклада,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закрепление специальных видов поддержки для субъектов крестьянско – кооперативного уклада, недоступных для крупного бизнеса,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Развитие информационно-консалтинговых центров для субъектов крестьянско – кооперативного уклада. 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BB6B62-7D88-42C5-B044-FA5F6A00A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362" y="6333848"/>
            <a:ext cx="512638" cy="365125"/>
          </a:xfrm>
        </p:spPr>
        <p:txBody>
          <a:bodyPr vert="horz" lIns="91440" tIns="45720" rIns="91440" bIns="45720" rtlCol="0" anchor="ctr"/>
          <a:lstStyle/>
          <a:p>
            <a:fld id="{A1ECD7B9-4F5B-4E3A-8819-F4AE2A5F115A}" type="slidenum">
              <a:rPr lang="ru-RU" sz="2000">
                <a:solidFill>
                  <a:schemeClr val="tx1"/>
                </a:solidFill>
              </a:rPr>
              <a:pPr/>
              <a:t>11</a:t>
            </a:fld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506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105503-F11A-4E81-A0E2-66A74B89C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93831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00B050"/>
                </a:solidFill>
              </a:rPr>
              <a:t>ВЫВОДЫ И ПРЕДЛОЖЕНИЯ. СИСТЕМНЫЕ РЕШЕНИЯ С ДОЛГОСРОЧНЫМ ВЛИЯНИЕМ</a:t>
            </a:r>
            <a:endParaRPr lang="ru-RU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75F725-BA5B-4522-8E8A-49AB2B85E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07572"/>
            <a:ext cx="7886700" cy="4985301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bg1"/>
                </a:solidFill>
              </a:rPr>
              <a:t>I. Необходимо приложить усилия для разрешения системных «узких мест» в подходах к работе с субъектами крестьянско-кооперативного уклада: </a:t>
            </a:r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На законодательном уровне определить допустимые параметры семейных крестьянских хозяйств разных категорий составляющих в совокупности крестьянско-кооперативный уклад;</a:t>
            </a:r>
          </a:p>
          <a:p>
            <a:r>
              <a:rPr lang="ru-RU" sz="2000" dirty="0">
                <a:solidFill>
                  <a:schemeClr val="bg1"/>
                </a:solidFill>
              </a:rPr>
              <a:t>Дать полную картину предоставляемых льгот и обязательств по контролю, учету и отчетности. Порядок и сроки возврата на «низшую ступень» 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bg1"/>
                </a:solidFill>
              </a:rPr>
              <a:t>Более чёткая классификация хозяйств семейного типа позволит разработать дифференцированные, адресные формы господдержки, а также критерии финансовых (налоговых) обязательств перед государством, которые будут не сдерживать, а напротив стимулировать их развитие.</a:t>
            </a:r>
            <a:endParaRPr lang="ru-RU" sz="200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F2E7A2-A98E-4CBA-A59E-D0D072881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362" y="6310310"/>
            <a:ext cx="512638" cy="365125"/>
          </a:xfrm>
        </p:spPr>
        <p:txBody>
          <a:bodyPr vert="horz" lIns="91440" tIns="45720" rIns="91440" bIns="45720" rtlCol="0" anchor="ctr"/>
          <a:lstStyle/>
          <a:p>
            <a:fld id="{A1ECD7B9-4F5B-4E3A-8819-F4AE2A5F115A}" type="slidenum">
              <a:rPr lang="ru-RU" sz="2000">
                <a:solidFill>
                  <a:schemeClr val="tx1"/>
                </a:solidFill>
              </a:rPr>
              <a:pPr/>
              <a:t>12</a:t>
            </a:fld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2780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105503-F11A-4E81-A0E2-66A74B89C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93831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00B050"/>
                </a:solidFill>
              </a:rPr>
              <a:t>ВЫВОДЫ И ПРЕДЛОЖЕНИЯ. СИСТЕМНЫЕ РЕШЕНИЯ С ДОЛГОСРОЧНЫМ ВЛИЯНИЕМ</a:t>
            </a:r>
            <a:endParaRPr lang="ru-RU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75F725-BA5B-4522-8E8A-49AB2B85E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07572"/>
            <a:ext cx="7886700" cy="4985301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bg1"/>
                </a:solidFill>
              </a:rPr>
              <a:t>II. Необходима научная проработка вопросов сочетания государственных, кооперативных и ассоциативных (общественных) форматов в построении системы работы государственных органов управления, их взаимодействия с организациями самоуправления крестьянских хозяйств и их кооперативов. Возрастание объёмов производства в субъектах крестьянско – кооперативного уклада и усиление их роли в реализации функций социального характера - объективно требует изменения организационных форм и методов работы государства. П</a:t>
            </a:r>
            <a:r>
              <a:rPr lang="ru-RU" sz="2000" b="1" dirty="0">
                <a:solidFill>
                  <a:schemeClr val="bg1"/>
                </a:solidFill>
              </a:rPr>
              <a:t>редлагаем как одно из возможных решений, требующих научного обоснования, рассматривать формирование специальной системы государственного управления субъектами крестьянско-кооперативного уклада, ориентированной на развитие сельских территорий, локальной сельской экономики и агропромышленного бизнеса в формате субъектов крестьянско-кооперативного уклада. </a:t>
            </a:r>
            <a:endParaRPr lang="ru-RU" sz="200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7A4FF2-07E5-4970-A467-2350E8152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5350" y="6127748"/>
            <a:ext cx="512638" cy="365125"/>
          </a:xfrm>
        </p:spPr>
        <p:txBody>
          <a:bodyPr vert="horz" lIns="91440" tIns="45720" rIns="91440" bIns="45720" rtlCol="0" anchor="ctr"/>
          <a:lstStyle/>
          <a:p>
            <a:fld id="{A1ECD7B9-4F5B-4E3A-8819-F4AE2A5F115A}" type="slidenum">
              <a:rPr lang="ru-RU" sz="2000">
                <a:solidFill>
                  <a:schemeClr val="tx1"/>
                </a:solidFill>
              </a:rPr>
              <a:pPr/>
              <a:t>13</a:t>
            </a:fld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2538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105503-F11A-4E81-A0E2-66A74B89C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93831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00B050"/>
                </a:solidFill>
              </a:rPr>
              <a:t>ВЫВОДЫ И ПРЕДЛОЖЕНИЯ. СИСТЕМНЫЕ РЕШЕНИЯ С ДОЛГОСРОЧНЫМ ВЛИЯНИЕМ</a:t>
            </a:r>
            <a:endParaRPr lang="ru-RU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75F725-BA5B-4522-8E8A-49AB2B85E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07572"/>
            <a:ext cx="7886700" cy="4985301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bg1"/>
                </a:solidFill>
              </a:rPr>
              <a:t>III. Необходима разработка научно-обоснованной системы определения эффективности работы с-х кооперативов исходя из достигаемого экономического эффекта субъектов крестьянско-кооперативного уклада, входящих в кооператив, а также расчетов потребности и оценки эффективности предоставляемой им бюджетной поддержки.  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bg1"/>
                </a:solidFill>
              </a:rPr>
              <a:t>IV. Нужно изменить подход государства к формированию материально- технической базы современного производства в формате крестьянско-кооперативного уклада и обеспечения его капитализации. Направление лизинга и льготного кредитования позволяет решить вопросы обновления материально-технической базы семейных хозяйств. Но должен быть найден механизм долгосрочного финансирования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передаваемых в кооперативы элементов семейного производства.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endParaRPr lang="ru-RU" sz="200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B6FC11-635C-40DF-9713-7F629596C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5350" y="6127748"/>
            <a:ext cx="512638" cy="365125"/>
          </a:xfrm>
        </p:spPr>
        <p:txBody>
          <a:bodyPr vert="horz" lIns="91440" tIns="45720" rIns="91440" bIns="45720" rtlCol="0" anchor="ctr"/>
          <a:lstStyle/>
          <a:p>
            <a:fld id="{A1ECD7B9-4F5B-4E3A-8819-F4AE2A5F115A}" type="slidenum">
              <a:rPr lang="ru-RU" sz="2000">
                <a:solidFill>
                  <a:schemeClr val="tx1"/>
                </a:solidFill>
              </a:rPr>
              <a:pPr/>
              <a:t>14</a:t>
            </a:fld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547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7322" y="887896"/>
            <a:ext cx="6539041" cy="30745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>
                <a:solidFill>
                  <a:srgbClr val="00B050"/>
                </a:solidFill>
              </a:rPr>
              <a:t>СПАСИБО </a:t>
            </a:r>
          </a:p>
          <a:p>
            <a:pPr algn="ctr">
              <a:buNone/>
            </a:pPr>
            <a:r>
              <a:rPr lang="ru-RU" sz="5400" dirty="0">
                <a:solidFill>
                  <a:srgbClr val="00B050"/>
                </a:solidFill>
              </a:rPr>
              <a:t>ЗА </a:t>
            </a:r>
          </a:p>
          <a:p>
            <a:pPr algn="ctr">
              <a:buNone/>
            </a:pPr>
            <a:r>
              <a:rPr lang="ru-RU" sz="5400" dirty="0">
                <a:solidFill>
                  <a:srgbClr val="00B050"/>
                </a:solidFill>
              </a:rPr>
              <a:t>ВНИМАНИЕ!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EF8E0E-A641-4F55-B81E-A99F00FBBBA3}"/>
              </a:ext>
            </a:extLst>
          </p:cNvPr>
          <p:cNvSpPr txBox="1"/>
          <p:nvPr/>
        </p:nvSpPr>
        <p:spPr>
          <a:xfrm>
            <a:off x="179733" y="4976696"/>
            <a:ext cx="8964267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Контакты: </a:t>
            </a:r>
          </a:p>
          <a:p>
            <a:r>
              <a:rPr lang="en-US" dirty="0">
                <a:solidFill>
                  <a:schemeClr val="bg1"/>
                </a:solidFill>
              </a:rPr>
              <a:t>			</a:t>
            </a:r>
            <a:r>
              <a:rPr lang="ru-RU" dirty="0">
                <a:solidFill>
                  <a:schemeClr val="bg1"/>
                </a:solidFill>
              </a:rPr>
              <a:t>Башмачников В.Ф. </a:t>
            </a:r>
            <a:r>
              <a:rPr lang="en-US" dirty="0">
                <a:solidFill>
                  <a:schemeClr val="bg1"/>
                </a:solidFill>
              </a:rPr>
              <a:t> e-mail:  bashmak37@yandex.ru</a:t>
            </a:r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</a:rPr>
              <a:t>			</a:t>
            </a:r>
            <a:r>
              <a:rPr lang="ru-RU" dirty="0">
                <a:solidFill>
                  <a:schemeClr val="bg1"/>
                </a:solidFill>
              </a:rPr>
              <a:t>Скоморохов С.Н. </a:t>
            </a:r>
            <a:r>
              <a:rPr lang="en-US" dirty="0">
                <a:solidFill>
                  <a:schemeClr val="bg1"/>
                </a:solidFill>
              </a:rPr>
              <a:t>    e-mail: selcoop@Yandex.ru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25EF5C-F9CB-455A-9E05-56206FB4E52D}"/>
              </a:ext>
            </a:extLst>
          </p:cNvPr>
          <p:cNvSpPr txBox="1"/>
          <p:nvPr/>
        </p:nvSpPr>
        <p:spPr>
          <a:xfrm>
            <a:off x="179733" y="6177025"/>
            <a:ext cx="851535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Полностью материал опубликован в журнале «Актуальные вопросы современной экономики» №9, 2022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D1B3013-E9E5-456A-A9B6-B8D6DC907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7948" y="6458231"/>
            <a:ext cx="512638" cy="365125"/>
          </a:xfrm>
        </p:spPr>
        <p:txBody>
          <a:bodyPr/>
          <a:lstStyle/>
          <a:p>
            <a:fld id="{A1ECD7B9-4F5B-4E3A-8819-F4AE2A5F115A}" type="slidenum">
              <a:rPr lang="ru-RU" sz="2000" smtClean="0">
                <a:solidFill>
                  <a:schemeClr val="tx1"/>
                </a:solidFill>
              </a:rPr>
              <a:pPr/>
              <a:t>15</a:t>
            </a:fld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2886</TotalTime>
  <Words>1125</Words>
  <Application>Microsoft Office PowerPoint</Application>
  <PresentationFormat>Экран (4:3)</PresentationFormat>
  <Paragraphs>132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Times New Roman</vt:lpstr>
      <vt:lpstr>Trebuchet MS</vt:lpstr>
      <vt:lpstr>Wingdings</vt:lpstr>
      <vt:lpstr>Wingdings 3</vt:lpstr>
      <vt:lpstr>Аспект</vt:lpstr>
      <vt:lpstr> </vt:lpstr>
      <vt:lpstr>Историческая справка</vt:lpstr>
      <vt:lpstr>Историческая справка и современная Россия</vt:lpstr>
      <vt:lpstr>Презентация PowerPoint</vt:lpstr>
      <vt:lpstr>Приоритетное развитие предприятий частно-капиталистического уклада.</vt:lpstr>
      <vt:lpstr>Рост потенциала крестьянско-кооперативного уклада</vt:lpstr>
      <vt:lpstr>Сектор КФХ и ИП – как элемент крестьянско – кооперативного уклада</vt:lpstr>
      <vt:lpstr>Роль ЛПХ как части крестьянско – кооперативного уклада </vt:lpstr>
      <vt:lpstr>А.В.Чаянов определял крестьянские хозяйства, работающие абсолютно автономно без кооперирования (взаимодействия) с коллегами соседями, «распылёнными» хозяйствами, малоконкурентноспособными.   </vt:lpstr>
      <vt:lpstr>О многоаспектности влияния деятельности хозяйств крестьянско-кооперативного уклада на развитие сельской локальной экономики</vt:lpstr>
      <vt:lpstr>ВЫВОДЫ И ПРЕДЛОЖЕНИЯ. ОПЕРАТИВНЫЕ МЕРЫ</vt:lpstr>
      <vt:lpstr>ВЫВОДЫ И ПРЕДЛОЖЕНИЯ. СИСТЕМНЫЕ РЕШЕНИЯ С ДОЛГОСРОЧНЫМ ВЛИЯНИЕМ</vt:lpstr>
      <vt:lpstr>ВЫВОДЫ И ПРЕДЛОЖЕНИЯ. СИСТЕМНЫЕ РЕШЕНИЯ С ДОЛГОСРОЧНЫМ ВЛИЯНИЕМ</vt:lpstr>
      <vt:lpstr>ВЫВОДЫ И ПРЕДЛОЖЕНИЯ. СИСТЕМНЫЕ РЕШЕНИЯ С ДОЛГОСРОЧНЫМ ВЛИЯНИЕМ</vt:lpstr>
      <vt:lpstr>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Magic</dc:creator>
  <cp:lastModifiedBy>Sergey</cp:lastModifiedBy>
  <cp:revision>135</cp:revision>
  <dcterms:created xsi:type="dcterms:W3CDTF">2015-10-24T14:35:01Z</dcterms:created>
  <dcterms:modified xsi:type="dcterms:W3CDTF">2022-10-24T22:38:11Z</dcterms:modified>
</cp:coreProperties>
</file>