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5"/>
  </p:handoutMasterIdLst>
  <p:sldIdLst>
    <p:sldId id="256" r:id="rId2"/>
    <p:sldId id="279" r:id="rId3"/>
    <p:sldId id="280" r:id="rId4"/>
    <p:sldId id="257" r:id="rId5"/>
    <p:sldId id="276" r:id="rId6"/>
    <p:sldId id="273" r:id="rId7"/>
    <p:sldId id="274" r:id="rId8"/>
    <p:sldId id="275" r:id="rId9"/>
    <p:sldId id="258" r:id="rId10"/>
    <p:sldId id="259" r:id="rId11"/>
    <p:sldId id="261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63" r:id="rId22"/>
    <p:sldId id="278" r:id="rId23"/>
    <p:sldId id="262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450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2D1307-5798-462F-93B4-6C9536226F06}" type="datetimeFigureOut">
              <a:rPr lang="ru-RU" smtClean="0"/>
              <a:pPr/>
              <a:t>25.10.2022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1411FF-CE95-4B06-952F-D3623F93469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DC3AE2-2429-46DB-A7B0-CAE8D6936C54}" type="datetimeFigureOut">
              <a:rPr lang="ru-RU" smtClean="0"/>
              <a:pPr/>
              <a:t>25.10.2022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312CF0-8268-4B12-9287-0BE714C47C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DC3AE2-2429-46DB-A7B0-CAE8D6936C54}" type="datetimeFigureOut">
              <a:rPr lang="ru-RU" smtClean="0"/>
              <a:pPr/>
              <a:t>25.10.2022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312CF0-8268-4B12-9287-0BE714C47C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DC3AE2-2429-46DB-A7B0-CAE8D6936C54}" type="datetimeFigureOut">
              <a:rPr lang="ru-RU" smtClean="0"/>
              <a:pPr/>
              <a:t>25.10.2022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312CF0-8268-4B12-9287-0BE714C47C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DC3AE2-2429-46DB-A7B0-CAE8D6936C54}" type="datetimeFigureOut">
              <a:rPr lang="ru-RU" smtClean="0"/>
              <a:pPr/>
              <a:t>25.10.2022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312CF0-8268-4B12-9287-0BE714C47C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DC3AE2-2429-46DB-A7B0-CAE8D6936C54}" type="datetimeFigureOut">
              <a:rPr lang="ru-RU" smtClean="0"/>
              <a:pPr/>
              <a:t>25.10.2022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312CF0-8268-4B12-9287-0BE714C47C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DC3AE2-2429-46DB-A7B0-CAE8D6936C54}" type="datetimeFigureOut">
              <a:rPr lang="ru-RU" smtClean="0"/>
              <a:pPr/>
              <a:t>25.10.2022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312CF0-8268-4B12-9287-0BE714C47C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DC3AE2-2429-46DB-A7B0-CAE8D6936C54}" type="datetimeFigureOut">
              <a:rPr lang="ru-RU" smtClean="0"/>
              <a:pPr/>
              <a:t>25.10.2022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312CF0-8268-4B12-9287-0BE714C47C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DC3AE2-2429-46DB-A7B0-CAE8D6936C54}" type="datetimeFigureOut">
              <a:rPr lang="ru-RU" smtClean="0"/>
              <a:pPr/>
              <a:t>25.10.2022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312CF0-8268-4B12-9287-0BE714C47C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DC3AE2-2429-46DB-A7B0-CAE8D6936C54}" type="datetimeFigureOut">
              <a:rPr lang="ru-RU" smtClean="0"/>
              <a:pPr/>
              <a:t>25.10.2022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312CF0-8268-4B12-9287-0BE714C47C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DC3AE2-2429-46DB-A7B0-CAE8D6936C54}" type="datetimeFigureOut">
              <a:rPr lang="ru-RU" smtClean="0"/>
              <a:pPr/>
              <a:t>25.10.2022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312CF0-8268-4B12-9287-0BE714C47C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DC3AE2-2429-46DB-A7B0-CAE8D6936C54}" type="datetimeFigureOut">
              <a:rPr lang="ru-RU" smtClean="0"/>
              <a:pPr/>
              <a:t>25.10.2022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312CF0-8268-4B12-9287-0BE714C47C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0DC3AE2-2429-46DB-A7B0-CAE8D6936C54}" type="datetimeFigureOut">
              <a:rPr lang="ru-RU" smtClean="0"/>
              <a:pPr/>
              <a:t>25.10.2022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4312CF0-8268-4B12-9287-0BE714C47C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mailto:vniitusx@mail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857232"/>
            <a:ext cx="8215370" cy="2743219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/>
              <a:t>Развитие социальной инфраструктуры сельских территорий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5984" y="3929066"/>
            <a:ext cx="6400800" cy="1752600"/>
          </a:xfrm>
        </p:spPr>
        <p:txBody>
          <a:bodyPr/>
          <a:lstStyle/>
          <a:p>
            <a:pPr algn="r"/>
            <a:r>
              <a:rPr lang="ru-RU" dirty="0" smtClean="0">
                <a:solidFill>
                  <a:schemeClr val="tx1"/>
                </a:solidFill>
              </a:rPr>
              <a:t>Руководитель </a:t>
            </a:r>
            <a:r>
              <a:rPr lang="ru-RU" dirty="0" err="1" smtClean="0">
                <a:solidFill>
                  <a:schemeClr val="tx1"/>
                </a:solidFill>
              </a:rPr>
              <a:t>ВНИОПТУСХ-филиала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ФГБНУ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ФНЦ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ВНИИЭСХ</a:t>
            </a:r>
            <a:r>
              <a:rPr lang="ru-RU" dirty="0" smtClean="0">
                <a:solidFill>
                  <a:schemeClr val="tx1"/>
                </a:solidFill>
              </a:rPr>
              <a:t>,</a:t>
            </a:r>
          </a:p>
          <a:p>
            <a:pPr algn="r"/>
            <a:r>
              <a:rPr lang="ru-RU" dirty="0" err="1" smtClean="0">
                <a:solidFill>
                  <a:schemeClr val="tx1"/>
                </a:solidFill>
              </a:rPr>
              <a:t>д.э.н</a:t>
            </a:r>
            <a:r>
              <a:rPr lang="ru-RU" dirty="0" smtClean="0">
                <a:solidFill>
                  <a:schemeClr val="tx1"/>
                </a:solidFill>
              </a:rPr>
              <a:t>., проф. Семёнова Е.И.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8583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Рисунок 1 – Зависимость эффективности производства от развитости инфраструктуры и типа поселения</a:t>
            </a:r>
            <a:endParaRPr lang="ru-RU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85860"/>
            <a:ext cx="9144000" cy="557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500042"/>
            <a:ext cx="8290778" cy="6215106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/>
              <a:t>значительное развитие городской инфраструктуры обеспечивает малый прирост </a:t>
            </a:r>
            <a:r>
              <a:rPr lang="ru-RU" b="1" dirty="0" smtClean="0"/>
              <a:t>эффективности.  </a:t>
            </a:r>
          </a:p>
          <a:p>
            <a:r>
              <a:rPr lang="ru-RU" b="1" dirty="0" smtClean="0"/>
              <a:t>У </a:t>
            </a:r>
            <a:r>
              <a:rPr lang="ru-RU" b="1" dirty="0" smtClean="0"/>
              <a:t>сельских типов поселения с инфраструктурными ограничениями более эффективное производство.</a:t>
            </a:r>
            <a:r>
              <a:rPr lang="ru-RU" dirty="0" smtClean="0"/>
              <a:t> </a:t>
            </a:r>
            <a:endParaRPr lang="ru-RU" dirty="0" smtClean="0"/>
          </a:p>
          <a:p>
            <a:r>
              <a:rPr lang="ru-RU" b="1" dirty="0" smtClean="0"/>
              <a:t>для сельских районов </a:t>
            </a:r>
            <a:r>
              <a:rPr lang="ru-RU" dirty="0" smtClean="0"/>
              <a:t>прирост </a:t>
            </a:r>
            <a:r>
              <a:rPr lang="ru-RU" dirty="0" smtClean="0"/>
              <a:t>инфраструктуры на 0,04 балла дает прирост эффективности в 4%, </a:t>
            </a:r>
            <a:endParaRPr lang="ru-RU" dirty="0" smtClean="0"/>
          </a:p>
          <a:p>
            <a:r>
              <a:rPr lang="ru-RU" b="1" dirty="0" smtClean="0"/>
              <a:t>для </a:t>
            </a:r>
            <a:r>
              <a:rPr lang="ru-RU" b="1" dirty="0" smtClean="0"/>
              <a:t>малых городов </a:t>
            </a:r>
            <a:r>
              <a:rPr lang="ru-RU" dirty="0" smtClean="0"/>
              <a:t>с сельским окружением прирост инфраструктуры на 0,82 балла дает прирост эффективности в 13,4%, </a:t>
            </a:r>
            <a:endParaRPr lang="ru-RU" dirty="0" smtClean="0"/>
          </a:p>
          <a:p>
            <a:r>
              <a:rPr lang="ru-RU" b="1" dirty="0" smtClean="0"/>
              <a:t>для </a:t>
            </a:r>
            <a:r>
              <a:rPr lang="ru-RU" b="1" dirty="0" smtClean="0"/>
              <a:t>столиц </a:t>
            </a:r>
            <a:r>
              <a:rPr lang="ru-RU" dirty="0" smtClean="0"/>
              <a:t>– прирост инфраструктуры на 301 балл, дает снижение эффективности на 3,7%.  </a:t>
            </a:r>
            <a:endParaRPr lang="ru-RU" dirty="0" smtClean="0"/>
          </a:p>
          <a:p>
            <a:r>
              <a:rPr lang="ru-RU" dirty="0" smtClean="0"/>
              <a:t>Рейтинговое </a:t>
            </a:r>
            <a:r>
              <a:rPr lang="ru-RU" dirty="0" smtClean="0"/>
              <a:t>агентство Интерфакс-ЭРА объясняет данный факт </a:t>
            </a:r>
            <a:r>
              <a:rPr lang="ru-RU" b="1" dirty="0" smtClean="0"/>
              <a:t>ослаблением «отбора по эффективности за счет доступности инфраструктурных благ»</a:t>
            </a:r>
            <a:r>
              <a:rPr lang="ru-RU" dirty="0" smtClean="0"/>
              <a:t>, сдерживанием общей эффективности из-за поглощения значительных ресурсов поддержанием общественных инженерных </a:t>
            </a:r>
            <a:r>
              <a:rPr lang="ru-RU" dirty="0" smtClean="0"/>
              <a:t>систем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357166"/>
            <a:ext cx="8229600" cy="5768997"/>
          </a:xfrm>
        </p:spPr>
        <p:txBody>
          <a:bodyPr>
            <a:normAutofit/>
          </a:bodyPr>
          <a:lstStyle/>
          <a:p>
            <a:r>
              <a:rPr lang="ru-RU" b="1" dirty="0" smtClean="0"/>
              <a:t>Цель исследования </a:t>
            </a:r>
            <a:r>
              <a:rPr lang="ru-RU" dirty="0" smtClean="0"/>
              <a:t>– показать </a:t>
            </a:r>
            <a:r>
              <a:rPr lang="ru-RU" b="1" dirty="0" smtClean="0"/>
              <a:t>дифференциацию </a:t>
            </a:r>
            <a:r>
              <a:rPr lang="ru-RU" dirty="0" smtClean="0"/>
              <a:t>в обеспеченности объектами социальной инфраструктуры в сельских поселениях в зависимости от численности проживающего населения и </a:t>
            </a:r>
            <a:r>
              <a:rPr lang="ru-RU" b="1" dirty="0" smtClean="0"/>
              <a:t>особенности планирования </a:t>
            </a:r>
            <a:r>
              <a:rPr lang="ru-RU" dirty="0" smtClean="0"/>
              <a:t>ее развития.</a:t>
            </a:r>
          </a:p>
          <a:p>
            <a:r>
              <a:rPr lang="ru-RU" b="1" dirty="0" smtClean="0"/>
              <a:t>Информационная база </a:t>
            </a:r>
            <a:r>
              <a:rPr lang="ru-RU" dirty="0" smtClean="0"/>
              <a:t>исследования – данные Федеральной службы государственной статистики и база данных Министерства сельского хозяйства Российской Федерации.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285728"/>
            <a:ext cx="8072494" cy="6357982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«</a:t>
            </a:r>
            <a:r>
              <a:rPr lang="ru-RU" b="1" dirty="0"/>
              <a:t>Опорный населенный пункт</a:t>
            </a:r>
            <a:r>
              <a:rPr lang="ru-RU" dirty="0"/>
              <a:t>» – населенный пункт, расположенный </a:t>
            </a:r>
            <a:r>
              <a:rPr lang="ru-RU" b="1" dirty="0"/>
              <a:t>вне границ городских агломераций</a:t>
            </a:r>
            <a:r>
              <a:rPr lang="ru-RU" dirty="0"/>
              <a:t>, на базе которого осуществляется ускоренное развитие инфраструктуры, обеспечивающей реализацию гарантий в сфере образования, доступность медицинской помощи, услуг в сфере </a:t>
            </a:r>
            <a:r>
              <a:rPr lang="ru-RU" dirty="0" smtClean="0"/>
              <a:t>культуры и </a:t>
            </a:r>
            <a:r>
              <a:rPr lang="ru-RU" dirty="0"/>
              <a:t>реализацию иных потребностей населения территории одного </a:t>
            </a:r>
            <a:br>
              <a:rPr lang="ru-RU" dirty="0"/>
            </a:br>
            <a:r>
              <a:rPr lang="ru-RU" dirty="0"/>
              <a:t>или нескольких муниципальных образований;</a:t>
            </a:r>
          </a:p>
          <a:p>
            <a:r>
              <a:rPr lang="ru-RU" dirty="0"/>
              <a:t>«</a:t>
            </a:r>
            <a:r>
              <a:rPr lang="ru-RU" b="1" dirty="0"/>
              <a:t>Прилегающие населенные пункты</a:t>
            </a:r>
            <a:r>
              <a:rPr lang="ru-RU" dirty="0"/>
              <a:t>» – населенные пункты, население которых имеет возможность получения медицинской помощи, образования, услуг в сфере культуры и реализации иных потребностей </a:t>
            </a:r>
            <a:r>
              <a:rPr lang="ru-RU" b="1" dirty="0"/>
              <a:t>на базе </a:t>
            </a:r>
            <a:r>
              <a:rPr lang="ru-RU" dirty="0"/>
              <a:t>инфраструктуры </a:t>
            </a:r>
            <a:r>
              <a:rPr lang="ru-RU" b="1" dirty="0"/>
              <a:t>опорного населенного пункта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Таблица 1 - Группировка сельских поселений по численности населения, проживающего в них, на 1 января 2021 года по Российской Федерации </a:t>
            </a:r>
            <a:endParaRPr lang="ru-RU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714488"/>
            <a:ext cx="8035950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786874" cy="1143008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/>
              <a:t>Таблица 2 – Средняя обеспеченность некоторыми объектами социальной инфраструктуры сельских поселений в зависимости от численности населения, проживающего в них (фрагмент)</a:t>
            </a: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85860"/>
            <a:ext cx="9144000" cy="557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Таблица 3 - Отклонение медианного от среднего значения по количеству магазинов в расчете на населенный пункт в зависимости от числа жителей в поселении</a:t>
            </a:r>
            <a:endParaRPr lang="ru-RU" sz="24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928802"/>
            <a:ext cx="8143900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428604"/>
            <a:ext cx="7858180" cy="6286544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/>
              <a:t>Цель планирования развития инфраструктуры</a:t>
            </a:r>
            <a:r>
              <a:rPr lang="ru-RU" dirty="0" smtClean="0"/>
              <a:t> - сформировать </a:t>
            </a:r>
            <a:r>
              <a:rPr lang="ru-RU" dirty="0"/>
              <a:t>по каждой сельской агломерации (</a:t>
            </a:r>
            <a:r>
              <a:rPr lang="ru-RU" dirty="0" err="1"/>
              <a:t>ОНП+ПНП</a:t>
            </a:r>
            <a:r>
              <a:rPr lang="ru-RU" dirty="0"/>
              <a:t>) план развития с перечнем мероприятий, реализация которых повысит </a:t>
            </a:r>
            <a:r>
              <a:rPr lang="ru-RU" b="1" dirty="0"/>
              <a:t>качество среды </a:t>
            </a:r>
            <a:r>
              <a:rPr lang="ru-RU" dirty="0"/>
              <a:t>для жизни и </a:t>
            </a:r>
            <a:r>
              <a:rPr lang="ru-RU" b="1" dirty="0"/>
              <a:t>доступность услуг </a:t>
            </a:r>
            <a:r>
              <a:rPr lang="ru-RU" dirty="0"/>
              <a:t>учреждений социальной сферы с акцентом на </a:t>
            </a:r>
            <a:r>
              <a:rPr lang="ru-RU" b="1" dirty="0"/>
              <a:t>планирование</a:t>
            </a:r>
            <a:r>
              <a:rPr lang="ru-RU" dirty="0"/>
              <a:t> проектов по </a:t>
            </a:r>
            <a:r>
              <a:rPr lang="ru-RU" b="1" dirty="0"/>
              <a:t>совместному использованию </a:t>
            </a:r>
            <a:r>
              <a:rPr lang="ru-RU" dirty="0"/>
              <a:t>инфраструктурных объектов жителями нескольких населенных пунктов, имеющих транспортную связанность, объединенных интенсивными экономическими, в том числе трудовыми и социальными связями, </a:t>
            </a:r>
            <a:r>
              <a:rPr lang="ru-RU" b="1" dirty="0"/>
              <a:t>на основе </a:t>
            </a:r>
            <a:r>
              <a:rPr lang="ru-RU" dirty="0"/>
              <a:t>объективной </a:t>
            </a:r>
            <a:r>
              <a:rPr lang="ru-RU" b="1" dirty="0"/>
              <a:t>оценки соотношения эффектов и финансовых затрат и </a:t>
            </a:r>
            <a:r>
              <a:rPr lang="ru-RU" b="1" dirty="0" err="1"/>
              <a:t>риск-ориентированного</a:t>
            </a:r>
            <a:r>
              <a:rPr lang="ru-RU" b="1" dirty="0"/>
              <a:t> подхода</a:t>
            </a:r>
            <a:r>
              <a:rPr lang="ru-RU" dirty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0"/>
            <a:ext cx="8143900" cy="500042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План развития разрабатывается на основании: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500042"/>
            <a:ext cx="7929618" cy="621510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1800" b="1" dirty="0" smtClean="0"/>
              <a:t>Стратегии </a:t>
            </a:r>
            <a:r>
              <a:rPr lang="ru-RU" sz="1800" b="1" dirty="0"/>
              <a:t>пространственного развития </a:t>
            </a:r>
            <a:r>
              <a:rPr lang="ru-RU" sz="1800" dirty="0"/>
              <a:t>Российской Федерации на период до 2025 года, </a:t>
            </a:r>
            <a:r>
              <a:rPr lang="ru-RU" sz="1800" dirty="0" smtClean="0"/>
              <a:t>утв. </a:t>
            </a:r>
            <a:r>
              <a:rPr lang="ru-RU" sz="1800" dirty="0"/>
              <a:t>распоряжением Правительства Российской Федерации от 13 февраля 2019 г. № </a:t>
            </a:r>
            <a:r>
              <a:rPr lang="ru-RU" sz="1800" dirty="0" smtClean="0"/>
              <a:t>207-р;</a:t>
            </a:r>
            <a:endParaRPr lang="ru-RU" sz="1800" dirty="0"/>
          </a:p>
          <a:p>
            <a:pPr>
              <a:spcBef>
                <a:spcPts val="0"/>
              </a:spcBef>
            </a:pPr>
            <a:r>
              <a:rPr lang="ru-RU" sz="1800" b="1" dirty="0"/>
              <a:t>Стратегии устойчивого развития сельских территорий </a:t>
            </a:r>
            <a:r>
              <a:rPr lang="ru-RU" sz="1800" dirty="0"/>
              <a:t>на период до 2030 года, </a:t>
            </a:r>
            <a:r>
              <a:rPr lang="ru-RU" sz="1800" dirty="0" smtClean="0"/>
              <a:t>утв. </a:t>
            </a:r>
            <a:r>
              <a:rPr lang="ru-RU" sz="1800" dirty="0"/>
              <a:t>распоряжением Правительства Российской Федерации от 2 февраля 2015 г. № </a:t>
            </a:r>
            <a:r>
              <a:rPr lang="ru-RU" sz="1800" dirty="0" smtClean="0"/>
              <a:t>151-р;</a:t>
            </a:r>
            <a:endParaRPr lang="ru-RU" sz="1800" dirty="0"/>
          </a:p>
          <a:p>
            <a:pPr>
              <a:spcBef>
                <a:spcPts val="0"/>
              </a:spcBef>
            </a:pPr>
            <a:r>
              <a:rPr lang="ru-RU" sz="1800" dirty="0"/>
              <a:t>Распоряжения Правительства Российской Федерации от 6 октября 2021 года № 2816-р в части новой инициативы социально-экономического развития Российской Федерации </a:t>
            </a:r>
            <a:r>
              <a:rPr lang="ru-RU" sz="1800" b="1" dirty="0"/>
              <a:t>«Города больших возможностей и возрождение малых форм расселения</a:t>
            </a:r>
            <a:r>
              <a:rPr lang="ru-RU" sz="1800" b="1" dirty="0" smtClean="0"/>
              <a:t>»</a:t>
            </a:r>
            <a:r>
              <a:rPr lang="ru-RU" sz="1800" dirty="0" smtClean="0"/>
              <a:t>;</a:t>
            </a:r>
            <a:endParaRPr lang="ru-RU" sz="1800" dirty="0"/>
          </a:p>
          <a:p>
            <a:pPr>
              <a:spcBef>
                <a:spcPts val="0"/>
              </a:spcBef>
            </a:pPr>
            <a:r>
              <a:rPr lang="ru-RU" sz="1800" dirty="0"/>
              <a:t>Федерального проекта «Развитие субъектов Российской Федерации и отдельных территорий» в составе государственной программы Российской Федерации </a:t>
            </a:r>
            <a:r>
              <a:rPr lang="ru-RU" sz="1800" b="1" dirty="0"/>
              <a:t>«Экономическое развитие и инновационная экономика</a:t>
            </a:r>
            <a:r>
              <a:rPr lang="ru-RU" sz="1800" b="1" dirty="0" smtClean="0"/>
              <a:t>»</a:t>
            </a:r>
          </a:p>
          <a:p>
            <a:pPr>
              <a:spcBef>
                <a:spcPts val="0"/>
              </a:spcBef>
            </a:pPr>
            <a:r>
              <a:rPr lang="ru-RU" sz="1800" b="1" dirty="0" smtClean="0"/>
              <a:t>Закона о стратегическом планировании </a:t>
            </a:r>
            <a:r>
              <a:rPr lang="ru-RU" sz="1800" dirty="0" smtClean="0"/>
              <a:t>в субъекте Российской Федерации</a:t>
            </a:r>
          </a:p>
          <a:p>
            <a:pPr>
              <a:spcBef>
                <a:spcPts val="0"/>
              </a:spcBef>
            </a:pPr>
            <a:r>
              <a:rPr lang="ru-RU" sz="1800" b="1" dirty="0" smtClean="0"/>
              <a:t>Стратегии </a:t>
            </a:r>
            <a:r>
              <a:rPr lang="ru-RU" sz="1800" b="1" dirty="0"/>
              <a:t>социально-экономического развития </a:t>
            </a:r>
            <a:r>
              <a:rPr lang="ru-RU" sz="1800" dirty="0"/>
              <a:t>субъекта Российской Федерации </a:t>
            </a:r>
          </a:p>
          <a:p>
            <a:pPr>
              <a:spcBef>
                <a:spcPts val="0"/>
              </a:spcBef>
            </a:pPr>
            <a:r>
              <a:rPr lang="ru-RU" sz="1800" b="1" dirty="0"/>
              <a:t>Плана мероприятий по реализации </a:t>
            </a:r>
            <a:r>
              <a:rPr lang="ru-RU" sz="1800" b="1" dirty="0" smtClean="0"/>
              <a:t>Стратегии</a:t>
            </a:r>
            <a:endParaRPr lang="ru-RU" sz="1800" b="1" dirty="0"/>
          </a:p>
          <a:p>
            <a:pPr>
              <a:spcBef>
                <a:spcPts val="0"/>
              </a:spcBef>
            </a:pPr>
            <a:r>
              <a:rPr lang="ru-RU" sz="1800" dirty="0"/>
              <a:t>Государственной программы Российской Федерации </a:t>
            </a:r>
            <a:r>
              <a:rPr lang="ru-RU" sz="1800" b="1" dirty="0"/>
              <a:t>«Комплексное развитие сельских территорий»</a:t>
            </a:r>
            <a:r>
              <a:rPr lang="ru-RU" sz="1800" dirty="0"/>
              <a:t>, </a:t>
            </a:r>
            <a:r>
              <a:rPr lang="ru-RU" sz="1800" dirty="0" smtClean="0"/>
              <a:t>утв. </a:t>
            </a:r>
            <a:r>
              <a:rPr lang="ru-RU" sz="1800" dirty="0"/>
              <a:t>постановлением Правительства Российской Федерации от 31 мая 2019 г. № </a:t>
            </a:r>
            <a:r>
              <a:rPr lang="ru-RU" sz="1800" dirty="0" smtClean="0"/>
              <a:t>696;</a:t>
            </a:r>
            <a:endParaRPr lang="ru-RU" sz="1800" dirty="0"/>
          </a:p>
          <a:p>
            <a:pPr>
              <a:spcBef>
                <a:spcPts val="0"/>
              </a:spcBef>
            </a:pP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0"/>
            <a:ext cx="7858180" cy="714356"/>
          </a:xfrm>
        </p:spPr>
        <p:txBody>
          <a:bodyPr>
            <a:noAutofit/>
          </a:bodyPr>
          <a:lstStyle/>
          <a:p>
            <a:r>
              <a:rPr lang="ru-RU" sz="3600" dirty="0" smtClean="0"/>
              <a:t>Структура плана (отдельные файлы):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785794"/>
            <a:ext cx="8143900" cy="592935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b="1" dirty="0" err="1" smtClean="0"/>
              <a:t>1.Титульный</a:t>
            </a:r>
            <a:r>
              <a:rPr lang="ru-RU" sz="2400" b="1" dirty="0" smtClean="0"/>
              <a:t> </a:t>
            </a:r>
            <a:r>
              <a:rPr lang="ru-RU" sz="2400" b="1" dirty="0"/>
              <a:t>лист </a:t>
            </a:r>
            <a:endParaRPr lang="en-US" sz="2400" b="1" dirty="0" smtClean="0"/>
          </a:p>
          <a:p>
            <a:pPr>
              <a:buNone/>
            </a:pPr>
            <a:r>
              <a:rPr lang="ru-RU" sz="2400" b="1" dirty="0"/>
              <a:t>2. Характеристика муниципального </a:t>
            </a:r>
            <a:r>
              <a:rPr lang="ru-RU" sz="2400" b="1" dirty="0" smtClean="0"/>
              <a:t>образования</a:t>
            </a:r>
            <a:endParaRPr lang="en-US" sz="2400" b="1" dirty="0" smtClean="0"/>
          </a:p>
          <a:p>
            <a:pPr marL="342900" lvl="1" indent="-342900">
              <a:buNone/>
            </a:pPr>
            <a:r>
              <a:rPr lang="en-US" sz="2400" b="1" dirty="0" smtClean="0"/>
              <a:t>3</a:t>
            </a:r>
            <a:r>
              <a:rPr lang="ru-RU" sz="2400" b="1" dirty="0" smtClean="0"/>
              <a:t>. Цели </a:t>
            </a:r>
            <a:r>
              <a:rPr lang="ru-RU" sz="2400" b="1" dirty="0"/>
              <a:t>муниципального образования</a:t>
            </a:r>
            <a:r>
              <a:rPr lang="ru-RU" sz="2400" b="1" dirty="0" smtClean="0"/>
              <a:t>.</a:t>
            </a:r>
          </a:p>
          <a:p>
            <a:pPr marL="342900" lvl="1" indent="-342900">
              <a:buNone/>
            </a:pPr>
            <a:r>
              <a:rPr lang="ru-RU" sz="2400" b="1" dirty="0" smtClean="0"/>
              <a:t>4. Наличие </a:t>
            </a:r>
            <a:r>
              <a:rPr lang="ru-RU" sz="2400" b="1" dirty="0"/>
              <a:t>объектов социальной инфраструктуры и их состояние</a:t>
            </a:r>
            <a:endParaRPr lang="ru-RU" sz="2400" dirty="0"/>
          </a:p>
          <a:p>
            <a:pPr marL="342900" lvl="1" indent="-342900">
              <a:buNone/>
            </a:pPr>
            <a:r>
              <a:rPr lang="ru-RU" sz="2400" b="1" dirty="0"/>
              <a:t>5. Целевые индикаторы реализации Долгосрочного плана </a:t>
            </a:r>
            <a:r>
              <a:rPr lang="ru-RU" sz="2400" b="1" dirty="0" smtClean="0"/>
              <a:t>развития</a:t>
            </a:r>
          </a:p>
          <a:p>
            <a:pPr marL="342900" lvl="1" indent="-342900">
              <a:buNone/>
            </a:pPr>
            <a:r>
              <a:rPr lang="ru-RU" sz="2400" b="1" dirty="0"/>
              <a:t>6. План мероприятий</a:t>
            </a:r>
            <a:r>
              <a:rPr lang="ru-RU" sz="2400" dirty="0"/>
              <a:t> </a:t>
            </a:r>
            <a:endParaRPr lang="ru-RU" sz="2400" dirty="0" smtClean="0"/>
          </a:p>
          <a:p>
            <a:pPr marL="342900" lvl="1" indent="-342900">
              <a:buNone/>
            </a:pPr>
            <a:r>
              <a:rPr lang="ru-RU" sz="2400" b="1" dirty="0"/>
              <a:t>7. Обоснование целесообразности предлагаемых мероприятий </a:t>
            </a:r>
            <a:endParaRPr lang="ru-RU" sz="2400" b="1" dirty="0" smtClean="0"/>
          </a:p>
          <a:p>
            <a:pPr marL="342900" lvl="1" indent="-342900">
              <a:buNone/>
            </a:pPr>
            <a:r>
              <a:rPr lang="ru-RU" sz="2400" b="1" dirty="0" smtClean="0"/>
              <a:t>8 Приложение 1 (</a:t>
            </a:r>
            <a:r>
              <a:rPr lang="ru-RU" sz="2400" b="1" dirty="0"/>
              <a:t>обосновывающие материалы)</a:t>
            </a:r>
            <a:endParaRPr lang="ru-RU" sz="2400" dirty="0" smtClean="0"/>
          </a:p>
          <a:p>
            <a:pPr marL="342900" lvl="1" indent="-342900">
              <a:buNone/>
            </a:pPr>
            <a:r>
              <a:rPr lang="ru-RU" sz="2400" b="1" dirty="0" smtClean="0"/>
              <a:t>9. Приложение 2 (</a:t>
            </a:r>
            <a:r>
              <a:rPr lang="ru-RU" sz="2400" b="1" dirty="0"/>
              <a:t>перечень нормативных </a:t>
            </a:r>
            <a:r>
              <a:rPr lang="ru-RU" sz="2400" b="1" dirty="0" smtClean="0"/>
              <a:t>документов, </a:t>
            </a:r>
            <a:r>
              <a:rPr lang="ru-RU" sz="2400" b="1" dirty="0"/>
              <a:t>требующих </a:t>
            </a:r>
            <a:r>
              <a:rPr lang="ru-RU" sz="2400" b="1" dirty="0" smtClean="0"/>
              <a:t>корректировки)</a:t>
            </a:r>
          </a:p>
          <a:p>
            <a:pPr marL="342900" lvl="1" indent="-342900">
              <a:buNone/>
            </a:pPr>
            <a:r>
              <a:rPr lang="ru-RU" sz="2400" b="1" dirty="0" smtClean="0"/>
              <a:t>10 Картограмма</a:t>
            </a:r>
            <a:endParaRPr lang="ru-RU" sz="2400" dirty="0"/>
          </a:p>
          <a:p>
            <a:pPr>
              <a:buNone/>
            </a:pP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582594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2. Характеристика муниципального образования</a:t>
            </a:r>
            <a:endParaRPr lang="ru-RU" sz="2800" dirty="0"/>
          </a:p>
        </p:txBody>
      </p:sp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98361"/>
            <a:ext cx="9144000" cy="625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28"/>
            <a:ext cx="9144000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572528" cy="654032"/>
          </a:xfrm>
        </p:spPr>
        <p:txBody>
          <a:bodyPr>
            <a:noAutofit/>
          </a:bodyPr>
          <a:lstStyle/>
          <a:p>
            <a:pPr algn="r"/>
            <a:r>
              <a:rPr lang="ru-RU" sz="3800" b="1" dirty="0" smtClean="0"/>
              <a:t>3. Цели муниципального образования</a:t>
            </a:r>
            <a:endParaRPr lang="ru-RU" sz="3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642918"/>
            <a:ext cx="8072494" cy="6072230"/>
          </a:xfrm>
        </p:spPr>
        <p:txBody>
          <a:bodyPr>
            <a:normAutofit fontScale="70000" lnSpcReduction="20000"/>
          </a:bodyPr>
          <a:lstStyle/>
          <a:p>
            <a:r>
              <a:rPr lang="ru-RU" b="1" i="1" dirty="0" smtClean="0"/>
              <a:t>Стратегические </a:t>
            </a:r>
            <a:r>
              <a:rPr lang="ru-RU" b="1" i="1" dirty="0"/>
              <a:t>преимущества</a:t>
            </a:r>
            <a:endParaRPr lang="ru-RU" sz="3600" b="1" i="1" dirty="0"/>
          </a:p>
          <a:p>
            <a:pPr>
              <a:buNone/>
            </a:pPr>
            <a:r>
              <a:rPr lang="ru-RU" dirty="0" smtClean="0"/>
              <a:t>	Перечисляются </a:t>
            </a:r>
            <a:r>
              <a:rPr lang="ru-RU" dirty="0"/>
              <a:t>факторы, </a:t>
            </a:r>
            <a:r>
              <a:rPr lang="ru-RU" b="1" dirty="0"/>
              <a:t>определяющие </a:t>
            </a:r>
            <a:r>
              <a:rPr lang="ru-RU" b="1" dirty="0" smtClean="0"/>
              <a:t>конкурентоспособность </a:t>
            </a:r>
            <a:r>
              <a:rPr lang="ru-RU" dirty="0" smtClean="0"/>
              <a:t>муниципального </a:t>
            </a:r>
            <a:r>
              <a:rPr lang="ru-RU" dirty="0"/>
              <a:t>образования.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	</a:t>
            </a:r>
            <a:r>
              <a:rPr lang="ru-RU" b="1" dirty="0" smtClean="0"/>
              <a:t>преимущества</a:t>
            </a:r>
            <a:r>
              <a:rPr lang="ru-RU" dirty="0"/>
              <a:t>, которые отличают </a:t>
            </a:r>
            <a:r>
              <a:rPr lang="ru-RU" dirty="0" smtClean="0"/>
              <a:t>от </a:t>
            </a:r>
            <a:r>
              <a:rPr lang="ru-RU" dirty="0"/>
              <a:t>других муниципальных образований, </a:t>
            </a:r>
            <a:endParaRPr lang="ru-RU" dirty="0" smtClean="0"/>
          </a:p>
          <a:p>
            <a:pPr>
              <a:buNone/>
            </a:pPr>
            <a:r>
              <a:rPr lang="ru-RU" dirty="0"/>
              <a:t>	</a:t>
            </a:r>
            <a:r>
              <a:rPr lang="ru-RU" b="1" dirty="0" smtClean="0"/>
              <a:t>направления</a:t>
            </a:r>
            <a:r>
              <a:rPr lang="ru-RU" dirty="0"/>
              <a:t>, которые </a:t>
            </a:r>
            <a:r>
              <a:rPr lang="ru-RU" dirty="0" smtClean="0"/>
              <a:t>нужно развивать</a:t>
            </a:r>
            <a:endParaRPr lang="ru-RU" dirty="0"/>
          </a:p>
          <a:p>
            <a:r>
              <a:rPr lang="ru-RU" b="1" dirty="0"/>
              <a:t>Видение муниципального образования на горизонте 2030 г.</a:t>
            </a:r>
            <a:endParaRPr lang="ru-RU" dirty="0"/>
          </a:p>
          <a:p>
            <a:pPr>
              <a:buNone/>
            </a:pPr>
            <a:r>
              <a:rPr lang="ru-RU" i="1" dirty="0" smtClean="0"/>
              <a:t>	</a:t>
            </a:r>
            <a:r>
              <a:rPr lang="ru-RU" b="1" i="1" dirty="0" smtClean="0"/>
              <a:t>Миссия</a:t>
            </a:r>
            <a:endParaRPr lang="ru-RU" b="1" dirty="0"/>
          </a:p>
          <a:p>
            <a:pPr>
              <a:buNone/>
            </a:pPr>
            <a:r>
              <a:rPr lang="ru-RU" b="1" i="1" dirty="0"/>
              <a:t> </a:t>
            </a:r>
            <a:endParaRPr lang="ru-RU" b="1" dirty="0"/>
          </a:p>
          <a:p>
            <a:pPr>
              <a:buNone/>
            </a:pPr>
            <a:r>
              <a:rPr lang="ru-RU" b="1" i="1" dirty="0" smtClean="0"/>
              <a:t>	Цели</a:t>
            </a:r>
            <a:endParaRPr lang="ru-RU" b="1" dirty="0"/>
          </a:p>
          <a:p>
            <a:pPr>
              <a:buNone/>
            </a:pPr>
            <a:r>
              <a:rPr lang="ru-RU" b="1" i="1" dirty="0"/>
              <a:t> </a:t>
            </a:r>
            <a:endParaRPr lang="ru-RU" b="1" dirty="0"/>
          </a:p>
          <a:p>
            <a:pPr>
              <a:buNone/>
            </a:pPr>
            <a:r>
              <a:rPr lang="ru-RU" b="1" i="1" dirty="0" smtClean="0"/>
              <a:t>	Задачи</a:t>
            </a:r>
            <a:endParaRPr lang="ru-RU" b="1" dirty="0"/>
          </a:p>
          <a:p>
            <a:endParaRPr lang="ru-RU" sz="2600" dirty="0"/>
          </a:p>
          <a:p>
            <a:r>
              <a:rPr lang="ru-RU" b="1" i="1" dirty="0"/>
              <a:t>Описываются приоритетные направления </a:t>
            </a:r>
            <a:r>
              <a:rPr lang="ru-RU" i="1" dirty="0"/>
              <a:t>экономического и инфраструктурного развития в логике тех проектов, которые будут включены в перечень мероприятий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786874" cy="439718"/>
          </a:xfrm>
        </p:spPr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ru-RU" b="1" dirty="0" smtClean="0"/>
              <a:t>4. Наличие </a:t>
            </a:r>
            <a:r>
              <a:rPr lang="ru-RU" b="1" dirty="0"/>
              <a:t>объектов социальной инфраструктуры и их </a:t>
            </a:r>
            <a:r>
              <a:rPr lang="ru-RU" b="1" dirty="0" smtClean="0"/>
              <a:t>состояние</a:t>
            </a:r>
            <a:endParaRPr lang="ru-RU" dirty="0"/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6983"/>
            <a:ext cx="9144000" cy="6201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71546"/>
            <a:ext cx="9144000" cy="4714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686800" cy="857232"/>
          </a:xfrm>
        </p:spPr>
        <p:txBody>
          <a:bodyPr>
            <a:noAutofit/>
          </a:bodyPr>
          <a:lstStyle/>
          <a:p>
            <a:r>
              <a:rPr lang="ru-RU" sz="3600" b="1" dirty="0"/>
              <a:t>5. Целевые индикаторы реализации Долгосрочного плана развития</a:t>
            </a:r>
            <a:endParaRPr lang="ru-RU" sz="3600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57298"/>
            <a:ext cx="9144000" cy="4389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14356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/>
              <a:t>6. Долгосрочный </a:t>
            </a:r>
            <a:r>
              <a:rPr lang="ru-RU" sz="2000" b="1" dirty="0"/>
              <a:t>план мероприятий социально-экономического развития сельских агломераций, опорных населенных пунктов и прилегающих населенных </a:t>
            </a:r>
            <a:r>
              <a:rPr lang="ru-RU" sz="2000" b="1" dirty="0" smtClean="0"/>
              <a:t>пунктов </a:t>
            </a:r>
            <a:endParaRPr lang="ru-RU" sz="2000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79455"/>
            <a:ext cx="9144000" cy="5978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000108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7. Обоснование целесообразности предлагаемых мероприятий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142984"/>
            <a:ext cx="8001056" cy="5715016"/>
          </a:xfrm>
        </p:spPr>
        <p:txBody>
          <a:bodyPr>
            <a:normAutofit fontScale="55000" lnSpcReduction="20000"/>
          </a:bodyPr>
          <a:lstStyle/>
          <a:p>
            <a:pPr marL="0" indent="34290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dirty="0"/>
              <a:t>Аналитическая записка</a:t>
            </a:r>
          </a:p>
          <a:p>
            <a:pPr marL="0" indent="34290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dirty="0"/>
              <a:t>обоснования вариантов развития инфраструктуры</a:t>
            </a:r>
          </a:p>
          <a:p>
            <a:pPr marL="0" indent="3429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dirty="0" err="1"/>
              <a:t>___________сельской</a:t>
            </a:r>
            <a:r>
              <a:rPr lang="ru-RU" b="1" dirty="0"/>
              <a:t> агломерации (</a:t>
            </a:r>
            <a:r>
              <a:rPr lang="ru-RU" b="1" dirty="0" err="1"/>
              <a:t>ОНП</a:t>
            </a:r>
            <a:r>
              <a:rPr lang="ru-RU" b="1" dirty="0"/>
              <a:t> и </a:t>
            </a:r>
            <a:r>
              <a:rPr lang="ru-RU" b="1" dirty="0" err="1"/>
              <a:t>ПНП</a:t>
            </a:r>
            <a:r>
              <a:rPr lang="ru-RU" b="1" dirty="0"/>
              <a:t>) _________ области:</a:t>
            </a:r>
          </a:p>
          <a:p>
            <a:pPr marL="0" indent="3429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/>
              <a:t> </a:t>
            </a:r>
          </a:p>
          <a:p>
            <a:pPr marL="0" indent="3429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/>
              <a:t>На территории </a:t>
            </a:r>
            <a:r>
              <a:rPr lang="ru-RU" dirty="0" err="1"/>
              <a:t>ОНП</a:t>
            </a:r>
            <a:r>
              <a:rPr lang="ru-RU" dirty="0"/>
              <a:t> __________ (название) расположено ____ (количество объектов) (например, школа и т.д.) на ____ (количество) мест, которая требует капитального ремонта, при этом уровень загруженности составляет ______(количество) % и в нее приезжают ______ (количество) (например, детей) из других населенных пунктов. </a:t>
            </a:r>
          </a:p>
          <a:p>
            <a:pPr marL="0" indent="3429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/>
              <a:t>Из _______(количество) </a:t>
            </a:r>
            <a:r>
              <a:rPr lang="ru-RU" dirty="0" err="1"/>
              <a:t>ПНП</a:t>
            </a:r>
            <a:r>
              <a:rPr lang="ru-RU" dirty="0"/>
              <a:t> объекты (например, школы) расположены в _______(количество) населенных пунктах, _______ из которых требуют капитального ремонта, уровень загрузки составляет от ______(минимальное значение загрузки) до ________(максимальное значение загрузки)%.</a:t>
            </a:r>
          </a:p>
          <a:p>
            <a:pPr marL="0" indent="3429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/>
              <a:t>Ближайший объект (школа) в ________(другой населенный пункт), находящий в ____ км от </a:t>
            </a:r>
            <a:r>
              <a:rPr lang="ru-RU" dirty="0" err="1"/>
              <a:t>ОНП</a:t>
            </a:r>
            <a:r>
              <a:rPr lang="ru-RU" dirty="0"/>
              <a:t>, также требует капремонта, рассчитан на ________ (количество) мест, ее посещают _____ (количество) детей, из них ______ приезжают из других населенных пунктов.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71480"/>
            <a:ext cx="8643966" cy="121444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/>
              <a:t>Перечень ключевых индикаторов по предлагаемым объектам социальной </a:t>
            </a:r>
            <a:r>
              <a:rPr lang="ru-RU" sz="2800" b="1" dirty="0" smtClean="0"/>
              <a:t>инфраструктуры</a:t>
            </a:r>
            <a:endParaRPr lang="ru-RU" sz="2800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3116"/>
            <a:ext cx="9144000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0"/>
            <a:ext cx="9001156" cy="1143000"/>
          </a:xfrm>
        </p:spPr>
        <p:txBody>
          <a:bodyPr>
            <a:normAutofit fontScale="90000"/>
          </a:bodyPr>
          <a:lstStyle/>
          <a:p>
            <a:pPr lvl="0" algn="ctr" fontAlgn="base"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Рисунок 2 - Картограмма загруженности школ Алтайский край, Мамонтовский район,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ОНП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с.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Мамонтово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%.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Рисунок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214421"/>
            <a:ext cx="8215338" cy="5625103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3314700"/>
            <a:ext cx="184731" cy="369332"/>
          </a:xfrm>
          <a:prstGeom prst="rect">
            <a:avLst/>
          </a:prstGeom>
          <a:solidFill>
            <a:srgbClr val="F2F2F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857232"/>
          </a:xfrm>
        </p:spPr>
        <p:txBody>
          <a:bodyPr/>
          <a:lstStyle/>
          <a:p>
            <a:r>
              <a:rPr lang="ru-RU" dirty="0" smtClean="0"/>
              <a:t>Таким образом выявлены: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785794"/>
            <a:ext cx="8143900" cy="6072206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дифференциация в обеспеченности объектами социальной инфраструктуры сельских населенных пунктов</a:t>
            </a:r>
            <a:endParaRPr lang="ru-RU" dirty="0" smtClean="0"/>
          </a:p>
          <a:p>
            <a:r>
              <a:rPr lang="ru-RU" b="1" dirty="0" smtClean="0"/>
              <a:t>неравномерность роста обеспеченности</a:t>
            </a:r>
            <a:r>
              <a:rPr lang="ru-RU" dirty="0" smtClean="0"/>
              <a:t> с увеличением размеров населенных пунктов</a:t>
            </a:r>
          </a:p>
          <a:p>
            <a:r>
              <a:rPr lang="ru-RU" dirty="0" smtClean="0"/>
              <a:t>предложен  </a:t>
            </a:r>
            <a:r>
              <a:rPr lang="ru-RU" smtClean="0"/>
              <a:t>программный продукт для</a:t>
            </a:r>
            <a:r>
              <a:rPr lang="ru-RU" b="1" smtClean="0"/>
              <a:t> </a:t>
            </a:r>
            <a:r>
              <a:rPr lang="ru-RU" b="1" dirty="0" smtClean="0"/>
              <a:t>обоснования плана развития </a:t>
            </a:r>
            <a:r>
              <a:rPr lang="ru-RU" dirty="0" smtClean="0"/>
              <a:t>муниципального образования</a:t>
            </a:r>
          </a:p>
          <a:p>
            <a:r>
              <a:rPr lang="ru-RU" b="1" dirty="0" smtClean="0"/>
              <a:t>приоритетность развития </a:t>
            </a:r>
            <a:r>
              <a:rPr lang="ru-RU" dirty="0" smtClean="0"/>
              <a:t>опорных населенных пунктов, их социальной инфраструктуры </a:t>
            </a:r>
            <a:r>
              <a:rPr lang="ru-RU" b="1" dirty="0" smtClean="0"/>
              <a:t>повысит качество жизни </a:t>
            </a:r>
            <a:r>
              <a:rPr lang="ru-RU" dirty="0" smtClean="0"/>
              <a:t>населения агломерации, но </a:t>
            </a:r>
            <a:r>
              <a:rPr lang="ru-RU" b="1" dirty="0" smtClean="0"/>
              <a:t>усилит дифференциацию</a:t>
            </a:r>
            <a:r>
              <a:rPr lang="ru-RU" dirty="0" smtClean="0"/>
              <a:t> в обеспеченности инфраструктурой между малыми, средними и крупными сельскими поселениями.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357298"/>
            <a:ext cx="8143900" cy="4768865"/>
          </a:xfrm>
        </p:spPr>
        <p:txBody>
          <a:bodyPr/>
          <a:lstStyle/>
          <a:p>
            <a:pPr algn="ctr">
              <a:buNone/>
            </a:pPr>
            <a:r>
              <a:rPr lang="ru-RU" sz="4800" dirty="0" smtClean="0"/>
              <a:t>Спасибо за внимание</a:t>
            </a:r>
          </a:p>
          <a:p>
            <a:pPr algn="ctr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ВНИОПТУСХ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филиал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ФГБНУ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ФНЦ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ВНИИЭСХ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ел./ факс: 8(495)700-06-71,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e-mail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ru-RU" sz="2400" dirty="0" err="1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vniitusx@mail.ru</a:t>
            </a:r>
            <a:endParaRPr lang="ru-RU" sz="240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306</TotalTime>
  <Words>750</Words>
  <Application>Microsoft Office PowerPoint</Application>
  <PresentationFormat>Экран (4:3)</PresentationFormat>
  <Paragraphs>75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Солнцестояние</vt:lpstr>
      <vt:lpstr>Развитие социальной инфраструктуры сельских территорий</vt:lpstr>
      <vt:lpstr>Рисунок 1 – Зависимость эффективности производства от развитости инфраструктуры и типа поселения</vt:lpstr>
      <vt:lpstr>Слайд 3</vt:lpstr>
      <vt:lpstr>Слайд 4</vt:lpstr>
      <vt:lpstr>Слайд 5</vt:lpstr>
      <vt:lpstr>Таблица 1 - Группировка сельских поселений по численности населения, проживающего в них, на 1 января 2021 года по Российской Федерации </vt:lpstr>
      <vt:lpstr>Таблица 2 – Средняя обеспеченность некоторыми объектами социальной инфраструктуры сельских поселений в зависимости от численности населения, проживающего в них (фрагмент)</vt:lpstr>
      <vt:lpstr>Таблица 3 - Отклонение медианного от среднего значения по количеству магазинов в расчете на населенный пункт в зависимости от числа жителей в поселении</vt:lpstr>
      <vt:lpstr>Слайд 9</vt:lpstr>
      <vt:lpstr>План развития разрабатывается на основании:</vt:lpstr>
      <vt:lpstr>Структура плана (отдельные файлы):</vt:lpstr>
      <vt:lpstr>2. Характеристика муниципального образования</vt:lpstr>
      <vt:lpstr>Слайд 13</vt:lpstr>
      <vt:lpstr>3. Цели муниципального образования</vt:lpstr>
      <vt:lpstr>4. Наличие объектов социальной инфраструктуры и их состояние</vt:lpstr>
      <vt:lpstr>Слайд 16</vt:lpstr>
      <vt:lpstr>5. Целевые индикаторы реализации Долгосрочного плана развития</vt:lpstr>
      <vt:lpstr>6. Долгосрочный план мероприятий социально-экономического развития сельских агломераций, опорных населенных пунктов и прилегающих населенных пунктов </vt:lpstr>
      <vt:lpstr>7. Обоснование целесообразности предлагаемых мероприятий </vt:lpstr>
      <vt:lpstr>Перечень ключевых индикаторов по предлагаемым объектам социальной инфраструктуры</vt:lpstr>
      <vt:lpstr>Рисунок 2 - Картограмма загруженности школ Алтайский край, Мамонтовский район, ОНП с. Мамонтово, %.</vt:lpstr>
      <vt:lpstr>Таким образом выявлены:</vt:lpstr>
      <vt:lpstr>Слайд 23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 И</dc:creator>
  <cp:lastModifiedBy>Александр</cp:lastModifiedBy>
  <cp:revision>32</cp:revision>
  <dcterms:created xsi:type="dcterms:W3CDTF">2022-10-18T12:38:06Z</dcterms:created>
  <dcterms:modified xsi:type="dcterms:W3CDTF">2022-10-25T06:53:35Z</dcterms:modified>
</cp:coreProperties>
</file>