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15" r:id="rId1"/>
    <p:sldMasterId id="2147484866" r:id="rId2"/>
  </p:sldMasterIdLst>
  <p:notesMasterIdLst>
    <p:notesMasterId r:id="rId15"/>
  </p:notesMasterIdLst>
  <p:sldIdLst>
    <p:sldId id="296" r:id="rId3"/>
    <p:sldId id="299" r:id="rId4"/>
    <p:sldId id="394" r:id="rId5"/>
    <p:sldId id="395" r:id="rId6"/>
    <p:sldId id="384" r:id="rId7"/>
    <p:sldId id="380" r:id="rId8"/>
    <p:sldId id="385" r:id="rId9"/>
    <p:sldId id="387" r:id="rId10"/>
    <p:sldId id="393" r:id="rId11"/>
    <p:sldId id="368" r:id="rId12"/>
    <p:sldId id="396" r:id="rId13"/>
    <p:sldId id="397" r:id="rId14"/>
  </p:sldIdLst>
  <p:sldSz cx="12192000" cy="6858000"/>
  <p:notesSz cx="12192000" cy="6858000"/>
  <p:defaultTextStyle>
    <a:defPPr>
      <a:defRPr lang="ru-RU"/>
    </a:defPPr>
    <a:lvl1pPr algn="l" defTabSz="91122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4025" indent="3175" algn="l" defTabSz="91122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1225" indent="3175" algn="l" defTabSz="91122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68425" indent="3175" algn="l" defTabSz="91122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5625" indent="3175" algn="l" defTabSz="911225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D7547"/>
    <a:srgbClr val="0000CC"/>
    <a:srgbClr val="008000"/>
    <a:srgbClr val="CC6600"/>
    <a:srgbClr val="FFFFCC"/>
    <a:srgbClr val="FFFF00"/>
    <a:srgbClr val="CC0099"/>
    <a:srgbClr val="FFEFFF"/>
    <a:srgbClr val="E5FFE5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735" autoAdjust="0"/>
    <p:restoredTop sz="94660"/>
  </p:normalViewPr>
  <p:slideViewPr>
    <p:cSldViewPr>
      <p:cViewPr>
        <p:scale>
          <a:sx n="60" d="100"/>
          <a:sy n="60" d="100"/>
        </p:scale>
        <p:origin x="-1112" y="-184"/>
      </p:cViewPr>
      <p:guideLst>
        <p:guide orient="horz" pos="2881"/>
        <p:guide pos="21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36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36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36329D-853B-42B7-B46E-E6D11B693A2E}" type="datetimeFigureOut">
              <a:rPr lang="ru-RU"/>
              <a:pPr>
                <a:defRPr/>
              </a:pPr>
              <a:t>22.10.2022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36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36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32837A-3938-4CED-BB04-FF0FBB26B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122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4025" algn="l" defTabSz="91122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1225" algn="l" defTabSz="91122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68425" algn="l" defTabSz="91122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5625" algn="l" defTabSz="911225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822" algn="l" defTabSz="914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998" algn="l" defTabSz="914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153" algn="l" defTabSz="914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285" algn="l" defTabSz="91436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4b3bd84f5_2_3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g74b3bd84f5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916227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4b3bd84f5_2_3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g74b3bd84f5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91622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4b3bd84f5_2_3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g74b3bd84f5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916227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041" y="2130977"/>
            <a:ext cx="10363923" cy="1470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078" y="3886158"/>
            <a:ext cx="8535848" cy="1752294"/>
          </a:xfrm>
        </p:spPr>
        <p:txBody>
          <a:bodyPr/>
          <a:lstStyle>
            <a:lvl1pPr marL="0" indent="0" algn="ctr">
              <a:buNone/>
              <a:defRPr/>
            </a:lvl1pPr>
            <a:lvl2pPr marL="400719" indent="0" algn="ctr">
              <a:buNone/>
              <a:defRPr/>
            </a:lvl2pPr>
            <a:lvl3pPr marL="801436" indent="0" algn="ctr">
              <a:buNone/>
              <a:defRPr/>
            </a:lvl3pPr>
            <a:lvl4pPr marL="1202158" indent="0" algn="ctr">
              <a:buNone/>
              <a:defRPr/>
            </a:lvl4pPr>
            <a:lvl5pPr marL="1602792" indent="0" algn="ctr">
              <a:buNone/>
              <a:defRPr/>
            </a:lvl5pPr>
            <a:lvl6pPr marL="2003513" indent="0" algn="ctr">
              <a:buNone/>
              <a:defRPr/>
            </a:lvl6pPr>
            <a:lvl7pPr marL="2404233" indent="0" algn="ctr">
              <a:buNone/>
              <a:defRPr/>
            </a:lvl7pPr>
            <a:lvl8pPr marL="2804941" indent="0" algn="ctr">
              <a:buNone/>
              <a:defRPr/>
            </a:lvl8pPr>
            <a:lvl9pPr marL="3205633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5D08C-2BF2-4BA1-9680-44129B04E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3D135-0E1B-46DC-853B-EFCD43E75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12" y="4407386"/>
            <a:ext cx="10363923" cy="1362097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12" y="2907056"/>
            <a:ext cx="10363923" cy="15003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00719" indent="0">
              <a:buNone/>
              <a:defRPr sz="1500"/>
            </a:lvl2pPr>
            <a:lvl3pPr marL="801436" indent="0">
              <a:buNone/>
              <a:defRPr sz="1500"/>
            </a:lvl3pPr>
            <a:lvl4pPr marL="1202158" indent="0">
              <a:buNone/>
              <a:defRPr sz="1300"/>
            </a:lvl4pPr>
            <a:lvl5pPr marL="1602792" indent="0">
              <a:buNone/>
              <a:defRPr sz="1300"/>
            </a:lvl5pPr>
            <a:lvl6pPr marL="2003513" indent="0">
              <a:buNone/>
              <a:defRPr sz="1300"/>
            </a:lvl6pPr>
            <a:lvl7pPr marL="2404233" indent="0">
              <a:buNone/>
              <a:defRPr sz="1300"/>
            </a:lvl7pPr>
            <a:lvl8pPr marL="2804941" indent="0">
              <a:buNone/>
              <a:defRPr sz="1300"/>
            </a:lvl8pPr>
            <a:lvl9pPr marL="3205633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4C74B-BD10-4275-B679-4F15EC7AF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980" y="1599762"/>
            <a:ext cx="5399158" cy="452688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2880" y="1599762"/>
            <a:ext cx="5399160" cy="452688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5498E-323A-448F-ACBF-E6C722390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963" y="1534880"/>
            <a:ext cx="5386490" cy="63929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19" indent="0">
              <a:buNone/>
              <a:defRPr sz="1900" b="1"/>
            </a:lvl2pPr>
            <a:lvl3pPr marL="801436" indent="0">
              <a:buNone/>
              <a:defRPr sz="1500" b="1"/>
            </a:lvl3pPr>
            <a:lvl4pPr marL="1202158" indent="0">
              <a:buNone/>
              <a:defRPr sz="1500" b="1"/>
            </a:lvl4pPr>
            <a:lvl5pPr marL="1602792" indent="0">
              <a:buNone/>
              <a:defRPr sz="1500" b="1"/>
            </a:lvl5pPr>
            <a:lvl6pPr marL="2003513" indent="0">
              <a:buNone/>
              <a:defRPr sz="1500" b="1"/>
            </a:lvl6pPr>
            <a:lvl7pPr marL="2404233" indent="0">
              <a:buNone/>
              <a:defRPr sz="1500" b="1"/>
            </a:lvl7pPr>
            <a:lvl8pPr marL="2804941" indent="0">
              <a:buNone/>
              <a:defRPr sz="1500" b="1"/>
            </a:lvl8pPr>
            <a:lvl9pPr marL="320563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963" y="2174264"/>
            <a:ext cx="5386490" cy="395238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743" y="1534880"/>
            <a:ext cx="5388299" cy="63929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19" indent="0">
              <a:buNone/>
              <a:defRPr sz="1900" b="1"/>
            </a:lvl2pPr>
            <a:lvl3pPr marL="801436" indent="0">
              <a:buNone/>
              <a:defRPr sz="1500" b="1"/>
            </a:lvl3pPr>
            <a:lvl4pPr marL="1202158" indent="0">
              <a:buNone/>
              <a:defRPr sz="1500" b="1"/>
            </a:lvl4pPr>
            <a:lvl5pPr marL="1602792" indent="0">
              <a:buNone/>
              <a:defRPr sz="1500" b="1"/>
            </a:lvl5pPr>
            <a:lvl6pPr marL="2003513" indent="0">
              <a:buNone/>
              <a:defRPr sz="1500" b="1"/>
            </a:lvl6pPr>
            <a:lvl7pPr marL="2404233" indent="0">
              <a:buNone/>
              <a:defRPr sz="1500" b="1"/>
            </a:lvl7pPr>
            <a:lvl8pPr marL="2804941" indent="0">
              <a:buNone/>
              <a:defRPr sz="1500" b="1"/>
            </a:lvl8pPr>
            <a:lvl9pPr marL="320563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743" y="2174264"/>
            <a:ext cx="5388299" cy="395238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ECD6D-7054-4DC4-9849-2447DBBC3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70E57-28E0-42CD-86F6-93C06D40B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1D7BF-8255-4847-B23A-30D8875306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048" y="273657"/>
            <a:ext cx="4010909" cy="1161957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485" y="273658"/>
            <a:ext cx="6814561" cy="585298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048" y="1435536"/>
            <a:ext cx="4010909" cy="4691026"/>
          </a:xfrm>
        </p:spPr>
        <p:txBody>
          <a:bodyPr/>
          <a:lstStyle>
            <a:lvl1pPr marL="0" indent="0">
              <a:buNone/>
              <a:defRPr sz="1300"/>
            </a:lvl1pPr>
            <a:lvl2pPr marL="400719" indent="0">
              <a:buNone/>
              <a:defRPr sz="1300"/>
            </a:lvl2pPr>
            <a:lvl3pPr marL="801436" indent="0">
              <a:buNone/>
              <a:defRPr sz="800"/>
            </a:lvl3pPr>
            <a:lvl4pPr marL="1202158" indent="0">
              <a:buNone/>
              <a:defRPr sz="800"/>
            </a:lvl4pPr>
            <a:lvl5pPr marL="1602792" indent="0">
              <a:buNone/>
              <a:defRPr sz="800"/>
            </a:lvl5pPr>
            <a:lvl6pPr marL="2003513" indent="0">
              <a:buNone/>
              <a:defRPr sz="800"/>
            </a:lvl6pPr>
            <a:lvl7pPr marL="2404233" indent="0">
              <a:buNone/>
              <a:defRPr sz="800"/>
            </a:lvl7pPr>
            <a:lvl8pPr marL="2804941" indent="0">
              <a:buNone/>
              <a:defRPr sz="800"/>
            </a:lvl8pPr>
            <a:lvl9pPr marL="320563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F5B99-9CB2-43DD-8546-9C4FE415B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75" y="4800460"/>
            <a:ext cx="7315924" cy="56730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75" y="613462"/>
            <a:ext cx="7315924" cy="4113649"/>
          </a:xfrm>
        </p:spPr>
        <p:txBody>
          <a:bodyPr/>
          <a:lstStyle>
            <a:lvl1pPr marL="0" indent="0">
              <a:buNone/>
              <a:defRPr sz="2800"/>
            </a:lvl1pPr>
            <a:lvl2pPr marL="400719" indent="0">
              <a:buNone/>
              <a:defRPr sz="2500"/>
            </a:lvl2pPr>
            <a:lvl3pPr marL="801436" indent="0">
              <a:buNone/>
              <a:defRPr sz="2100"/>
            </a:lvl3pPr>
            <a:lvl4pPr marL="1202158" indent="0">
              <a:buNone/>
              <a:defRPr sz="1900"/>
            </a:lvl4pPr>
            <a:lvl5pPr marL="1602792" indent="0">
              <a:buNone/>
              <a:defRPr sz="1900"/>
            </a:lvl5pPr>
            <a:lvl6pPr marL="2003513" indent="0">
              <a:buNone/>
              <a:defRPr sz="1900"/>
            </a:lvl6pPr>
            <a:lvl7pPr marL="2404233" indent="0">
              <a:buNone/>
              <a:defRPr sz="1900"/>
            </a:lvl7pPr>
            <a:lvl8pPr marL="2804941" indent="0">
              <a:buNone/>
              <a:defRPr sz="1900"/>
            </a:lvl8pPr>
            <a:lvl9pPr marL="3205633" indent="0">
              <a:buNone/>
              <a:defRPr sz="19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75" y="5367842"/>
            <a:ext cx="7315924" cy="804877"/>
          </a:xfrm>
        </p:spPr>
        <p:txBody>
          <a:bodyPr/>
          <a:lstStyle>
            <a:lvl1pPr marL="0" indent="0">
              <a:buNone/>
              <a:defRPr sz="1300"/>
            </a:lvl1pPr>
            <a:lvl2pPr marL="400719" indent="0">
              <a:buNone/>
              <a:defRPr sz="1300"/>
            </a:lvl2pPr>
            <a:lvl3pPr marL="801436" indent="0">
              <a:buNone/>
              <a:defRPr sz="800"/>
            </a:lvl3pPr>
            <a:lvl4pPr marL="1202158" indent="0">
              <a:buNone/>
              <a:defRPr sz="800"/>
            </a:lvl4pPr>
            <a:lvl5pPr marL="1602792" indent="0">
              <a:buNone/>
              <a:defRPr sz="800"/>
            </a:lvl5pPr>
            <a:lvl6pPr marL="2003513" indent="0">
              <a:buNone/>
              <a:defRPr sz="800"/>
            </a:lvl6pPr>
            <a:lvl7pPr marL="2404233" indent="0">
              <a:buNone/>
              <a:defRPr sz="800"/>
            </a:lvl7pPr>
            <a:lvl8pPr marL="2804941" indent="0">
              <a:buNone/>
              <a:defRPr sz="800"/>
            </a:lvl8pPr>
            <a:lvl9pPr marL="320563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8787A-42EE-4ECD-8FDB-8674CEF2D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45C08-151A-44F6-BE02-DE37C4D6A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0011" y="275012"/>
            <a:ext cx="2742115" cy="585154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0052" y="275012"/>
            <a:ext cx="8056205" cy="58515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15A93-DE64-4A1D-B3F3-1A4F88AF7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1_Заголовок и объект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lIns="68562" tIns="34274" rIns="68562" bIns="34274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" name="Номер слайда 1">
            <a:extLst>
              <a:ext uri="{FF2B5EF4-FFF2-40B4-BE49-F238E27FC236}"/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6B1AB-608E-497D-9F87-65D1B73F306B}" type="slidenum">
              <a:rPr lang="ru"/>
              <a:pPr>
                <a:defRPr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95" indent="0" algn="ctr">
              <a:buNone/>
              <a:defRPr sz="2000"/>
            </a:lvl2pPr>
            <a:lvl3pPr marL="914196" indent="0" algn="ctr">
              <a:buNone/>
              <a:defRPr sz="1900"/>
            </a:lvl3pPr>
            <a:lvl4pPr marL="1371294" indent="0" algn="ctr">
              <a:buNone/>
              <a:defRPr sz="1600"/>
            </a:lvl4pPr>
            <a:lvl5pPr marL="1828392" indent="0" algn="ctr">
              <a:buNone/>
              <a:defRPr sz="1600"/>
            </a:lvl5pPr>
            <a:lvl6pPr marL="2285494" indent="0" algn="ctr">
              <a:buNone/>
              <a:defRPr sz="1600"/>
            </a:lvl6pPr>
            <a:lvl7pPr marL="2742586" indent="0" algn="ctr">
              <a:buNone/>
              <a:defRPr sz="1600"/>
            </a:lvl7pPr>
            <a:lvl8pPr marL="3199680" indent="0" algn="ctr">
              <a:buNone/>
              <a:defRPr sz="1600"/>
            </a:lvl8pPr>
            <a:lvl9pPr marL="3656775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DB288-45BD-491D-A5BF-7AA13132E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35C42-368A-4C2B-A833-C8A648845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9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7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AA4D6-36AD-4CA1-93AE-6C2E89B43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9D774-42B0-4347-980B-5794D822D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5" indent="0">
              <a:buNone/>
              <a:defRPr sz="2000" b="1"/>
            </a:lvl2pPr>
            <a:lvl3pPr marL="914196" indent="0">
              <a:buNone/>
              <a:defRPr sz="1900" b="1"/>
            </a:lvl3pPr>
            <a:lvl4pPr marL="1371294" indent="0">
              <a:buNone/>
              <a:defRPr sz="1600" b="1"/>
            </a:lvl4pPr>
            <a:lvl5pPr marL="1828392" indent="0">
              <a:buNone/>
              <a:defRPr sz="1600" b="1"/>
            </a:lvl5pPr>
            <a:lvl6pPr marL="2285494" indent="0">
              <a:buNone/>
              <a:defRPr sz="1600" b="1"/>
            </a:lvl6pPr>
            <a:lvl7pPr marL="2742586" indent="0">
              <a:buNone/>
              <a:defRPr sz="1600" b="1"/>
            </a:lvl7pPr>
            <a:lvl8pPr marL="3199680" indent="0">
              <a:buNone/>
              <a:defRPr sz="1600" b="1"/>
            </a:lvl8pPr>
            <a:lvl9pPr marL="365677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7388E-8889-4534-9EC5-9EA6393A7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4863F-DD86-494C-8895-58B574A2B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FC145-78DB-4623-A8FE-83BDD1CAA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ABF35-DAB7-4504-82C2-30E2C2DC2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95" indent="0">
              <a:buNone/>
              <a:defRPr sz="2800"/>
            </a:lvl2pPr>
            <a:lvl3pPr marL="914196" indent="0">
              <a:buNone/>
              <a:defRPr sz="2400"/>
            </a:lvl3pPr>
            <a:lvl4pPr marL="1371294" indent="0">
              <a:buNone/>
              <a:defRPr sz="2000"/>
            </a:lvl4pPr>
            <a:lvl5pPr marL="1828392" indent="0">
              <a:buNone/>
              <a:defRPr sz="2000"/>
            </a:lvl5pPr>
            <a:lvl6pPr marL="2285494" indent="0">
              <a:buNone/>
              <a:defRPr sz="2000"/>
            </a:lvl6pPr>
            <a:lvl7pPr marL="2742586" indent="0">
              <a:buNone/>
              <a:defRPr sz="2000"/>
            </a:lvl7pPr>
            <a:lvl8pPr marL="3199680" indent="0">
              <a:buNone/>
              <a:defRPr sz="2000"/>
            </a:lvl8pPr>
            <a:lvl9pPr marL="3656775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95" indent="0">
              <a:buNone/>
              <a:defRPr sz="1500"/>
            </a:lvl2pPr>
            <a:lvl3pPr marL="914196" indent="0">
              <a:buNone/>
              <a:defRPr sz="1200"/>
            </a:lvl3pPr>
            <a:lvl4pPr marL="1371294" indent="0">
              <a:buNone/>
              <a:defRPr sz="1100"/>
            </a:lvl4pPr>
            <a:lvl5pPr marL="1828392" indent="0">
              <a:buNone/>
              <a:defRPr sz="1100"/>
            </a:lvl5pPr>
            <a:lvl6pPr marL="2285494" indent="0">
              <a:buNone/>
              <a:defRPr sz="1100"/>
            </a:lvl6pPr>
            <a:lvl7pPr marL="2742586" indent="0">
              <a:buNone/>
              <a:defRPr sz="1100"/>
            </a:lvl7pPr>
            <a:lvl8pPr marL="3199680" indent="0">
              <a:buNone/>
              <a:defRPr sz="1100"/>
            </a:lvl8pPr>
            <a:lvl9pPr marL="36567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5476-EE20-4980-B344-A53AA9206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86A6D-A15F-4755-B152-30FB4C386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37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37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88E2E-1E06-4A6C-B2BE-0FF7987B8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 1">
  <p:cSld name="Пользовательский макет 1"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0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lIns="121897" tIns="121897" rIns="121897" bIns="121897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" name="Google Shape;61;p14"/>
          <p:cNvSpPr/>
          <p:nvPr/>
        </p:nvSpPr>
        <p:spPr>
          <a:xfrm>
            <a:off x="638175" y="927100"/>
            <a:ext cx="731838" cy="793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lIns="121897" tIns="121897" rIns="121897" bIns="121897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35467" y="1130133"/>
            <a:ext cx="3476400" cy="3965200"/>
          </a:xfrm>
          <a:prstGeom prst="rect">
            <a:avLst/>
          </a:prstGeom>
          <a:noFill/>
        </p:spPr>
        <p:txBody>
          <a:bodyPr spcFirstLastPara="1" lIns="121897" tIns="121897" rIns="121897" bIns="121897" anchor="t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  <p:sp>
        <p:nvSpPr>
          <p:cNvPr id="5" name="Google Shape;63;p14"/>
          <p:cNvSpPr txBox="1">
            <a:spLocks noGrp="1"/>
          </p:cNvSpPr>
          <p:nvPr>
            <p:ph type="sldNum" idx="10"/>
          </p:nvPr>
        </p:nvSpPr>
        <p:spPr>
          <a:xfrm>
            <a:off x="11296650" y="6218238"/>
            <a:ext cx="731838" cy="523875"/>
          </a:xfrm>
        </p:spPr>
        <p:txBody>
          <a:bodyPr spcFirstLastPara="1" wrap="square" lIns="121897" tIns="121897" rIns="121897" bIns="121897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300" smtClean="0">
                <a:solidFill>
                  <a:srgbClr val="434343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300">
                <a:solidFill>
                  <a:srgbClr val="434343"/>
                </a:solidFill>
              </a:defRPr>
            </a:lvl9pPr>
          </a:lstStyle>
          <a:p>
            <a:pPr>
              <a:defRPr/>
            </a:pPr>
            <a:fld id="{A180A5F0-CDB4-489C-9FB2-CA7BE4F4B08F}" type="slidenum">
              <a:rPr lang="ru"/>
              <a:pPr>
                <a:defRPr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>
          <a:xfrm>
            <a:off x="8534400" y="6551613"/>
            <a:ext cx="3149600" cy="2413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>
          <a:xfrm>
            <a:off x="508000" y="6567488"/>
            <a:ext cx="3251200" cy="214312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9A8817-F400-42F4-AB96-672FEA17D7E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 userDrawn="1">
  <p:cSld name="5_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23;p21"/>
          <p:cNvCxnSpPr>
            <a:cxnSpLocks noChangeShapeType="1"/>
          </p:cNvCxnSpPr>
          <p:nvPr/>
        </p:nvCxnSpPr>
        <p:spPr bwMode="auto">
          <a:xfrm>
            <a:off x="10956925" y="6523038"/>
            <a:ext cx="4445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0" name="Google Shape;20;p21"/>
          <p:cNvSpPr txBox="1">
            <a:spLocks noGrp="1"/>
          </p:cNvSpPr>
          <p:nvPr>
            <p:ph type="body" idx="1"/>
          </p:nvPr>
        </p:nvSpPr>
        <p:spPr>
          <a:xfrm>
            <a:off x="468375" y="1562101"/>
            <a:ext cx="11252200" cy="4068763"/>
          </a:xfrm>
          <a:prstGeom prst="rect">
            <a:avLst/>
          </a:prstGeom>
          <a:noFill/>
          <a:ln>
            <a:noFill/>
          </a:ln>
        </p:spPr>
        <p:txBody>
          <a:bodyPr spcFirstLastPara="1" lIns="91406" tIns="45698" rIns="91406" bIns="45698">
            <a:noAutofit/>
          </a:bodyPr>
          <a:lstStyle>
            <a:lvl1pPr marL="457095" marR="0" lvl="0" indent="-40631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196" marR="0" lvl="1" indent="-3809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294" marR="0" lvl="2" indent="-3555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392" marR="0" lvl="3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5494" marR="0" lvl="4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2586" marR="0" lvl="5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199680" marR="0" lvl="6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6775" marR="0" lvl="7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3876" marR="0" lvl="8" indent="-34282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ctr">
              <a:defRPr sz="15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>
              <a:defRPr sz="15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AB42920-C61F-4841-B762-B9F521588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  <p:sldLayoutId id="2147484924" r:id="rId12"/>
  </p:sldLayoutIdLst>
  <p:transition/>
  <p:hf hdr="0" ftr="0" dt="0"/>
  <p:txStyles>
    <p:titleStyle>
      <a:lvl1pPr algn="ctr" defTabSz="909638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09638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defTabSz="909638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defTabSz="909638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defTabSz="909638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00719" algn="ctr" defTabSz="91414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801436" algn="ctr" defTabSz="91414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202158" algn="ctr" defTabSz="91414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602792" algn="ctr" defTabSz="914143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defTabSz="909638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defTabSz="909638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38238" indent="-223838" algn="l" defTabSz="909638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</a:defRPr>
      </a:lvl3pPr>
      <a:lvl4pPr marL="1595438" indent="-223838" algn="l" defTabSz="90963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052638" indent="-223838" algn="l" defTabSz="90963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457104" indent="-228188" algn="l" defTabSz="91414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2857813" indent="-228188" algn="l" defTabSz="91414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258496" indent="-228188" algn="l" defTabSz="91414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659182" indent="-228188" algn="l" defTabSz="91414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19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36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158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792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513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233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04941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633" algn="l" defTabSz="80143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8" rIns="91422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2" tIns="45718" rIns="91422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22" tIns="45718" rIns="91422" bIns="45718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8B4C8E-8AD2-4D49-8E4B-F62DBCAB8E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7" r:id="rId1"/>
    <p:sldLayoutId id="2147484898" r:id="rId2"/>
    <p:sldLayoutId id="2147484899" r:id="rId3"/>
    <p:sldLayoutId id="2147484900" r:id="rId4"/>
    <p:sldLayoutId id="2147484901" r:id="rId5"/>
    <p:sldLayoutId id="2147484902" r:id="rId6"/>
    <p:sldLayoutId id="2147484903" r:id="rId7"/>
    <p:sldLayoutId id="2147484904" r:id="rId8"/>
    <p:sldLayoutId id="2147484905" r:id="rId9"/>
    <p:sldLayoutId id="2147484906" r:id="rId10"/>
    <p:sldLayoutId id="2147484907" r:id="rId11"/>
    <p:sldLayoutId id="2147484909" r:id="rId12"/>
    <p:sldLayoutId id="2147484910" r:id="rId13"/>
    <p:sldLayoutId id="2147484911" r:id="rId14"/>
  </p:sldLayoutIdLst>
  <p:hf hdr="0" ftr="0" dt="0"/>
  <p:txStyles>
    <p:titleStyle>
      <a:lvl1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defTabSz="912813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7013" indent="-227013" algn="l" defTabSz="912813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36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32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34" indent="-228552" algn="l" defTabSz="91419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2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4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6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5" algn="l" defTabSz="91419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zakh-zerno.kz/novosti/agrarnye-novosti-kazakhstana/233237-sostoyanie-i-perspektivy-gosudarstvennoj-podderzhki-kazakhstanskogo-apk-uchenyj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s.usda.gov/data-products/international-agricultural-productivit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7.jpe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25.jpeg"/><Relationship Id="rId5" Type="http://schemas.openxmlformats.org/officeDocument/2006/relationships/image" Target="../media/image10.jpeg"/><Relationship Id="rId15" Type="http://schemas.openxmlformats.org/officeDocument/2006/relationships/image" Target="../media/image29.pn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9.jpe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7.jpeg"/><Relationship Id="rId16" Type="http://schemas.openxmlformats.org/officeDocument/2006/relationships/image" Target="../media/image30.jpe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11" Type="http://schemas.openxmlformats.org/officeDocument/2006/relationships/image" Target="../media/image25.jpeg"/><Relationship Id="rId5" Type="http://schemas.openxmlformats.org/officeDocument/2006/relationships/image" Target="../media/image10.jpeg"/><Relationship Id="rId15" Type="http://schemas.openxmlformats.org/officeDocument/2006/relationships/image" Target="../media/image29.pn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9.jpe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7.jpeg"/><Relationship Id="rId16" Type="http://schemas.openxmlformats.org/officeDocument/2006/relationships/image" Target="../media/image30.jpe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11" Type="http://schemas.openxmlformats.org/officeDocument/2006/relationships/image" Target="../media/image25.jpeg"/><Relationship Id="rId5" Type="http://schemas.openxmlformats.org/officeDocument/2006/relationships/image" Target="../media/image10.jpeg"/><Relationship Id="rId15" Type="http://schemas.openxmlformats.org/officeDocument/2006/relationships/image" Target="../media/image29.pn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9.jpe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3"/>
          <p:cNvPicPr>
            <a:picLocks noChangeAspect="1" noChangeArrowheads="1"/>
          </p:cNvPicPr>
          <p:nvPr/>
        </p:nvPicPr>
        <p:blipFill>
          <a:blip r:embed="rId2"/>
          <a:srcRect t="11385" b="3999"/>
          <a:stretch>
            <a:fillRect/>
          </a:stretch>
        </p:blipFill>
        <p:spPr bwMode="auto">
          <a:xfrm>
            <a:off x="4572000" y="776287"/>
            <a:ext cx="3022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0" y="225425"/>
            <a:ext cx="121920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8" rIns="91437" bIns="45718">
            <a:spAutoFit/>
          </a:bodyPr>
          <a:lstStyle/>
          <a:p>
            <a:pPr algn="ctr"/>
            <a:r>
              <a:rPr lang="ru-RU" dirty="0"/>
              <a:t>Московский государственный университет имени М.В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Ломоносова</a:t>
            </a:r>
            <a:endParaRPr lang="ru-RU" dirty="0"/>
          </a:p>
        </p:txBody>
      </p:sp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685800" y="1905000"/>
            <a:ext cx="10820400" cy="86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8" rIns="91437" bIns="45718">
            <a:spAutoFit/>
          </a:bodyPr>
          <a:lstStyle/>
          <a:p>
            <a:pPr algn="ctr"/>
            <a:r>
              <a:rPr lang="ru-RU" sz="2500" b="1" dirty="0" smtClean="0"/>
              <a:t>Показатели экономической эффективности сельского хозяйства и его субсидирования</a:t>
            </a:r>
          </a:p>
        </p:txBody>
      </p:sp>
      <p:sp>
        <p:nvSpPr>
          <p:cNvPr id="7173" name="Текст 8"/>
          <p:cNvSpPr txBox="1">
            <a:spLocks/>
          </p:cNvSpPr>
          <p:nvPr/>
        </p:nvSpPr>
        <p:spPr bwMode="auto">
          <a:xfrm>
            <a:off x="661988" y="3276600"/>
            <a:ext cx="42037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2874" tIns="21442" rIns="42874" bIns="21442"/>
          <a:lstStyle/>
          <a:p>
            <a:pPr defTabSz="906463">
              <a:buFont typeface="Arial" charset="0"/>
              <a:buNone/>
            </a:pPr>
            <a:r>
              <a:rPr lang="ru-RU" b="1" dirty="0">
                <a:solidFill>
                  <a:srgbClr val="3D7547"/>
                </a:solidFill>
              </a:rPr>
              <a:t>Выполнил:  </a:t>
            </a:r>
          </a:p>
          <a:p>
            <a:pPr defTabSz="906463">
              <a:buFont typeface="Arial" charset="0"/>
              <a:buNone/>
            </a:pPr>
            <a:r>
              <a:rPr lang="ru-RU" b="1" dirty="0"/>
              <a:t>Сеитов </a:t>
            </a:r>
            <a:r>
              <a:rPr lang="ru-RU" b="1" dirty="0" err="1"/>
              <a:t>Санат</a:t>
            </a:r>
            <a:r>
              <a:rPr lang="ru-RU" b="1" dirty="0"/>
              <a:t> </a:t>
            </a:r>
            <a:r>
              <a:rPr lang="ru-RU" b="1" dirty="0" err="1"/>
              <a:t>Каиргалиевич</a:t>
            </a:r>
            <a:r>
              <a:rPr lang="ru-RU" b="1" dirty="0"/>
              <a:t>,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4363" y="3919538"/>
            <a:ext cx="5575300" cy="968894"/>
          </a:xfrm>
          <a:prstGeom prst="rect">
            <a:avLst/>
          </a:prstGeom>
        </p:spPr>
        <p:txBody>
          <a:bodyPr lIns="90816" tIns="45422" rIns="90816" bIns="45422">
            <a:spAutoFit/>
          </a:bodyPr>
          <a:lstStyle/>
          <a:p>
            <a:pPr defTabSz="907077">
              <a:defRPr/>
            </a:pPr>
            <a:r>
              <a:rPr lang="ru-RU" dirty="0" smtClean="0"/>
              <a:t>инженер 2 категории 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>кафедры </a:t>
            </a:r>
            <a:r>
              <a:rPr lang="ru-RU" kern="0" dirty="0" err="1">
                <a:solidFill>
                  <a:srgbClr val="000000"/>
                </a:solidFill>
                <a:latin typeface="Arial"/>
              </a:rPr>
              <a:t>агроэкономики</a:t>
            </a:r>
            <a:r>
              <a:rPr lang="ru-RU" kern="0" dirty="0">
                <a:solidFill>
                  <a:srgbClr val="000000"/>
                </a:solidFill>
                <a:latin typeface="Arial"/>
              </a:rPr>
              <a:t> экономического факультета МГУ имени М.В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>.</a:t>
            </a:r>
            <a:r>
              <a:rPr lang="en-US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>Ломоносова</a:t>
            </a:r>
            <a:endParaRPr lang="ru-RU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70638" y="3919538"/>
            <a:ext cx="5618162" cy="968894"/>
          </a:xfrm>
          <a:prstGeom prst="rect">
            <a:avLst/>
          </a:prstGeom>
        </p:spPr>
        <p:txBody>
          <a:bodyPr lIns="90816" tIns="45422" rIns="90816" bIns="45422">
            <a:spAutoFit/>
          </a:bodyPr>
          <a:lstStyle/>
          <a:p>
            <a:pPr defTabSz="907077">
              <a:defRPr/>
            </a:pPr>
            <a:r>
              <a:rPr lang="ru-RU" kern="0" dirty="0" err="1">
                <a:solidFill>
                  <a:srgbClr val="000000"/>
                </a:solidFill>
                <a:latin typeface="Arial"/>
              </a:rPr>
              <a:t>д.э.н</a:t>
            </a:r>
            <a:r>
              <a:rPr lang="ru-RU" kern="0" dirty="0">
                <a:solidFill>
                  <a:srgbClr val="000000"/>
                </a:solidFill>
                <a:latin typeface="Arial"/>
              </a:rPr>
              <a:t>., профессор, заведующий кафедрой </a:t>
            </a:r>
            <a:r>
              <a:rPr lang="ru-RU" kern="0" dirty="0" err="1">
                <a:solidFill>
                  <a:srgbClr val="000000"/>
                </a:solidFill>
                <a:latin typeface="Arial"/>
              </a:rPr>
              <a:t>агроэкономики</a:t>
            </a:r>
            <a:r>
              <a:rPr lang="ru-RU" kern="0" dirty="0">
                <a:solidFill>
                  <a:srgbClr val="000000"/>
                </a:solidFill>
                <a:latin typeface="Arial"/>
              </a:rPr>
              <a:t> экономического факультета МГУ имени М.В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>.</a:t>
            </a:r>
            <a:r>
              <a:rPr lang="en-US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>Ломоносова</a:t>
            </a:r>
            <a:endParaRPr lang="ru-RU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76" name="Текст 8"/>
          <p:cNvSpPr txBox="1">
            <a:spLocks/>
          </p:cNvSpPr>
          <p:nvPr/>
        </p:nvSpPr>
        <p:spPr bwMode="auto">
          <a:xfrm>
            <a:off x="6411913" y="3286125"/>
            <a:ext cx="4976812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2874" tIns="21442" rIns="42874" bIns="21442"/>
          <a:lstStyle/>
          <a:p>
            <a:pPr defTabSz="906463">
              <a:buFont typeface="Arial" charset="0"/>
              <a:buNone/>
            </a:pPr>
            <a:r>
              <a:rPr lang="ru-RU" b="1">
                <a:solidFill>
                  <a:srgbClr val="3D7547"/>
                </a:solidFill>
              </a:rPr>
              <a:t>Научный руководитель:</a:t>
            </a:r>
          </a:p>
          <a:p>
            <a:pPr defTabSz="906463">
              <a:buFont typeface="Arial" charset="0"/>
              <a:buNone/>
            </a:pPr>
            <a:r>
              <a:rPr lang="ru-RU" b="1"/>
              <a:t>Киселев Сергей Викторович,</a:t>
            </a:r>
          </a:p>
        </p:txBody>
      </p:sp>
      <p:sp>
        <p:nvSpPr>
          <p:cNvPr id="7177" name="Прямоугольник 34"/>
          <p:cNvSpPr>
            <a:spLocks noChangeArrowheads="1"/>
          </p:cNvSpPr>
          <p:nvPr/>
        </p:nvSpPr>
        <p:spPr bwMode="auto">
          <a:xfrm>
            <a:off x="2857500" y="5086350"/>
            <a:ext cx="2468563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8" rIns="91422" bIns="45718">
            <a:spAutoFit/>
          </a:bodyPr>
          <a:lstStyle/>
          <a:p>
            <a:r>
              <a:rPr lang="en-US"/>
              <a:t>sanatpan</a:t>
            </a:r>
            <a:r>
              <a:rPr lang="ru-RU"/>
              <a:t>@mail.ru</a:t>
            </a:r>
          </a:p>
          <a:p>
            <a:pPr>
              <a:lnSpc>
                <a:spcPct val="70000"/>
              </a:lnSpc>
            </a:pPr>
            <a:endParaRPr lang="ru-RU"/>
          </a:p>
          <a:p>
            <a:r>
              <a:rPr lang="ru-RU"/>
              <a:t>+7-999-913-59-75</a:t>
            </a:r>
          </a:p>
        </p:txBody>
      </p:sp>
      <p:pic>
        <p:nvPicPr>
          <p:cNvPr id="7178" name="Google Shape;406;p3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7275" y="5521325"/>
            <a:ext cx="4873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Google Shape;410;p35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7213" y="5521325"/>
            <a:ext cx="4889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Рисунок 3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2038" y="5265738"/>
            <a:ext cx="442912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1" name="Прямоугольник 38"/>
          <p:cNvSpPr>
            <a:spLocks noChangeArrowheads="1"/>
          </p:cNvSpPr>
          <p:nvPr/>
        </p:nvSpPr>
        <p:spPr bwMode="auto">
          <a:xfrm>
            <a:off x="8572500" y="5086350"/>
            <a:ext cx="2354263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8" rIns="91422" bIns="45718">
            <a:spAutoFit/>
          </a:bodyPr>
          <a:lstStyle/>
          <a:p>
            <a:r>
              <a:rPr lang="en-GB" dirty="0"/>
              <a:t>servikis@yandex.ru</a:t>
            </a:r>
            <a:endParaRPr lang="ru-RU" dirty="0"/>
          </a:p>
          <a:p>
            <a:pPr>
              <a:lnSpc>
                <a:spcPct val="70000"/>
              </a:lnSpc>
            </a:pPr>
            <a:endParaRPr lang="ru-RU" dirty="0"/>
          </a:p>
          <a:p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182" name="Google Shape;406;p3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2275" y="5521325"/>
            <a:ext cx="4873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Google Shape;410;p35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2213" y="5521325"/>
            <a:ext cx="4889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Рисунок 4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47038" y="5113338"/>
            <a:ext cx="442912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Рисунок 42" descr="Фото 2 Киселев.jpg"/>
          <p:cNvPicPr>
            <a:picLocks noChangeAspect="1"/>
          </p:cNvPicPr>
          <p:nvPr/>
        </p:nvPicPr>
        <p:blipFill>
          <a:blip r:embed="rId6" cstate="print"/>
          <a:srcRect b="25714"/>
          <a:stretch>
            <a:fillRect/>
          </a:stretch>
        </p:blipFill>
        <p:spPr>
          <a:xfrm>
            <a:off x="6491456" y="5037792"/>
            <a:ext cx="914399" cy="954000"/>
          </a:xfrm>
          <a:prstGeom prst="ellipse">
            <a:avLst/>
          </a:prstGeom>
        </p:spPr>
      </p:pic>
      <p:pic>
        <p:nvPicPr>
          <p:cNvPr id="44" name="Рисунок 43" descr="DSC020190 Сеитов Санат.jpg"/>
          <p:cNvPicPr>
            <a:picLocks noChangeAspect="1"/>
          </p:cNvPicPr>
          <p:nvPr/>
        </p:nvPicPr>
        <p:blipFill>
          <a:blip r:embed="rId7" cstate="print"/>
          <a:srcRect l="21153" t="7158" r="31731" b="21403"/>
          <a:stretch>
            <a:fillRect/>
          </a:stretch>
        </p:blipFill>
        <p:spPr>
          <a:xfrm>
            <a:off x="739474" y="5037792"/>
            <a:ext cx="943276" cy="954000"/>
          </a:xfrm>
          <a:prstGeom prst="ellipse">
            <a:avLst/>
          </a:prstGeom>
        </p:spPr>
      </p:pic>
      <p:sp>
        <p:nvSpPr>
          <p:cNvPr id="7187" name="Прямоугольник 44"/>
          <p:cNvSpPr>
            <a:spLocks noChangeArrowheads="1"/>
          </p:cNvSpPr>
          <p:nvPr/>
        </p:nvSpPr>
        <p:spPr bwMode="auto">
          <a:xfrm>
            <a:off x="5246688" y="6248400"/>
            <a:ext cx="16986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Москва, 2022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71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 b="1"/>
              <a:t>www.kazagro.kz</a:t>
            </a:r>
            <a:endParaRPr lang="ru-RU" altLang="ru-RU" sz="1100" b="1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9255125" y="6627813"/>
            <a:ext cx="2922588" cy="195262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2" name="object 8"/>
          <p:cNvSpPr>
            <a:spLocks noChangeArrowheads="1"/>
          </p:cNvSpPr>
          <p:nvPr/>
        </p:nvSpPr>
        <p:spPr bwMode="auto">
          <a:xfrm>
            <a:off x="4198938" y="5181600"/>
            <a:ext cx="1744662" cy="126682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4" name="Picture 8" descr="DSC00299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/>
            </a:extLst>
          </a:blip>
          <a:srcRect r="14436"/>
          <a:stretch/>
        </p:blipFill>
        <p:spPr bwMode="auto">
          <a:xfrm>
            <a:off x="10214094" y="5181602"/>
            <a:ext cx="1732912" cy="1247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10254" name="object 2"/>
          <p:cNvSpPr>
            <a:spLocks noChangeArrowheads="1"/>
          </p:cNvSpPr>
          <p:nvPr/>
        </p:nvSpPr>
        <p:spPr bwMode="auto">
          <a:xfrm>
            <a:off x="6205538" y="5200650"/>
            <a:ext cx="1712912" cy="123666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5" name="object 61"/>
          <p:cNvSpPr>
            <a:spLocks noChangeArrowheads="1"/>
          </p:cNvSpPr>
          <p:nvPr/>
        </p:nvSpPr>
        <p:spPr bwMode="auto">
          <a:xfrm>
            <a:off x="227013" y="5200650"/>
            <a:ext cx="1727200" cy="122872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6" name="object 63"/>
          <p:cNvSpPr>
            <a:spLocks noChangeArrowheads="1"/>
          </p:cNvSpPr>
          <p:nvPr/>
        </p:nvSpPr>
        <p:spPr bwMode="auto">
          <a:xfrm>
            <a:off x="2255838" y="5200650"/>
            <a:ext cx="1693862" cy="1244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7" name="object 14"/>
          <p:cNvSpPr>
            <a:spLocks noChangeArrowheads="1"/>
          </p:cNvSpPr>
          <p:nvPr/>
        </p:nvSpPr>
        <p:spPr bwMode="auto">
          <a:xfrm>
            <a:off x="8208963" y="5200650"/>
            <a:ext cx="1727200" cy="122872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9" name="Прямоугольник 23"/>
          <p:cNvSpPr>
            <a:spLocks noChangeArrowheads="1"/>
          </p:cNvSpPr>
          <p:nvPr/>
        </p:nvSpPr>
        <p:spPr bwMode="auto">
          <a:xfrm>
            <a:off x="-12700" y="5029200"/>
            <a:ext cx="12204700" cy="1828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defTabSz="2205038"/>
            <a:endParaRPr lang="ru-RU" sz="2800"/>
          </a:p>
        </p:txBody>
      </p:sp>
      <p:sp>
        <p:nvSpPr>
          <p:cNvPr id="6" name="Прямоугольник 5"/>
          <p:cNvSpPr/>
          <p:nvPr/>
        </p:nvSpPr>
        <p:spPr>
          <a:xfrm>
            <a:off x="1014413" y="573881"/>
            <a:ext cx="10910887" cy="677110"/>
          </a:xfrm>
          <a:prstGeom prst="rect">
            <a:avLst/>
          </a:prstGeom>
        </p:spPr>
        <p:txBody>
          <a:bodyPr lIns="91439" tIns="45721" rIns="91439" bIns="45721">
            <a:spAutoFit/>
          </a:bodyPr>
          <a:lstStyle/>
          <a:p>
            <a:pPr defTabSz="912776" eaLnBrk="0" hangingPunct="0">
              <a:spcBef>
                <a:spcPct val="20000"/>
              </a:spcBef>
              <a:spcAft>
                <a:spcPts val="1001"/>
              </a:spcAft>
              <a:defRPr/>
            </a:pPr>
            <a:r>
              <a:rPr lang="ru-RU" b="1" kern="0" dirty="0" smtClean="0">
                <a:latin typeface="+mn-lt"/>
                <a:cs typeface="+mn-cs"/>
              </a:rPr>
              <a:t>Цель – </a:t>
            </a:r>
            <a:r>
              <a:rPr lang="ru-RU" dirty="0" smtClean="0"/>
              <a:t>выделить показатели экономической эффективности сельского хозяйства и его субсидирования</a:t>
            </a:r>
            <a:r>
              <a:rPr lang="ru-RU" kern="0" dirty="0" smtClean="0">
                <a:latin typeface="+mn-lt"/>
                <a:cs typeface="+mn-cs"/>
              </a:rPr>
              <a:t> в контексте технологической модернизации</a:t>
            </a:r>
            <a:endParaRPr lang="ru-RU" dirty="0" smtClean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90600" y="1412081"/>
            <a:ext cx="99822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</a:pPr>
            <a:r>
              <a:rPr lang="ru-RU" sz="2000" b="1" kern="0" dirty="0" smtClean="0">
                <a:solidFill>
                  <a:srgbClr val="006600"/>
                </a:solidFill>
                <a:latin typeface="Arial"/>
                <a:cs typeface="+mn-cs"/>
              </a:rPr>
              <a:t>Актуальность темы</a:t>
            </a:r>
            <a:r>
              <a:rPr lang="ru-RU" sz="2000" kern="0" dirty="0" smtClean="0">
                <a:solidFill>
                  <a:srgbClr val="006600"/>
                </a:solidFill>
                <a:latin typeface="Arial"/>
                <a:cs typeface="+mn-cs"/>
              </a:rPr>
              <a:t> </a:t>
            </a:r>
            <a:r>
              <a:rPr lang="ru-RU" sz="2000" b="1" kern="0" dirty="0" smtClean="0">
                <a:solidFill>
                  <a:srgbClr val="006600"/>
                </a:solidFill>
                <a:latin typeface="Arial"/>
                <a:cs typeface="+mn-cs"/>
              </a:rPr>
              <a:t>исследования 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Роль совокупной факторной производительности (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Total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 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Factor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 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Productivity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, TFP, СФП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)* в увеличении выпуска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Ресурсные 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ограничения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+mn-cs"/>
              </a:rPr>
              <a:t> (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нарушение 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цепочек поставок из-за </a:t>
            </a:r>
            <a:r>
              <a:rPr lang="ru-RU" sz="2000" kern="0" dirty="0" err="1" smtClean="0">
                <a:solidFill>
                  <a:srgbClr val="000000"/>
                </a:solidFill>
                <a:latin typeface="Arial"/>
                <a:cs typeface="+mn-cs"/>
              </a:rPr>
              <a:t>санкционного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 противостояния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+mn-cs"/>
              </a:rPr>
              <a:t>)</a:t>
            </a:r>
            <a:endParaRPr lang="ru-RU" sz="2000" kern="0" dirty="0" smtClean="0">
              <a:solidFill>
                <a:srgbClr val="000000"/>
              </a:solidFill>
              <a:latin typeface="Arial"/>
              <a:cs typeface="+mn-cs"/>
            </a:endParaRP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Необходимость перехода отрасли на инновационный путь развития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Кадровый и технологический факторы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Отставание Казахстана от стран ОЭСР по производительности факторов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10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Влияния субсидий на СФП в сельском хозяйстве Казахстана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71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 b="1"/>
              <a:t>www.kazagro.kz</a:t>
            </a:r>
            <a:endParaRPr lang="ru-RU" altLang="ru-RU" sz="1100" b="1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9255125" y="6627813"/>
            <a:ext cx="2922588" cy="195262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2" name="object 8"/>
          <p:cNvSpPr>
            <a:spLocks noChangeArrowheads="1"/>
          </p:cNvSpPr>
          <p:nvPr/>
        </p:nvSpPr>
        <p:spPr bwMode="auto">
          <a:xfrm>
            <a:off x="4198938" y="5181600"/>
            <a:ext cx="1744662" cy="126682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4" name="Picture 8" descr="DSC00299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/>
            </a:extLst>
          </a:blip>
          <a:srcRect r="14436"/>
          <a:stretch/>
        </p:blipFill>
        <p:spPr bwMode="auto">
          <a:xfrm>
            <a:off x="10214094" y="5181602"/>
            <a:ext cx="1732912" cy="1247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10254" name="object 2"/>
          <p:cNvSpPr>
            <a:spLocks noChangeArrowheads="1"/>
          </p:cNvSpPr>
          <p:nvPr/>
        </p:nvSpPr>
        <p:spPr bwMode="auto">
          <a:xfrm>
            <a:off x="6205538" y="5200650"/>
            <a:ext cx="1712912" cy="123666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5" name="object 61"/>
          <p:cNvSpPr>
            <a:spLocks noChangeArrowheads="1"/>
          </p:cNvSpPr>
          <p:nvPr/>
        </p:nvSpPr>
        <p:spPr bwMode="auto">
          <a:xfrm>
            <a:off x="227013" y="5200650"/>
            <a:ext cx="1727200" cy="122872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6" name="object 63"/>
          <p:cNvSpPr>
            <a:spLocks noChangeArrowheads="1"/>
          </p:cNvSpPr>
          <p:nvPr/>
        </p:nvSpPr>
        <p:spPr bwMode="auto">
          <a:xfrm>
            <a:off x="2255838" y="5200650"/>
            <a:ext cx="1693862" cy="1244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7" name="object 14"/>
          <p:cNvSpPr>
            <a:spLocks noChangeArrowheads="1"/>
          </p:cNvSpPr>
          <p:nvPr/>
        </p:nvSpPr>
        <p:spPr bwMode="auto">
          <a:xfrm>
            <a:off x="8208963" y="5200650"/>
            <a:ext cx="1727200" cy="122872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9" name="Прямоугольник 23"/>
          <p:cNvSpPr>
            <a:spLocks noChangeArrowheads="1"/>
          </p:cNvSpPr>
          <p:nvPr/>
        </p:nvSpPr>
        <p:spPr bwMode="auto">
          <a:xfrm>
            <a:off x="-12700" y="5029200"/>
            <a:ext cx="12204700" cy="1828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defTabSz="2205038"/>
            <a:endParaRPr lang="ru-RU" sz="2800"/>
          </a:p>
        </p:txBody>
      </p:sp>
      <p:sp>
        <p:nvSpPr>
          <p:cNvPr id="6" name="Прямоугольник 5"/>
          <p:cNvSpPr/>
          <p:nvPr/>
        </p:nvSpPr>
        <p:spPr>
          <a:xfrm>
            <a:off x="1014413" y="304800"/>
            <a:ext cx="10910887" cy="677110"/>
          </a:xfrm>
          <a:prstGeom prst="rect">
            <a:avLst/>
          </a:prstGeom>
        </p:spPr>
        <p:txBody>
          <a:bodyPr lIns="91439" tIns="45721" rIns="91439" bIns="45721">
            <a:spAutoFit/>
          </a:bodyPr>
          <a:lstStyle/>
          <a:p>
            <a:pPr algn="ctr" defTabSz="912776" eaLnBrk="0" hangingPunct="0">
              <a:spcBef>
                <a:spcPct val="20000"/>
              </a:spcBef>
              <a:spcAft>
                <a:spcPts val="1001"/>
              </a:spcAft>
              <a:defRPr/>
            </a:pPr>
            <a:r>
              <a:rPr lang="ru-RU" b="1" kern="0" dirty="0" smtClean="0">
                <a:latin typeface="+mn-lt"/>
                <a:cs typeface="+mn-cs"/>
              </a:rPr>
              <a:t>Показатели развития сельского хозяйства, выступающие в качестве индикаторов экономической эффективности </a:t>
            </a:r>
            <a:endParaRPr lang="ru-RU" dirty="0" smtClean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90600" y="1143000"/>
            <a:ext cx="10287000" cy="546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Производительность отдельных факторов производства (труда, капитала, земли)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</a:pPr>
            <a:r>
              <a:rPr lang="ru-RU" sz="2000" dirty="0" smtClean="0"/>
              <a:t>Производительность земли в растениеводстве (руб./га) = Валовой выпуск в растениеводстве / Посевные площади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</a:pPr>
            <a:r>
              <a:rPr lang="ru-RU" sz="2000" dirty="0" smtClean="0"/>
              <a:t>Производительность земли в животноводстве (руб./га) = Валовой выпуск в животноводстве / Площадь сельскохозяйственных угодий</a:t>
            </a:r>
            <a:endParaRPr lang="ru-RU" sz="2000" kern="0" dirty="0" smtClean="0">
              <a:solidFill>
                <a:srgbClr val="000000"/>
              </a:solidFill>
              <a:latin typeface="Arial"/>
              <a:cs typeface="+mn-cs"/>
            </a:endParaRP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Совокупная факторная производительность (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Total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 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Factor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 </a:t>
            </a:r>
            <a:r>
              <a:rPr lang="ru-RU" sz="2000" i="1" kern="0" dirty="0" err="1" smtClean="0">
                <a:solidFill>
                  <a:srgbClr val="000000"/>
                </a:solidFill>
                <a:latin typeface="Arial"/>
                <a:cs typeface="+mn-cs"/>
              </a:rPr>
              <a:t>Productivity</a:t>
            </a:r>
            <a:r>
              <a:rPr lang="ru-RU" sz="2000" i="1" kern="0" dirty="0" smtClean="0">
                <a:solidFill>
                  <a:srgbClr val="000000"/>
                </a:solidFill>
                <a:latin typeface="Arial"/>
                <a:cs typeface="+mn-cs"/>
              </a:rPr>
              <a:t>, TFP, СФП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)*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* СФП – показатель, оценивающий прирост валового выпуска за счет </a:t>
            </a:r>
            <a:r>
              <a:rPr lang="ru-RU" sz="1600" kern="0" dirty="0" err="1" smtClean="0">
                <a:solidFill>
                  <a:srgbClr val="000000"/>
                </a:solidFill>
                <a:latin typeface="Arial"/>
              </a:rPr>
              <a:t>неучитываемых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 факторов (применяемых технологий, знаний, качества менеджмента, природно-климатических изменений, то есть тех факторов, которые прямо не учитываются в приросте выпуска), рассчитывается как разница между темпом роста валового выпуска и темпом роста использования ресурсов в сельском хозяйстве</a:t>
            </a:r>
          </a:p>
          <a:p>
            <a:pPr marL="339725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endParaRPr lang="ru-RU" sz="2000" kern="0" dirty="0" smtClean="0">
              <a:solidFill>
                <a:srgbClr val="000000"/>
              </a:solidFill>
              <a:latin typeface="Arial"/>
              <a:cs typeface="+mn-cs"/>
            </a:endParaRPr>
          </a:p>
          <a:p>
            <a:pPr marL="339725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Урожайность (</a:t>
            </a:r>
            <a:r>
              <a:rPr lang="ru-RU" sz="2000" kern="0" dirty="0" err="1" smtClean="0">
                <a:solidFill>
                  <a:srgbClr val="000000"/>
                </a:solidFill>
                <a:latin typeface="Arial"/>
                <a:cs typeface="+mn-cs"/>
              </a:rPr>
              <a:t>ц</a:t>
            </a: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/га)</a:t>
            </a:r>
          </a:p>
          <a:p>
            <a:pPr marL="339725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Средний живой вес крупного рогатого скота при реализации на убой (кг)</a:t>
            </a:r>
          </a:p>
          <a:p>
            <a:pPr marL="339725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Надой молока в расчете на одну дойную корову (кг)</a:t>
            </a:r>
          </a:p>
          <a:p>
            <a:pPr marL="339725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kern="0" dirty="0" smtClean="0">
                <a:solidFill>
                  <a:srgbClr val="000000"/>
                </a:solidFill>
                <a:latin typeface="Arial"/>
                <a:cs typeface="+mn-cs"/>
              </a:rPr>
              <a:t>Яйценоскость на одну курицу-несушку (штук)</a:t>
            </a:r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-1599538" y="2209138"/>
            <a:ext cx="4025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Производительность факторов</a:t>
            </a:r>
            <a:endParaRPr lang="ru-RU" dirty="0"/>
          </a:p>
        </p:txBody>
      </p:sp>
      <p:sp>
        <p:nvSpPr>
          <p:cNvPr id="31" name="Левая фигурная скобка 30"/>
          <p:cNvSpPr/>
          <p:nvPr/>
        </p:nvSpPr>
        <p:spPr bwMode="auto">
          <a:xfrm>
            <a:off x="609600" y="990600"/>
            <a:ext cx="685800" cy="3505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Левая фигурная скобка 32"/>
          <p:cNvSpPr/>
          <p:nvPr/>
        </p:nvSpPr>
        <p:spPr bwMode="auto">
          <a:xfrm>
            <a:off x="685800" y="4876800"/>
            <a:ext cx="533400" cy="1676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6200000">
            <a:off x="-870466" y="5377934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Удельные показатели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7158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 b="1"/>
              <a:t>www.kazagro.kz</a:t>
            </a:r>
            <a:endParaRPr lang="ru-RU" altLang="ru-RU" sz="1100" b="1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9255125" y="6627813"/>
            <a:ext cx="2922588" cy="195262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2" name="object 8"/>
          <p:cNvSpPr>
            <a:spLocks noChangeArrowheads="1"/>
          </p:cNvSpPr>
          <p:nvPr/>
        </p:nvSpPr>
        <p:spPr bwMode="auto">
          <a:xfrm>
            <a:off x="4198938" y="5181600"/>
            <a:ext cx="1744662" cy="126682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4" name="Picture 8" descr="DSC00299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/>
            </a:extLst>
          </a:blip>
          <a:srcRect r="14436"/>
          <a:stretch/>
        </p:blipFill>
        <p:spPr bwMode="auto">
          <a:xfrm>
            <a:off x="10214094" y="5181602"/>
            <a:ext cx="1732912" cy="1247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</a:extLst>
        </p:spPr>
      </p:pic>
      <p:sp>
        <p:nvSpPr>
          <p:cNvPr id="10254" name="object 2"/>
          <p:cNvSpPr>
            <a:spLocks noChangeArrowheads="1"/>
          </p:cNvSpPr>
          <p:nvPr/>
        </p:nvSpPr>
        <p:spPr bwMode="auto">
          <a:xfrm>
            <a:off x="6205538" y="5200650"/>
            <a:ext cx="1712912" cy="123666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5" name="object 61"/>
          <p:cNvSpPr>
            <a:spLocks noChangeArrowheads="1"/>
          </p:cNvSpPr>
          <p:nvPr/>
        </p:nvSpPr>
        <p:spPr bwMode="auto">
          <a:xfrm>
            <a:off x="227013" y="5200650"/>
            <a:ext cx="1727200" cy="122872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6" name="object 63"/>
          <p:cNvSpPr>
            <a:spLocks noChangeArrowheads="1"/>
          </p:cNvSpPr>
          <p:nvPr/>
        </p:nvSpPr>
        <p:spPr bwMode="auto">
          <a:xfrm>
            <a:off x="2255838" y="5200650"/>
            <a:ext cx="1693862" cy="1244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0257" name="object 14"/>
          <p:cNvSpPr>
            <a:spLocks noChangeArrowheads="1"/>
          </p:cNvSpPr>
          <p:nvPr/>
        </p:nvSpPr>
        <p:spPr bwMode="auto">
          <a:xfrm>
            <a:off x="8208963" y="5200650"/>
            <a:ext cx="1727200" cy="122872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59" name="Прямоугольник 23"/>
          <p:cNvSpPr>
            <a:spLocks noChangeArrowheads="1"/>
          </p:cNvSpPr>
          <p:nvPr/>
        </p:nvSpPr>
        <p:spPr bwMode="auto">
          <a:xfrm>
            <a:off x="-12700" y="5029200"/>
            <a:ext cx="12204700" cy="1828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defTabSz="2205038"/>
            <a:endParaRPr lang="ru-RU" sz="2800"/>
          </a:p>
        </p:txBody>
      </p:sp>
      <p:sp>
        <p:nvSpPr>
          <p:cNvPr id="6" name="Прямоугольник 5"/>
          <p:cNvSpPr/>
          <p:nvPr/>
        </p:nvSpPr>
        <p:spPr>
          <a:xfrm>
            <a:off x="1014413" y="304800"/>
            <a:ext cx="10910887" cy="677110"/>
          </a:xfrm>
          <a:prstGeom prst="rect">
            <a:avLst/>
          </a:prstGeom>
        </p:spPr>
        <p:txBody>
          <a:bodyPr lIns="91439" tIns="45721" rIns="91439" bIns="45721">
            <a:spAutoFit/>
          </a:bodyPr>
          <a:lstStyle/>
          <a:p>
            <a:pPr algn="ctr" defTabSz="912776" eaLnBrk="0" hangingPunct="0">
              <a:spcBef>
                <a:spcPct val="20000"/>
              </a:spcBef>
              <a:spcAft>
                <a:spcPts val="1001"/>
              </a:spcAft>
              <a:defRPr/>
            </a:pPr>
            <a:r>
              <a:rPr lang="ru-RU" b="1" kern="0" dirty="0" smtClean="0">
                <a:latin typeface="+mn-lt"/>
                <a:cs typeface="+mn-cs"/>
              </a:rPr>
              <a:t>Показатели развития сельского хозяйства, выступающие в качестве индикаторов экономической эффективности </a:t>
            </a:r>
            <a:endParaRPr lang="ru-RU" dirty="0" smtClean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90600" y="1143000"/>
            <a:ext cx="10287000" cy="5068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Уровень рентабельности (убыточности) от реализации продукции растениеводства (%)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endParaRPr lang="ru-RU" sz="2000" dirty="0" smtClean="0"/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Уровень инновационной активности сельскохозяйственных организаций (%) – </a:t>
            </a:r>
            <a:r>
              <a:rPr lang="ru-RU" sz="1600" dirty="0" smtClean="0"/>
              <a:t>отношение числа организаций, осуществлявших инновационную деятельность, к общему числу обследованных в отчетном году организаций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Количество заявок на селекционные достижения, поданных за год национальными заявителями (ед.) 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</a:pPr>
            <a:r>
              <a:rPr lang="ru-RU" sz="2000" dirty="0" smtClean="0"/>
              <a:t>Количество заявок на селекционные достижения, поданных за год национальными заявителями, в расчете на 100 тыс. чел. населения страны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</a:pPr>
            <a:endParaRPr lang="ru-RU" sz="2000" dirty="0" smtClean="0"/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Индекс цен производителей на продукцию сельского хозяйства</a:t>
            </a:r>
          </a:p>
          <a:p>
            <a:pPr marL="339725" lvl="0" indent="-339725" defTabSz="909638" eaLnBrk="0" hangingPunct="0">
              <a:spcBef>
                <a:spcPct val="20000"/>
              </a:spcBef>
              <a:spcAft>
                <a:spcPts val="400"/>
              </a:spcAft>
              <a:buFontTx/>
              <a:buChar char="•"/>
            </a:pPr>
            <a:r>
              <a:rPr lang="ru-RU" sz="2000" dirty="0" smtClean="0"/>
              <a:t>Индекс цен на товары и услуги, приобретенные сельскохозяйственными производителями</a:t>
            </a:r>
          </a:p>
        </p:txBody>
      </p:sp>
      <p:sp>
        <p:nvSpPr>
          <p:cNvPr id="24" name="Левая фигурная скобка 23"/>
          <p:cNvSpPr/>
          <p:nvPr/>
        </p:nvSpPr>
        <p:spPr bwMode="auto">
          <a:xfrm>
            <a:off x="685800" y="5029200"/>
            <a:ext cx="533400" cy="1066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Левая фигурная скобка 30"/>
          <p:cNvSpPr/>
          <p:nvPr/>
        </p:nvSpPr>
        <p:spPr bwMode="auto">
          <a:xfrm>
            <a:off x="685800" y="2286000"/>
            <a:ext cx="533400" cy="2362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16200000">
            <a:off x="-1110734" y="3320532"/>
            <a:ext cx="3048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Инновационное развитие</a:t>
            </a:r>
            <a:endParaRPr lang="ru-RU" dirty="0"/>
          </a:p>
        </p:txBody>
      </p:sp>
      <p:sp>
        <p:nvSpPr>
          <p:cNvPr id="34" name="Левая фигурная скобка 33"/>
          <p:cNvSpPr/>
          <p:nvPr/>
        </p:nvSpPr>
        <p:spPr bwMode="auto">
          <a:xfrm>
            <a:off x="685800" y="990600"/>
            <a:ext cx="533400" cy="838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 rot="16200000">
            <a:off x="-591234" y="972235"/>
            <a:ext cx="198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Финансовое </a:t>
            </a:r>
          </a:p>
          <a:p>
            <a:pPr algn="ctr"/>
            <a:r>
              <a:rPr lang="ru-RU" sz="1800" dirty="0" smtClean="0"/>
              <a:t>положение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 rot="16200000">
            <a:off x="-501134" y="5377934"/>
            <a:ext cx="182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/>
              <a:t>Цены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6;p21">
            <a:extLst>
              <a:ext uri="{FF2B5EF4-FFF2-40B4-BE49-F238E27FC236}">
                <a16:creationId xmlns="" xmlns:a16="http://schemas.microsoft.com/office/drawing/2014/main" id="{2E39E56E-9DF0-C245-8C82-09154F8312AC}"/>
              </a:ext>
            </a:extLst>
          </p:cNvPr>
          <p:cNvSpPr txBox="1"/>
          <p:nvPr/>
        </p:nvSpPr>
        <p:spPr>
          <a:xfrm>
            <a:off x="764749" y="796486"/>
            <a:ext cx="10608014" cy="606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 indent="450215">
              <a:spcBef>
                <a:spcPts val="600"/>
              </a:spcBef>
              <a:spcAft>
                <a:spcPts val="0"/>
              </a:spcAft>
            </a:pPr>
            <a:r>
              <a:rPr lang="ru-RU" sz="2000" dirty="0" smtClean="0"/>
              <a:t>Применение подходов ВТО, ОЭСР и ФАО в условиях Казахстана приемлемо, однако их главный недостаток – они не прослеживают связь поддержки (и субсидий, в частности) с важными производственными параметрами сельского хозяйства: СФП, производительностью труда и т.д.</a:t>
            </a:r>
            <a:endParaRPr lang="ru-RU" sz="2000" dirty="0" smtClean="0">
              <a:latin typeface="+mn-lt"/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</a:pPr>
            <a:r>
              <a:rPr lang="ru-RU" sz="2000" dirty="0" smtClean="0">
                <a:latin typeface="+mn-lt"/>
                <a:ea typeface="Times New Roman"/>
              </a:rPr>
              <a:t>Л.Б. </a:t>
            </a:r>
            <a:r>
              <a:rPr lang="ru-RU" sz="2000" dirty="0" err="1" smtClean="0">
                <a:latin typeface="+mn-lt"/>
                <a:ea typeface="Times New Roman"/>
              </a:rPr>
              <a:t>Винничек</a:t>
            </a:r>
            <a:r>
              <a:rPr lang="ru-RU" sz="2000" dirty="0" smtClean="0">
                <a:latin typeface="+mn-lt"/>
                <a:ea typeface="Times New Roman"/>
              </a:rPr>
              <a:t> и А.М. Ефимов в своей статье указывают на способ расчета экономической эффективности </a:t>
            </a:r>
            <a:r>
              <a:rPr lang="ru-RU" sz="2000" dirty="0" smtClean="0"/>
              <a:t>субсидирования</a:t>
            </a:r>
            <a:r>
              <a:rPr lang="ru-RU" sz="2000" dirty="0" smtClean="0">
                <a:latin typeface="+mn-lt"/>
                <a:ea typeface="Times New Roman"/>
              </a:rPr>
              <a:t> как отношение прироста (убыли) валовой продукции к объему </a:t>
            </a:r>
            <a:r>
              <a:rPr lang="ru-RU" sz="2000" dirty="0" smtClean="0"/>
              <a:t>субсидирования</a:t>
            </a:r>
            <a:r>
              <a:rPr lang="ru-RU" sz="2000" dirty="0" smtClean="0">
                <a:latin typeface="+mn-lt"/>
                <a:ea typeface="Times New Roman"/>
              </a:rPr>
              <a:t>, что можно выразить формулой:</a:t>
            </a:r>
            <a:endParaRPr lang="ru-RU" sz="2400" dirty="0" smtClean="0">
              <a:latin typeface="+mn-lt"/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</a:pPr>
            <a:endParaRPr lang="ru-RU" sz="2400" dirty="0" smtClean="0">
              <a:latin typeface="+mn-lt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latin typeface="+mn-lt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latin typeface="+mn-lt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x-none" sz="1400" smtClean="0">
                <a:latin typeface="+mn-lt"/>
                <a:ea typeface="Times New Roman"/>
              </a:rPr>
              <a:t>Винничек Л.Б., Ефимов А.М. Методика оценки механизма государственного регулирования сельского хозяйства // Международный сельскохозяйственный журнал. – 2015. – № 6. – С. 41.</a:t>
            </a:r>
            <a:endParaRPr lang="ru-RU" sz="1400" dirty="0" smtClean="0">
              <a:latin typeface="+mn-lt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latin typeface="+mn-lt"/>
              <a:ea typeface="Times New Roman"/>
            </a:endParaRPr>
          </a:p>
          <a:p>
            <a:r>
              <a:rPr lang="ru-RU" sz="2000" dirty="0" smtClean="0">
                <a:latin typeface="+mn-lt"/>
              </a:rPr>
              <a:t>Г.В. </a:t>
            </a:r>
            <a:r>
              <a:rPr lang="ru-RU" sz="2000" dirty="0" err="1" smtClean="0">
                <a:latin typeface="+mn-lt"/>
              </a:rPr>
              <a:t>Беспахотный</a:t>
            </a:r>
            <a:r>
              <a:rPr lang="ru-RU" sz="2000" dirty="0" smtClean="0">
                <a:latin typeface="+mn-lt"/>
              </a:rPr>
              <a:t> вывел формулу расчета прироста объема товарной сельскохозяйственной продукции (</a:t>
            </a:r>
            <a:r>
              <a:rPr lang="ru-RU" sz="2000" i="1" dirty="0" smtClean="0">
                <a:latin typeface="+mn-lt"/>
              </a:rPr>
              <a:t>Т</a:t>
            </a:r>
            <a:r>
              <a:rPr lang="ru-RU" sz="2000" dirty="0" smtClean="0">
                <a:latin typeface="+mn-lt"/>
              </a:rPr>
              <a:t>), обеспеченного за счет </a:t>
            </a:r>
            <a:r>
              <a:rPr lang="ru-RU" sz="2000" dirty="0" smtClean="0"/>
              <a:t>субсидирования</a:t>
            </a:r>
            <a:r>
              <a:rPr lang="ru-RU" sz="2000" dirty="0" smtClean="0">
                <a:latin typeface="+mn-lt"/>
              </a:rPr>
              <a:t>, где все показатели даются в стоимостном выражении:</a:t>
            </a:r>
          </a:p>
          <a:p>
            <a:endParaRPr lang="ru-RU" sz="2000" dirty="0" smtClean="0">
              <a:latin typeface="+mn-lt"/>
            </a:endParaRPr>
          </a:p>
          <a:p>
            <a:endParaRPr lang="ru-RU" sz="2000" dirty="0" smtClean="0">
              <a:latin typeface="+mn-lt"/>
            </a:endParaRPr>
          </a:p>
          <a:p>
            <a:pPr>
              <a:lnSpc>
                <a:spcPct val="60000"/>
              </a:lnSpc>
            </a:pPr>
            <a:endParaRPr lang="ru-RU" sz="1400" dirty="0" smtClean="0">
              <a:latin typeface="+mn-lt"/>
            </a:endParaRPr>
          </a:p>
          <a:p>
            <a:r>
              <a:rPr lang="x-none" sz="1400" smtClean="0">
                <a:latin typeface="+mn-lt"/>
              </a:rPr>
              <a:t>Методика оценки эффективности использования бюджетных средств в сельском хозяйстве / Под ред. Г.В. Беспахотного. – Екатеринбург: Ур-ГСХА, 2005. – </a:t>
            </a:r>
            <a:r>
              <a:rPr lang="ru-RU" sz="1400" dirty="0" smtClean="0">
                <a:latin typeface="+mn-lt"/>
              </a:rPr>
              <a:t>С. 49.</a:t>
            </a:r>
          </a:p>
          <a:p>
            <a:pPr marL="457200" indent="-457200"/>
            <a:endParaRPr lang="ru-RU" sz="2000" dirty="0" smtClean="0"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>
          <a:xfrm>
            <a:off x="11020926" y="6356352"/>
            <a:ext cx="637674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5</a:t>
            </a:fld>
            <a:endParaRPr lang="ru" dirty="0"/>
          </a:p>
        </p:txBody>
      </p:sp>
      <p:sp>
        <p:nvSpPr>
          <p:cNvPr id="130" name="Rectangle 7"/>
          <p:cNvSpPr/>
          <p:nvPr/>
        </p:nvSpPr>
        <p:spPr>
          <a:xfrm>
            <a:off x="1524000" y="304800"/>
            <a:ext cx="9144000" cy="449012"/>
          </a:xfrm>
          <a:prstGeom prst="rect">
            <a:avLst/>
          </a:prstGeom>
          <a:solidFill>
            <a:schemeClr val="bg1">
              <a:alpha val="76863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531" tIns="25714" rIns="77121" bIns="25714" rtlCol="0" anchor="ctr"/>
          <a:lstStyle/>
          <a:p>
            <a:pPr algn="ctr" defTabSz="912776" eaLnBrk="0" hangingPunct="0">
              <a:spcBef>
                <a:spcPct val="20000"/>
              </a:spcBef>
              <a:spcAft>
                <a:spcPts val="1001"/>
              </a:spcAft>
              <a:defRPr/>
            </a:pPr>
            <a:r>
              <a:rPr lang="ru-RU" b="1" kern="0" dirty="0" smtClean="0">
                <a:solidFill>
                  <a:srgbClr val="000000"/>
                </a:solidFill>
                <a:cs typeface="Arial" charset="0"/>
              </a:rPr>
              <a:t>Показатели экономической эффективности субсидирования сельского хозяйства</a:t>
            </a:r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5562600"/>
            <a:ext cx="112221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3200400"/>
            <a:ext cx="206779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3057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6;p21">
            <a:extLst>
              <a:ext uri="{FF2B5EF4-FFF2-40B4-BE49-F238E27FC236}">
                <a16:creationId xmlns="" xmlns:a16="http://schemas.microsoft.com/office/drawing/2014/main" id="{2E39E56E-9DF0-C245-8C82-09154F8312AC}"/>
              </a:ext>
            </a:extLst>
          </p:cNvPr>
          <p:cNvSpPr txBox="1"/>
          <p:nvPr/>
        </p:nvSpPr>
        <p:spPr>
          <a:xfrm>
            <a:off x="764749" y="1143000"/>
            <a:ext cx="10608014" cy="118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r>
              <a:rPr lang="ru-RU" sz="2000" dirty="0" smtClean="0"/>
              <a:t>Н.Н. </a:t>
            </a:r>
            <a:r>
              <a:rPr lang="ru-RU" sz="2000" dirty="0" err="1" smtClean="0"/>
              <a:t>Ибришев</a:t>
            </a:r>
            <a:r>
              <a:rPr lang="ru-RU" sz="2000" dirty="0" smtClean="0"/>
              <a:t> корректирует формулу Г.В. </a:t>
            </a:r>
            <a:r>
              <a:rPr lang="ru-RU" sz="2000" dirty="0" err="1" smtClean="0"/>
              <a:t>Беспахотного</a:t>
            </a:r>
            <a:r>
              <a:rPr lang="ru-RU" sz="2000" dirty="0" smtClean="0"/>
              <a:t>, уменьшая объем продукции сельского хозяйства на величину субсидирования:</a:t>
            </a:r>
          </a:p>
          <a:p>
            <a:endParaRPr lang="en-US" sz="2000" dirty="0" smtClean="0"/>
          </a:p>
          <a:p>
            <a:endParaRPr lang="ru-RU" sz="2000" dirty="0" smtClean="0"/>
          </a:p>
          <a:p>
            <a:endParaRPr lang="en-US" sz="1400" dirty="0" smtClean="0"/>
          </a:p>
          <a:p>
            <a:r>
              <a:rPr lang="ru-RU" sz="1400" dirty="0" err="1" smtClean="0"/>
              <a:t>Ибришев</a:t>
            </a:r>
            <a:r>
              <a:rPr lang="ru-RU" sz="1400" dirty="0" smtClean="0"/>
              <a:t> Н.Н. </a:t>
            </a:r>
            <a:r>
              <a:rPr lang="x-none" sz="1400" smtClean="0"/>
              <a:t>Состояние и перспективы государственной поддержки казахстанского АПК – ученый</a:t>
            </a:r>
            <a:r>
              <a:rPr lang="ru-RU" sz="1400" dirty="0" smtClean="0"/>
              <a:t> / </a:t>
            </a:r>
            <a:r>
              <a:rPr lang="ru-RU" sz="1400" dirty="0" err="1" smtClean="0"/>
              <a:t>КазахЗерно.kz</a:t>
            </a:r>
            <a:r>
              <a:rPr lang="ru-RU" sz="1400" dirty="0" smtClean="0"/>
              <a:t>. 29 декабря 2016 г. </a:t>
            </a:r>
            <a:r>
              <a:rPr lang="en-US" sz="1400" dirty="0" smtClean="0"/>
              <a:t>URL</a:t>
            </a:r>
            <a:r>
              <a:rPr lang="ru-RU" sz="1400" dirty="0" smtClean="0"/>
              <a:t>: </a:t>
            </a:r>
            <a:r>
              <a:rPr lang="x-none" sz="1400" smtClean="0">
                <a:hlinkClick r:id="rId3"/>
              </a:rPr>
              <a:t>http://www.kazakh-zerno.kz/novosti/agrarnye-novosti-kazakhstana/233237-sostoyanie-i-perspektivy-gosudarstvennoj-podderzhki-kazakhstanskogo-apk-uchenyj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ru-RU" sz="2000" b="1" dirty="0" smtClean="0"/>
              <a:t>Градация значений </a:t>
            </a:r>
            <a:r>
              <a:rPr lang="ru-RU" sz="2000" dirty="0" smtClean="0"/>
              <a:t>показателя экономической эффективности субсидирования (</a:t>
            </a:r>
            <a:r>
              <a:rPr lang="ru-RU" sz="2000" i="1" dirty="0" smtClean="0"/>
              <a:t>Е</a:t>
            </a:r>
            <a:r>
              <a:rPr lang="ru-RU" sz="2000" dirty="0" smtClean="0"/>
              <a:t>):</a:t>
            </a:r>
          </a:p>
          <a:p>
            <a:r>
              <a:rPr lang="ru-RU" sz="2000" dirty="0" smtClean="0"/>
              <a:t>а) 0,0 – 1,0 – доказывает неудовлетворительный уровень экономической эффективности субсидирования;</a:t>
            </a:r>
          </a:p>
          <a:p>
            <a:r>
              <a:rPr lang="ru-RU" sz="2000" dirty="0" smtClean="0"/>
              <a:t>б) 1,01 – 1,49 – свидетельствует об удовлетворительном уровне экономической эффективности;</a:t>
            </a:r>
          </a:p>
          <a:p>
            <a:r>
              <a:rPr lang="ru-RU" sz="2000" dirty="0" smtClean="0"/>
              <a:t>в) 1,5 и более – подтверждает высокий уровень экономической эффективности.</a:t>
            </a:r>
          </a:p>
          <a:p>
            <a:endParaRPr lang="ru-RU" sz="1400" dirty="0" smtClean="0"/>
          </a:p>
          <a:p>
            <a:r>
              <a:rPr lang="x-none" sz="1400" smtClean="0"/>
              <a:t>Климова Н.В. Совершенствование методики оценки эффективности государственной поддержки сельского хозяйства // Сборник научных трудов SWorld. – 2013. – Т. 32. № 2. – C. </a:t>
            </a:r>
            <a:r>
              <a:rPr lang="ru-RU" sz="1400" dirty="0" smtClean="0"/>
              <a:t>16</a:t>
            </a:r>
            <a:r>
              <a:rPr lang="x-none" sz="1400" smtClean="0"/>
              <a:t>. URL: http://www.sworld.com.ua/konfer31/189.pdf.</a:t>
            </a:r>
            <a:endParaRPr lang="ru-RU" sz="14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>
          <a:xfrm>
            <a:off x="11020926" y="6356352"/>
            <a:ext cx="637674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6</a:t>
            </a:fld>
            <a:endParaRPr lang="ru" dirty="0"/>
          </a:p>
        </p:txBody>
      </p:sp>
      <p:sp>
        <p:nvSpPr>
          <p:cNvPr id="130" name="Rectangle 7"/>
          <p:cNvSpPr/>
          <p:nvPr/>
        </p:nvSpPr>
        <p:spPr>
          <a:xfrm>
            <a:off x="1524000" y="457200"/>
            <a:ext cx="9144000" cy="449012"/>
          </a:xfrm>
          <a:prstGeom prst="rect">
            <a:avLst/>
          </a:prstGeom>
          <a:solidFill>
            <a:schemeClr val="bg1">
              <a:alpha val="76863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531" tIns="25714" rIns="77121" bIns="25714" rtlCol="0" anchor="ctr"/>
          <a:lstStyle/>
          <a:p>
            <a:pPr lvl="0" algn="ctr" defTabSz="912776" eaLnBrk="0" hangingPunct="0">
              <a:spcBef>
                <a:spcPct val="20000"/>
              </a:spcBef>
              <a:spcAft>
                <a:spcPts val="1001"/>
              </a:spcAft>
              <a:defRPr/>
            </a:pPr>
            <a:r>
              <a:rPr lang="ru-RU" b="1" kern="0" dirty="0" smtClean="0">
                <a:solidFill>
                  <a:srgbClr val="000000"/>
                </a:solidFill>
                <a:cs typeface="Arial" charset="0"/>
              </a:rPr>
              <a:t>Показатели экономической эффективности субсидирования сельского хозяйства</a:t>
            </a:r>
            <a:endParaRPr lang="ru-RU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1828800"/>
            <a:ext cx="172985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3057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6;p21">
            <a:extLst>
              <a:ext uri="{FF2B5EF4-FFF2-40B4-BE49-F238E27FC236}">
                <a16:creationId xmlns="" xmlns:a16="http://schemas.microsoft.com/office/drawing/2014/main" id="{2E39E56E-9DF0-C245-8C82-09154F8312AC}"/>
              </a:ext>
            </a:extLst>
          </p:cNvPr>
          <p:cNvSpPr txBox="1"/>
          <p:nvPr/>
        </p:nvSpPr>
        <p:spPr>
          <a:xfrm>
            <a:off x="764749" y="990600"/>
            <a:ext cx="10608014" cy="5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4" tIns="45698" rIns="91414" bIns="45698" anchor="t" anchorCtr="0">
            <a:noAutofit/>
          </a:bodyPr>
          <a:lstStyle/>
          <a:p>
            <a:pPr marL="457200" indent="-457200">
              <a:buFontTx/>
              <a:buAutoNum type="arabicPeriod"/>
            </a:pPr>
            <a:r>
              <a:rPr lang="ru-RU" sz="2000" dirty="0" smtClean="0"/>
              <a:t>Производственная функция для сельского хозяйства Казахстана:</a:t>
            </a:r>
          </a:p>
          <a:p>
            <a:pPr marL="457200" indent="-457200">
              <a:buAutoNum type="arabicPeriod"/>
            </a:pPr>
            <a:r>
              <a:rPr lang="en-US" sz="2000" i="1" dirty="0" smtClean="0"/>
              <a:t>Q</a:t>
            </a:r>
            <a:r>
              <a:rPr lang="ru-RU" sz="2000" dirty="0" smtClean="0"/>
              <a:t> = </a:t>
            </a:r>
            <a:r>
              <a:rPr lang="en-US" sz="2000" i="1" dirty="0" smtClean="0"/>
              <a:t>TFP </a:t>
            </a:r>
            <a:r>
              <a:rPr lang="ru-RU" sz="2000" dirty="0" smtClean="0"/>
              <a:t>× </a:t>
            </a:r>
            <a:r>
              <a:rPr lang="en-US" sz="2000" i="1" dirty="0" smtClean="0"/>
              <a:t>L</a:t>
            </a:r>
            <a:r>
              <a:rPr lang="ru-RU" sz="2000" baseline="30000" dirty="0" smtClean="0"/>
              <a:t>0,32</a:t>
            </a:r>
            <a:r>
              <a:rPr lang="ru-RU" sz="2000" dirty="0" smtClean="0"/>
              <a:t> × </a:t>
            </a:r>
            <a:r>
              <a:rPr lang="en-US" sz="2000" i="1" dirty="0" smtClean="0"/>
              <a:t>E</a:t>
            </a:r>
            <a:r>
              <a:rPr lang="ru-RU" sz="2000" baseline="30000" dirty="0" smtClean="0"/>
              <a:t>0,09</a:t>
            </a:r>
            <a:r>
              <a:rPr lang="ru-RU" sz="2000" dirty="0" smtClean="0"/>
              <a:t> × </a:t>
            </a:r>
            <a:r>
              <a:rPr lang="en-US" sz="2000" i="1" dirty="0" smtClean="0"/>
              <a:t>N</a:t>
            </a:r>
            <a:r>
              <a:rPr lang="ru-RU" sz="2000" baseline="30000" dirty="0" smtClean="0"/>
              <a:t>0,14</a:t>
            </a:r>
            <a:r>
              <a:rPr lang="ru-RU" sz="2000" dirty="0" smtClean="0"/>
              <a:t> × </a:t>
            </a:r>
            <a:r>
              <a:rPr lang="en-US" sz="2000" i="1" dirty="0" smtClean="0"/>
              <a:t>W</a:t>
            </a:r>
            <a:r>
              <a:rPr lang="ru-RU" sz="2000" baseline="30000" dirty="0" smtClean="0"/>
              <a:t>0,01</a:t>
            </a:r>
            <a:r>
              <a:rPr lang="ru-RU" sz="2000" dirty="0" smtClean="0"/>
              <a:t> × </a:t>
            </a:r>
            <a:r>
              <a:rPr lang="en-US" sz="2000" i="1" dirty="0" smtClean="0"/>
              <a:t>R</a:t>
            </a:r>
            <a:r>
              <a:rPr lang="ru-RU" sz="2000" baseline="30000" dirty="0" smtClean="0"/>
              <a:t>0,21</a:t>
            </a:r>
            <a:r>
              <a:rPr lang="ru-RU" sz="2000" dirty="0" smtClean="0"/>
              <a:t> × </a:t>
            </a:r>
            <a:r>
              <a:rPr lang="ru-RU" sz="2000" i="1" dirty="0" smtClean="0"/>
              <a:t>Х</a:t>
            </a:r>
            <a:r>
              <a:rPr lang="ru-RU" sz="2000" baseline="30000" dirty="0" smtClean="0"/>
              <a:t>0,08</a:t>
            </a:r>
            <a:r>
              <a:rPr lang="ru-RU" sz="2000" dirty="0" smtClean="0"/>
              <a:t> × </a:t>
            </a:r>
            <a:r>
              <a:rPr lang="ru-RU" sz="2000" i="1" dirty="0" smtClean="0"/>
              <a:t>У</a:t>
            </a:r>
            <a:r>
              <a:rPr lang="ru-RU" sz="2000" baseline="30000" dirty="0" smtClean="0"/>
              <a:t>0,07</a:t>
            </a:r>
            <a:r>
              <a:rPr lang="ru-RU" sz="2000" dirty="0" smtClean="0"/>
              <a:t>;	</a:t>
            </a:r>
            <a:r>
              <a:rPr lang="en-US" sz="2000" i="1" dirty="0" smtClean="0"/>
              <a:t> TFP</a:t>
            </a:r>
            <a:r>
              <a:rPr lang="ru-RU" sz="2000" dirty="0" smtClean="0"/>
              <a:t> = (2,7)</a:t>
            </a:r>
            <a:r>
              <a:rPr lang="en-US" sz="2000" baseline="30000" dirty="0" smtClean="0"/>
              <a:t>[</a:t>
            </a:r>
            <a:r>
              <a:rPr lang="en-US" sz="2000" baseline="30000" dirty="0" err="1" smtClean="0"/>
              <a:t>ln</a:t>
            </a:r>
            <a:r>
              <a:rPr lang="en-US" sz="2000" i="1" baseline="30000" dirty="0" err="1" smtClean="0"/>
              <a:t>Q</a:t>
            </a:r>
            <a:r>
              <a:rPr lang="en-US" sz="2000" baseline="30000" dirty="0" smtClean="0"/>
              <a:t> – </a:t>
            </a:r>
            <a:r>
              <a:rPr lang="en-US" sz="2000" baseline="30000" dirty="0" err="1" smtClean="0"/>
              <a:t>ln</a:t>
            </a:r>
            <a:r>
              <a:rPr lang="en-US" sz="2000" i="1" baseline="30000" dirty="0" err="1" smtClean="0"/>
              <a:t>B</a:t>
            </a:r>
            <a:r>
              <a:rPr lang="en-US" sz="2000" baseline="30000" dirty="0" smtClean="0"/>
              <a:t>]</a:t>
            </a:r>
            <a:r>
              <a:rPr lang="en-US" sz="2000" dirty="0" smtClean="0"/>
              <a:t>,</a:t>
            </a:r>
            <a:endParaRPr lang="ru-RU" sz="2000" dirty="0" smtClean="0"/>
          </a:p>
          <a:p>
            <a:pPr marL="432000">
              <a:lnSpc>
                <a:spcPct val="40000"/>
              </a:lnSpc>
            </a:pPr>
            <a:endParaRPr lang="ru-RU" sz="1800" dirty="0" smtClean="0"/>
          </a:p>
          <a:p>
            <a:pPr marL="432000">
              <a:spcAft>
                <a:spcPts val="500"/>
              </a:spcAft>
            </a:pPr>
            <a:r>
              <a:rPr lang="ru-RU" sz="1800" dirty="0" smtClean="0"/>
              <a:t>где </a:t>
            </a:r>
            <a:r>
              <a:rPr lang="en-US" sz="1800" b="1" i="1" dirty="0" smtClean="0"/>
              <a:t>Q</a:t>
            </a:r>
            <a:r>
              <a:rPr lang="ru-RU" sz="1800" dirty="0" smtClean="0"/>
              <a:t> – т.р. производства продукции сельского хозяйства;</a:t>
            </a:r>
          </a:p>
          <a:p>
            <a:pPr marL="432000">
              <a:spcAft>
                <a:spcPts val="500"/>
              </a:spcAft>
            </a:pPr>
            <a:r>
              <a:rPr lang="en-US" sz="1800" b="1" i="1" dirty="0" smtClean="0"/>
              <a:t>TFP</a:t>
            </a:r>
            <a:r>
              <a:rPr lang="ru-RU" sz="1800" b="1" dirty="0" smtClean="0"/>
              <a:t> </a:t>
            </a:r>
            <a:r>
              <a:rPr lang="ru-RU" sz="1800" dirty="0" smtClean="0"/>
              <a:t>– т.р. СФП в сельском хозяйстве;</a:t>
            </a:r>
          </a:p>
          <a:p>
            <a:pPr marL="432000">
              <a:spcAft>
                <a:spcPts val="500"/>
              </a:spcAft>
            </a:pPr>
            <a:r>
              <a:rPr lang="en-US" sz="1800" b="1" i="1" dirty="0" smtClean="0"/>
              <a:t>L</a:t>
            </a:r>
            <a:r>
              <a:rPr lang="ru-RU" sz="1800" dirty="0" smtClean="0"/>
              <a:t> – т.р. среднегодовой численности занятых в сельском хозяйстве;</a:t>
            </a:r>
          </a:p>
          <a:p>
            <a:pPr marL="432000">
              <a:spcAft>
                <a:spcPts val="500"/>
              </a:spcAft>
            </a:pPr>
            <a:r>
              <a:rPr lang="ru-RU" sz="1800" b="1" i="1" dirty="0" smtClean="0"/>
              <a:t>E</a:t>
            </a:r>
            <a:r>
              <a:rPr lang="ru-RU" sz="1800" dirty="0" smtClean="0"/>
              <a:t> – т.р. инвестиций в основной капитал в сельское, лесное и рыбное хозяйство;</a:t>
            </a:r>
          </a:p>
          <a:p>
            <a:pPr marL="432000">
              <a:spcAft>
                <a:spcPts val="500"/>
              </a:spcAft>
            </a:pPr>
            <a:r>
              <a:rPr lang="en-US" sz="1800" b="1" i="1" dirty="0" smtClean="0"/>
              <a:t>N</a:t>
            </a:r>
            <a:r>
              <a:rPr lang="en-US" sz="1800" i="1" dirty="0" smtClean="0"/>
              <a:t> </a:t>
            </a:r>
            <a:r>
              <a:rPr lang="ru-RU" sz="1800" dirty="0" smtClean="0"/>
              <a:t>– т.р. численности поголовья по различным видам скота, выраженной в условных головах;</a:t>
            </a:r>
          </a:p>
          <a:p>
            <a:pPr marL="432000">
              <a:spcAft>
                <a:spcPts val="500"/>
              </a:spcAft>
            </a:pPr>
            <a:r>
              <a:rPr lang="en-US" sz="1800" b="1" i="1" dirty="0" smtClean="0"/>
              <a:t>W</a:t>
            </a:r>
            <a:r>
              <a:rPr lang="ru-RU" sz="1800" dirty="0" smtClean="0"/>
              <a:t> – т.р. объемов внесения минеральных удобрений всех видов всеми категориями хозяйств;</a:t>
            </a:r>
          </a:p>
          <a:p>
            <a:pPr marL="432000">
              <a:spcAft>
                <a:spcPts val="500"/>
              </a:spcAft>
            </a:pPr>
            <a:r>
              <a:rPr lang="en-US" sz="1800" b="1" i="1" dirty="0" smtClean="0"/>
              <a:t>R</a:t>
            </a:r>
            <a:r>
              <a:rPr lang="ru-RU" sz="1800" b="1" dirty="0" smtClean="0"/>
              <a:t> </a:t>
            </a:r>
            <a:r>
              <a:rPr lang="ru-RU" sz="1800" dirty="0" smtClean="0"/>
              <a:t>– т.р. расхода кормов скоту и птице в хозяйствах всех категорий;</a:t>
            </a:r>
          </a:p>
          <a:p>
            <a:pPr marL="432000">
              <a:spcAft>
                <a:spcPts val="500"/>
              </a:spcAft>
            </a:pPr>
            <a:r>
              <a:rPr lang="ru-RU" sz="1800" b="1" i="1" dirty="0" smtClean="0"/>
              <a:t>Х</a:t>
            </a:r>
            <a:r>
              <a:rPr lang="ru-RU" sz="1800" b="1" dirty="0" smtClean="0"/>
              <a:t> </a:t>
            </a:r>
            <a:r>
              <a:rPr lang="ru-RU" sz="1800" dirty="0" smtClean="0"/>
              <a:t>– т.р. материальных затрат на производство продукции растениеводства за вычетом затрат на покупку минеральных удобрений;</a:t>
            </a:r>
          </a:p>
          <a:p>
            <a:pPr marL="432000">
              <a:spcAft>
                <a:spcPts val="500"/>
              </a:spcAft>
            </a:pPr>
            <a:r>
              <a:rPr lang="ru-RU" sz="1800" b="1" i="1" dirty="0" smtClean="0"/>
              <a:t>У</a:t>
            </a:r>
            <a:r>
              <a:rPr lang="ru-RU" sz="1800" b="1" dirty="0" smtClean="0"/>
              <a:t> </a:t>
            </a:r>
            <a:r>
              <a:rPr lang="ru-RU" sz="1800" dirty="0" smtClean="0"/>
              <a:t>– т.р. материальных затрат на производство продукции животноводства за вычетом затрат на приобретение кормов</a:t>
            </a:r>
          </a:p>
          <a:p>
            <a:pPr>
              <a:lnSpc>
                <a:spcPct val="50000"/>
              </a:lnSpc>
            </a:pPr>
            <a:endParaRPr lang="en-US" sz="1800" b="1" dirty="0" smtClean="0"/>
          </a:p>
          <a:p>
            <a:r>
              <a:rPr lang="ru-RU" sz="1400" b="1" dirty="0" smtClean="0"/>
              <a:t>Примечания: </a:t>
            </a:r>
            <a:r>
              <a:rPr lang="ru-RU" sz="1400" dirty="0" smtClean="0"/>
              <a:t>1) т.р. – темп роста, в долях единицы;</a:t>
            </a:r>
          </a:p>
          <a:p>
            <a:r>
              <a:rPr lang="ru-RU" sz="1400" dirty="0" smtClean="0"/>
              <a:t>2) Вклады занятых, инвестиций, скота взяты из USDA – </a:t>
            </a:r>
            <a:r>
              <a:rPr lang="ru-RU" sz="1400" dirty="0" err="1" smtClean="0"/>
              <a:t>United</a:t>
            </a:r>
            <a:r>
              <a:rPr lang="ru-RU" sz="1400" dirty="0" smtClean="0"/>
              <a:t> </a:t>
            </a:r>
            <a:r>
              <a:rPr lang="ru-RU" sz="1400" dirty="0" err="1" smtClean="0"/>
              <a:t>States</a:t>
            </a:r>
            <a:r>
              <a:rPr lang="ru-RU" sz="1400" dirty="0" smtClean="0"/>
              <a:t> </a:t>
            </a:r>
            <a:r>
              <a:rPr lang="ru-RU" sz="1400" dirty="0" err="1" smtClean="0"/>
              <a:t>Department</a:t>
            </a:r>
            <a:r>
              <a:rPr lang="ru-RU" sz="1400" dirty="0" smtClean="0"/>
              <a:t> </a:t>
            </a:r>
            <a:r>
              <a:rPr lang="ru-RU" sz="1400" dirty="0" err="1" smtClean="0"/>
              <a:t>of</a:t>
            </a:r>
            <a:r>
              <a:rPr lang="ru-RU" sz="1400" dirty="0" smtClean="0"/>
              <a:t> </a:t>
            </a:r>
            <a:r>
              <a:rPr lang="ru-RU" sz="1400" dirty="0" err="1" smtClean="0"/>
              <a:t>Agriculture</a:t>
            </a:r>
            <a:r>
              <a:rPr lang="ru-RU" sz="1400" dirty="0" smtClean="0"/>
              <a:t>, </a:t>
            </a:r>
            <a:r>
              <a:rPr lang="ru-RU" sz="1400" dirty="0" err="1" smtClean="0"/>
              <a:t>International</a:t>
            </a:r>
            <a:r>
              <a:rPr lang="ru-RU" sz="1400" dirty="0" smtClean="0"/>
              <a:t> </a:t>
            </a:r>
            <a:r>
              <a:rPr lang="ru-RU" sz="1400" dirty="0" err="1" smtClean="0"/>
              <a:t>Agricultural</a:t>
            </a:r>
            <a:r>
              <a:rPr lang="ru-RU" sz="1400" dirty="0" smtClean="0"/>
              <a:t> </a:t>
            </a:r>
            <a:r>
              <a:rPr lang="ru-RU" sz="1400" dirty="0" err="1" smtClean="0"/>
              <a:t>Productivity</a:t>
            </a:r>
            <a:r>
              <a:rPr lang="ru-RU" sz="1400" dirty="0" smtClean="0"/>
              <a:t>. </a:t>
            </a:r>
            <a:r>
              <a:rPr lang="ru-RU" sz="1400" dirty="0" err="1" smtClean="0"/>
              <a:t>February</a:t>
            </a:r>
            <a:r>
              <a:rPr lang="ru-RU" sz="1400" dirty="0" smtClean="0"/>
              <a:t> 25, 2022. URL: </a:t>
            </a:r>
            <a:r>
              <a:rPr lang="ru-RU" sz="1400" dirty="0" smtClean="0">
                <a:hlinkClick r:id="rId3"/>
              </a:rPr>
              <a:t>https://www.ers.usda.gov/data-products/international-agricultural-productivity/</a:t>
            </a:r>
            <a:endParaRPr lang="en-US" sz="1400" dirty="0" smtClean="0"/>
          </a:p>
          <a:p>
            <a:r>
              <a:rPr lang="ru-RU" sz="1400" dirty="0" smtClean="0"/>
              <a:t>Вклады минеральных удобрений, кормов, мат. затрат рассчитаны как их доли от вкладов оборотных средств в растениеводстве и животноводстве, представленных </a:t>
            </a:r>
            <a:r>
              <a:rPr lang="en-US" sz="1400" dirty="0" smtClean="0"/>
              <a:t>USDA</a:t>
            </a:r>
            <a:endParaRPr lang="ru-RU" sz="1400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>
          <a:xfrm>
            <a:off x="11020926" y="6356352"/>
            <a:ext cx="637674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7</a:t>
            </a:fld>
            <a:endParaRPr lang="ru" dirty="0"/>
          </a:p>
        </p:txBody>
      </p:sp>
      <p:sp>
        <p:nvSpPr>
          <p:cNvPr id="130" name="Rectangle 7"/>
          <p:cNvSpPr/>
          <p:nvPr/>
        </p:nvSpPr>
        <p:spPr>
          <a:xfrm>
            <a:off x="1524000" y="304800"/>
            <a:ext cx="9144000" cy="449012"/>
          </a:xfrm>
          <a:prstGeom prst="rect">
            <a:avLst/>
          </a:prstGeom>
          <a:solidFill>
            <a:schemeClr val="bg1">
              <a:alpha val="76863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8531" tIns="25714" rIns="77121" bIns="25714" rtlCol="0" anchor="ctr"/>
          <a:lstStyle/>
          <a:p>
            <a:pPr algn="ctr"/>
            <a:r>
              <a:rPr lang="ru-RU" sz="2000" b="1" kern="0" dirty="0" smtClean="0">
                <a:solidFill>
                  <a:srgbClr val="000000"/>
                </a:solidFill>
              </a:rPr>
              <a:t>Совокупная факторная производительность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057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12192000" cy="715963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Панельный регрессионный анализ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Объект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4983162"/>
          </a:xfrm>
          <a:solidFill>
            <a:schemeClr val="bg1"/>
          </a:solidFill>
        </p:spPr>
        <p:txBody>
          <a:bodyPr/>
          <a:lstStyle/>
          <a:p>
            <a:r>
              <a:rPr lang="ru-RU" sz="2000" b="1" dirty="0" smtClean="0"/>
              <a:t>Не выявлено свидетельств статистической значимости влияния субсидирования на динамику СФП сельского хозяйства в Казахстане в 2010–2020 годах</a:t>
            </a:r>
          </a:p>
          <a:p>
            <a:r>
              <a:rPr lang="en-US" sz="2000" dirty="0" smtClean="0">
                <a:ea typeface="Calibri"/>
                <a:cs typeface="Consolas"/>
              </a:rPr>
              <a:t>^</a:t>
            </a:r>
            <a:r>
              <a:rPr lang="en-US" sz="2000" dirty="0" err="1" smtClean="0">
                <a:ea typeface="Calibri"/>
                <a:cs typeface="Consolas"/>
              </a:rPr>
              <a:t>ln</a:t>
            </a:r>
            <a:r>
              <a:rPr lang="en-US" sz="2000" i="1" dirty="0" err="1" smtClean="0">
                <a:ea typeface="Calibri"/>
                <a:cs typeface="Consolas"/>
              </a:rPr>
              <a:t>TFP</a:t>
            </a:r>
            <a:r>
              <a:rPr lang="en-US" sz="2000" dirty="0" smtClean="0">
                <a:ea typeface="Calibri"/>
                <a:cs typeface="Consolas"/>
              </a:rPr>
              <a:t> = 1,91 + 0,003</a:t>
            </a:r>
            <a:r>
              <a:rPr lang="en-US" sz="2000" dirty="0" smtClean="0">
                <a:ea typeface="Calibri"/>
              </a:rPr>
              <a:t>×</a:t>
            </a:r>
            <a:r>
              <a:rPr lang="en-US" sz="2000" dirty="0" smtClean="0">
                <a:ea typeface="Calibri"/>
                <a:cs typeface="Consolas"/>
              </a:rPr>
              <a:t>ln</a:t>
            </a:r>
            <a:r>
              <a:rPr lang="en-US" sz="2000" i="1" dirty="0" smtClean="0">
                <a:ea typeface="Calibri"/>
                <a:cs typeface="Consolas"/>
              </a:rPr>
              <a:t>Subs </a:t>
            </a:r>
            <a:r>
              <a:rPr lang="en-US" sz="2000" dirty="0" smtClean="0">
                <a:ea typeface="Calibri"/>
                <a:cs typeface="Consolas"/>
              </a:rPr>
              <a:t>– 0,0008×ln</a:t>
            </a:r>
            <a:r>
              <a:rPr lang="en-US" sz="2000" i="1" dirty="0" smtClean="0">
                <a:ea typeface="Calibri"/>
                <a:cs typeface="Consolas"/>
              </a:rPr>
              <a:t>Subs</a:t>
            </a:r>
            <a:r>
              <a:rPr lang="en-US" sz="2000" i="1" baseline="-25000" dirty="0" smtClean="0">
                <a:ea typeface="Calibri"/>
                <a:cs typeface="Consolas"/>
              </a:rPr>
              <a:t>t-1</a:t>
            </a:r>
            <a:r>
              <a:rPr lang="en-US" sz="2000" dirty="0" smtClean="0">
                <a:ea typeface="Calibri"/>
                <a:cs typeface="Consolas"/>
              </a:rPr>
              <a:t> – 0,14×ln</a:t>
            </a:r>
            <a:r>
              <a:rPr lang="en-US" sz="2000" i="1" dirty="0" smtClean="0">
                <a:ea typeface="Calibri"/>
                <a:cs typeface="Consolas"/>
              </a:rPr>
              <a:t>Invest </a:t>
            </a:r>
            <a:r>
              <a:rPr lang="en-US" sz="2000" dirty="0" smtClean="0">
                <a:ea typeface="Calibri"/>
                <a:cs typeface="Consolas"/>
              </a:rPr>
              <a:t>+ 0,05×ln</a:t>
            </a:r>
            <a:r>
              <a:rPr lang="en-US" sz="2000" i="1" dirty="0" smtClean="0">
                <a:ea typeface="Calibri"/>
                <a:cs typeface="Consolas"/>
              </a:rPr>
              <a:t>Invest</a:t>
            </a:r>
            <a:r>
              <a:rPr lang="en-US" sz="2000" i="1" baseline="-25000" dirty="0" smtClean="0">
                <a:ea typeface="Calibri"/>
                <a:cs typeface="Consolas"/>
              </a:rPr>
              <a:t>t-1</a:t>
            </a:r>
            <a:endParaRPr lang="ru-RU" sz="2400" dirty="0" smtClean="0"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100" dirty="0" smtClean="0">
                <a:ea typeface="Calibri"/>
                <a:cs typeface="Consolas"/>
              </a:rPr>
              <a:t>	        </a:t>
            </a:r>
            <a:r>
              <a:rPr lang="ru-RU" sz="1100" dirty="0" smtClean="0">
                <a:ea typeface="Calibri"/>
                <a:cs typeface="Consolas"/>
              </a:rPr>
              <a:t>     </a:t>
            </a:r>
            <a:r>
              <a:rPr lang="en-US" sz="1100" dirty="0" smtClean="0">
                <a:ea typeface="Calibri"/>
                <a:cs typeface="Consolas"/>
              </a:rPr>
              <a:t>  </a:t>
            </a:r>
            <a:r>
              <a:rPr lang="ru-RU" sz="1100" dirty="0" smtClean="0">
                <a:ea typeface="Calibri"/>
                <a:cs typeface="Consolas"/>
              </a:rPr>
              <a:t>(0,72)             (0,003)                                      (0,003) 	                      (0,02)                                     (0,01)</a:t>
            </a:r>
            <a:endParaRPr lang="ru-RU" sz="2400" dirty="0" smtClean="0"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000" dirty="0" smtClean="0">
                <a:ea typeface="Calibri"/>
                <a:cs typeface="Consolas"/>
              </a:rPr>
              <a:t> – 0,14×</a:t>
            </a:r>
            <a:r>
              <a:rPr lang="en-US" sz="2000" dirty="0" err="1" smtClean="0">
                <a:ea typeface="Calibri"/>
                <a:cs typeface="Consolas"/>
              </a:rPr>
              <a:t>ln</a:t>
            </a:r>
            <a:r>
              <a:rPr lang="en-US" sz="2000" i="1" dirty="0" err="1" smtClean="0">
                <a:ea typeface="Calibri"/>
                <a:cs typeface="Consolas"/>
              </a:rPr>
              <a:t>Labour</a:t>
            </a:r>
            <a:r>
              <a:rPr lang="ru-RU" sz="2000" dirty="0" smtClean="0">
                <a:ea typeface="Calibri"/>
                <a:cs typeface="Consolas"/>
              </a:rPr>
              <a:t> + 0,01×</a:t>
            </a:r>
            <a:r>
              <a:rPr lang="en-US" sz="2000" dirty="0" err="1" smtClean="0">
                <a:ea typeface="Calibri"/>
                <a:cs typeface="Consolas"/>
              </a:rPr>
              <a:t>ln</a:t>
            </a:r>
            <a:r>
              <a:rPr lang="en-US" sz="2000" i="1" dirty="0" err="1" smtClean="0">
                <a:ea typeface="Calibri"/>
                <a:cs typeface="Consolas"/>
              </a:rPr>
              <a:t>Yield</a:t>
            </a:r>
            <a:r>
              <a:rPr lang="en-US" sz="2000" i="1" dirty="0" smtClean="0">
                <a:ea typeface="Calibri"/>
                <a:cs typeface="Consolas"/>
              </a:rPr>
              <a:t>,</a:t>
            </a:r>
            <a:endParaRPr lang="ru-RU" sz="2400" dirty="0" smtClean="0"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0" dirty="0" smtClean="0">
                <a:ea typeface="Calibri"/>
                <a:cs typeface="Consolas"/>
              </a:rPr>
              <a:t>         (0,07) 		        (0,09)</a:t>
            </a:r>
            <a:endParaRPr lang="ru-RU" sz="2400" dirty="0" smtClean="0">
              <a:ea typeface="Calibri"/>
              <a:cs typeface="Consolas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600" dirty="0" smtClean="0">
                <a:ea typeface="Calibri"/>
                <a:cs typeface="Consolas"/>
              </a:rPr>
              <a:t>Число наблюдений = 140; </a:t>
            </a:r>
            <a:r>
              <a:rPr lang="en-US" sz="1600" dirty="0" smtClean="0">
                <a:ea typeface="Calibri"/>
                <a:cs typeface="Consolas"/>
              </a:rPr>
              <a:t>R</a:t>
            </a:r>
            <a:r>
              <a:rPr lang="ru-RU" sz="1600" baseline="30000" dirty="0" smtClean="0">
                <a:ea typeface="Calibri"/>
                <a:cs typeface="Consolas"/>
              </a:rPr>
              <a:t>2</a:t>
            </a:r>
            <a:r>
              <a:rPr lang="ru-RU" sz="1600" dirty="0" smtClean="0">
                <a:ea typeface="Calibri"/>
                <a:cs typeface="Consolas"/>
              </a:rPr>
              <a:t> = 0,48</a:t>
            </a: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endParaRPr lang="ru-RU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dirty="0" smtClean="0">
                <a:ea typeface="Times New Roman"/>
              </a:rPr>
              <a:t>где </a:t>
            </a:r>
            <a:r>
              <a:rPr lang="en-US" sz="1800" i="1" dirty="0" err="1" smtClean="0">
                <a:ea typeface="Calibri"/>
              </a:rPr>
              <a:t>TFP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Calibri"/>
              </a:rPr>
              <a:t> – т</a:t>
            </a:r>
            <a:r>
              <a:rPr lang="ru-RU" sz="1800" dirty="0" smtClean="0">
                <a:ea typeface="Times New Roman"/>
              </a:rPr>
              <a:t>емпы роста/убыли СФП в сельском хозяйстве (доли ед.); </a:t>
            </a:r>
            <a:endParaRPr lang="en-US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i="1" dirty="0" err="1" smtClean="0">
                <a:ea typeface="Times New Roman"/>
                <a:cs typeface="Arial"/>
              </a:rPr>
              <a:t>Subs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Times New Roman"/>
              </a:rPr>
              <a:t> – объем субсидий для сельского хозяйства, приведенных к ценам 2010 года (руб.); </a:t>
            </a:r>
            <a:endParaRPr lang="en-US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i="1" dirty="0" err="1" smtClean="0">
                <a:ea typeface="Times New Roman"/>
                <a:cs typeface="Arial"/>
              </a:rPr>
              <a:t>Invest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Times New Roman"/>
              </a:rPr>
              <a:t> – объем инвестиций в основной капитал сельского хозяйства, приведенных к ценам 2010 года (руб.); </a:t>
            </a:r>
            <a:endParaRPr lang="en-US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i="1" dirty="0" err="1" smtClean="0">
                <a:ea typeface="Times New Roman"/>
                <a:cs typeface="Arial"/>
              </a:rPr>
              <a:t>Labour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Times New Roman"/>
              </a:rPr>
              <a:t> – средняя численность занятых в с/</a:t>
            </a:r>
            <a:r>
              <a:rPr lang="ru-RU" sz="1800" dirty="0" err="1" smtClean="0">
                <a:ea typeface="Times New Roman"/>
              </a:rPr>
              <a:t>х</a:t>
            </a:r>
            <a:r>
              <a:rPr lang="ru-RU" sz="1800" dirty="0" smtClean="0">
                <a:ea typeface="Times New Roman"/>
              </a:rPr>
              <a:t> (чел.); </a:t>
            </a:r>
            <a:endParaRPr lang="en-US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i="1" dirty="0" err="1" smtClean="0">
                <a:ea typeface="Times New Roman"/>
                <a:cs typeface="Arial"/>
              </a:rPr>
              <a:t>Yield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Times New Roman"/>
              </a:rPr>
              <a:t> – урожайность зерновых и зернобобовых культур в весе после доработки (</a:t>
            </a:r>
            <a:r>
              <a:rPr lang="ru-RU" sz="1800" dirty="0" err="1" smtClean="0">
                <a:ea typeface="Times New Roman"/>
              </a:rPr>
              <a:t>ц</a:t>
            </a:r>
            <a:r>
              <a:rPr lang="ru-RU" sz="1800" dirty="0" smtClean="0">
                <a:ea typeface="Times New Roman"/>
              </a:rPr>
              <a:t>/га); </a:t>
            </a:r>
            <a:endParaRPr lang="en-US" sz="1800" dirty="0" smtClean="0">
              <a:ea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i="1" dirty="0" err="1" smtClean="0">
                <a:ea typeface="Times New Roman"/>
                <a:cs typeface="Arial"/>
              </a:rPr>
              <a:t>u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dirty="0" smtClean="0">
                <a:ea typeface="Times New Roman"/>
              </a:rPr>
              <a:t> – индивидуальные эффекты регионов; </a:t>
            </a:r>
            <a:r>
              <a:rPr lang="en-US" sz="1800" i="1" dirty="0" err="1" smtClean="0">
                <a:ea typeface="Calibri"/>
              </a:rPr>
              <a:t>ε</a:t>
            </a:r>
            <a:r>
              <a:rPr lang="en-US" sz="1800" i="1" baseline="-25000" dirty="0" err="1" smtClean="0">
                <a:ea typeface="Calibri"/>
              </a:rPr>
              <a:t>i</a:t>
            </a:r>
            <a:r>
              <a:rPr lang="ru-RU" sz="1800" i="1" baseline="-25000" dirty="0" smtClean="0">
                <a:ea typeface="Calibri"/>
              </a:rPr>
              <a:t>,</a:t>
            </a:r>
            <a:r>
              <a:rPr lang="en-US" sz="1800" i="1" baseline="-25000" dirty="0" smtClean="0">
                <a:ea typeface="Calibri"/>
              </a:rPr>
              <a:t>t</a:t>
            </a:r>
            <a:r>
              <a:rPr lang="ru-RU" sz="1800" dirty="0" smtClean="0">
                <a:ea typeface="Times New Roman"/>
              </a:rPr>
              <a:t> – случайные ошибки</a:t>
            </a:r>
            <a:endParaRPr lang="ru-RU" sz="2400" dirty="0" smtClean="0">
              <a:ea typeface="Times New Roman"/>
            </a:endParaRPr>
          </a:p>
          <a:p>
            <a:pPr indent="450215">
              <a:spcBef>
                <a:spcPts val="600"/>
              </a:spcBef>
              <a:spcAft>
                <a:spcPts val="0"/>
              </a:spcAft>
              <a:buNone/>
            </a:pPr>
            <a:endParaRPr lang="ru-RU" sz="2000" dirty="0" smtClean="0">
              <a:ea typeface="Times New Roman"/>
            </a:endParaRPr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128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/>
              <a:t>www.kazagro.kz</a:t>
            </a:r>
            <a:endParaRPr lang="ru-RU" altLang="ru-RU" sz="1100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7420" name="Picture 2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7013" y="5200650"/>
            <a:ext cx="1727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3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55838" y="5200650"/>
            <a:ext cx="1693862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object 25"/>
          <p:cNvSpPr>
            <a:spLocks noChangeArrowheads="1"/>
          </p:cNvSpPr>
          <p:nvPr/>
        </p:nvSpPr>
        <p:spPr bwMode="auto">
          <a:xfrm>
            <a:off x="4221163" y="5200650"/>
            <a:ext cx="1684337" cy="124777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3" name="object 24"/>
          <p:cNvSpPr>
            <a:spLocks noChangeArrowheads="1"/>
          </p:cNvSpPr>
          <p:nvPr/>
        </p:nvSpPr>
        <p:spPr bwMode="auto">
          <a:xfrm>
            <a:off x="6192838" y="5200650"/>
            <a:ext cx="1727200" cy="123825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4" name="object 23"/>
          <p:cNvSpPr>
            <a:spLocks noChangeArrowheads="1"/>
          </p:cNvSpPr>
          <p:nvPr/>
        </p:nvSpPr>
        <p:spPr bwMode="auto">
          <a:xfrm>
            <a:off x="8208963" y="5200650"/>
            <a:ext cx="1727200" cy="123825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5" name="object 28"/>
          <p:cNvSpPr>
            <a:spLocks noChangeArrowheads="1"/>
          </p:cNvSpPr>
          <p:nvPr/>
        </p:nvSpPr>
        <p:spPr bwMode="auto">
          <a:xfrm>
            <a:off x="10225088" y="5195888"/>
            <a:ext cx="1814512" cy="127635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6" name="object 12"/>
          <p:cNvSpPr>
            <a:spLocks noChangeArrowheads="1"/>
          </p:cNvSpPr>
          <p:nvPr/>
        </p:nvSpPr>
        <p:spPr bwMode="auto">
          <a:xfrm>
            <a:off x="214313" y="5200650"/>
            <a:ext cx="1739900" cy="126047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7" name="object 5"/>
          <p:cNvSpPr>
            <a:spLocks noChangeArrowheads="1"/>
          </p:cNvSpPr>
          <p:nvPr/>
        </p:nvSpPr>
        <p:spPr bwMode="auto">
          <a:xfrm>
            <a:off x="2255838" y="5200650"/>
            <a:ext cx="1693862" cy="125571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8" name="object 29"/>
          <p:cNvSpPr>
            <a:spLocks noChangeArrowheads="1"/>
          </p:cNvSpPr>
          <p:nvPr/>
        </p:nvSpPr>
        <p:spPr bwMode="auto">
          <a:xfrm>
            <a:off x="4221163" y="5200650"/>
            <a:ext cx="1684337" cy="1284288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9" name="object 4"/>
          <p:cNvSpPr>
            <a:spLocks noChangeArrowheads="1"/>
          </p:cNvSpPr>
          <p:nvPr/>
        </p:nvSpPr>
        <p:spPr bwMode="auto">
          <a:xfrm>
            <a:off x="6191250" y="5200650"/>
            <a:ext cx="1727200" cy="1250950"/>
          </a:xfrm>
          <a:prstGeom prst="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0" name="object 15"/>
          <p:cNvSpPr>
            <a:spLocks noChangeArrowheads="1"/>
          </p:cNvSpPr>
          <p:nvPr/>
        </p:nvSpPr>
        <p:spPr bwMode="auto">
          <a:xfrm>
            <a:off x="8208963" y="5200650"/>
            <a:ext cx="1727200" cy="1227138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1" name="object 3"/>
          <p:cNvSpPr>
            <a:spLocks noChangeArrowheads="1"/>
          </p:cNvSpPr>
          <p:nvPr/>
        </p:nvSpPr>
        <p:spPr bwMode="auto">
          <a:xfrm>
            <a:off x="10215563" y="5200650"/>
            <a:ext cx="1824037" cy="1238250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5" name="Прямоугольник 37"/>
          <p:cNvSpPr>
            <a:spLocks noChangeArrowheads="1"/>
          </p:cNvSpPr>
          <p:nvPr/>
        </p:nvSpPr>
        <p:spPr bwMode="auto">
          <a:xfrm>
            <a:off x="0" y="376238"/>
            <a:ext cx="12177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21" rIns="91439" bIns="45721">
            <a:spAutoFit/>
          </a:bodyPr>
          <a:lstStyle/>
          <a:p>
            <a:pPr algn="ctr"/>
            <a:r>
              <a:rPr lang="ru-RU" sz="2300" b="1" dirty="0"/>
              <a:t>Заключение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0" y="4876800"/>
            <a:ext cx="121920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39" name="Прямоугольник 47"/>
          <p:cNvSpPr>
            <a:spLocks noChangeArrowheads="1"/>
          </p:cNvSpPr>
          <p:nvPr/>
        </p:nvSpPr>
        <p:spPr bwMode="auto">
          <a:xfrm>
            <a:off x="0" y="990600"/>
            <a:ext cx="12192000" cy="1828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Показатели экономической эффективности сельского хозяйства и его субсидирования можно сгруппировать так:</a:t>
            </a:r>
          </a:p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000" dirty="0" smtClean="0"/>
              <a:t>Производительность факторов; Удельные показатели; Финансовое положение; Инновационное развитие; Цены</a:t>
            </a:r>
            <a:endParaRPr lang="ru-RU" dirty="0" smtClean="0"/>
          </a:p>
          <a:p>
            <a:pPr marL="815975" lvl="0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Оценка использования средств государственного бюджета, осуществляемая экспертами Министерства сельского хозяйства Республики Казахстан, заключается, скорее, в контроле целевого использования и исполнения бюджета, а не их эффективности</a:t>
            </a:r>
          </a:p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Важный критерий эффективности бюджетных расходов – СФП сельского хозяйства</a:t>
            </a:r>
            <a:endParaRPr lang="en-US" dirty="0" smtClean="0"/>
          </a:p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СФП – воплощение в эффективности субсидирования и эффективности деятельности производителей в сельском хозяйстве</a:t>
            </a:r>
          </a:p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Требования соответствия производителей критериям эффективности</a:t>
            </a:r>
            <a:endParaRPr lang="en-US" dirty="0" smtClean="0"/>
          </a:p>
          <a:p>
            <a:pPr marL="815975" indent="-457200">
              <a:spcAft>
                <a:spcPts val="1200"/>
              </a:spcAft>
              <a:buFont typeface="+mj-lt"/>
              <a:buAutoNum type="arabicPeriod"/>
            </a:pPr>
            <a:r>
              <a:rPr lang="ru-RU" dirty="0" smtClean="0"/>
              <a:t>Субсидирование не демонстрирует признаков влияния на рост СФП сельского хозяйства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 rot="5400000">
            <a:off x="9274968" y="-1045368"/>
            <a:ext cx="1262063" cy="3352800"/>
            <a:chOff x="-1027" y="2153919"/>
            <a:chExt cx="2153920" cy="4306733"/>
          </a:xfrm>
        </p:grpSpPr>
        <p:sp>
          <p:nvSpPr>
            <p:cNvPr id="15" name="Right Triangle 10"/>
            <p:cNvSpPr/>
            <p:nvPr/>
          </p:nvSpPr>
          <p:spPr>
            <a:xfrm>
              <a:off x="-6446" y="2155958"/>
              <a:ext cx="1078314" cy="1076683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16" name="Right Triangle 11"/>
            <p:cNvSpPr/>
            <p:nvPr/>
          </p:nvSpPr>
          <p:spPr>
            <a:xfrm>
              <a:off x="1077286" y="3230602"/>
              <a:ext cx="1075606" cy="107668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17" name="Right Triangle 12"/>
            <p:cNvSpPr/>
            <p:nvPr/>
          </p:nvSpPr>
          <p:spPr>
            <a:xfrm rot="5400000">
              <a:off x="1076748" y="4307824"/>
              <a:ext cx="1076683" cy="1075606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18" name="Right Triangle 13"/>
            <p:cNvSpPr/>
            <p:nvPr/>
          </p:nvSpPr>
          <p:spPr>
            <a:xfrm>
              <a:off x="-1027" y="4307285"/>
              <a:ext cx="1078314" cy="107668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19" name="Right Triangle 14"/>
            <p:cNvSpPr/>
            <p:nvPr/>
          </p:nvSpPr>
          <p:spPr>
            <a:xfrm rot="5400000">
              <a:off x="-212" y="3229786"/>
              <a:ext cx="1076683" cy="1078314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0" name="Right Triangle 15"/>
            <p:cNvSpPr/>
            <p:nvPr/>
          </p:nvSpPr>
          <p:spPr>
            <a:xfrm rot="5400000">
              <a:off x="-212" y="5383153"/>
              <a:ext cx="1076683" cy="1078314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 rot="10800000" flipH="1">
            <a:off x="0" y="2147888"/>
            <a:ext cx="1587500" cy="2566987"/>
            <a:chOff x="-1027" y="2153919"/>
            <a:chExt cx="2153920" cy="4306733"/>
          </a:xfrm>
        </p:grpSpPr>
        <p:sp>
          <p:nvSpPr>
            <p:cNvPr id="23" name="Right Triangle 10"/>
            <p:cNvSpPr/>
            <p:nvPr/>
          </p:nvSpPr>
          <p:spPr>
            <a:xfrm>
              <a:off x="-3182" y="2151255"/>
              <a:ext cx="1076961" cy="107601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6" name="Right Triangle 11"/>
            <p:cNvSpPr/>
            <p:nvPr/>
          </p:nvSpPr>
          <p:spPr>
            <a:xfrm>
              <a:off x="1075933" y="3227272"/>
              <a:ext cx="1076960" cy="107601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7" name="Right Triangle 12"/>
            <p:cNvSpPr/>
            <p:nvPr/>
          </p:nvSpPr>
          <p:spPr>
            <a:xfrm rot="5400000">
              <a:off x="1075072" y="4306813"/>
              <a:ext cx="1078680" cy="107696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8" name="Right Triangle 13"/>
            <p:cNvSpPr/>
            <p:nvPr/>
          </p:nvSpPr>
          <p:spPr>
            <a:xfrm>
              <a:off x="-1027" y="4305954"/>
              <a:ext cx="1076960" cy="107868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9" name="Right Triangle 14"/>
            <p:cNvSpPr/>
            <p:nvPr/>
          </p:nvSpPr>
          <p:spPr>
            <a:xfrm rot="5400000">
              <a:off x="-556" y="3226801"/>
              <a:ext cx="1076018" cy="107696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30" name="Right Triangle 15"/>
            <p:cNvSpPr/>
            <p:nvPr/>
          </p:nvSpPr>
          <p:spPr>
            <a:xfrm rot="5400000">
              <a:off x="-556" y="5381501"/>
              <a:ext cx="1076018" cy="107696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id-ID"/>
            </a:p>
          </p:txBody>
        </p:sp>
      </p:grpSp>
      <p:sp>
        <p:nvSpPr>
          <p:cNvPr id="21" name="Заголовок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5276850" y="2071688"/>
            <a:ext cx="6515100" cy="1001712"/>
          </a:xfrm>
          <a:prstGeom prst="rect">
            <a:avLst/>
          </a:prstGeom>
        </p:spPr>
        <p:txBody>
          <a:bodyPr lIns="77735" tIns="38868" rIns="77735" bIns="38868" anchor="ctr"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kern="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algn="ctr">
              <a:defRPr/>
            </a:pPr>
            <a:r>
              <a:rPr lang="ru-RU" sz="3200" b="1" kern="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Готов ответить на Ваши вопросы!</a:t>
            </a:r>
            <a:endParaRPr lang="en-US" sz="3200" b="1" kern="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>
            <a:cxnSpLocks/>
            <a:stCxn id="27" idx="0"/>
            <a:endCxn id="3" idx="3"/>
          </p:cNvCxnSpPr>
          <p:nvPr/>
        </p:nvCxnSpPr>
        <p:spPr>
          <a:xfrm flipV="1">
            <a:off x="1587500" y="3430588"/>
            <a:ext cx="10604500" cy="158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Прямоугольник 21"/>
          <p:cNvSpPr>
            <a:spLocks noChangeArrowheads="1"/>
          </p:cNvSpPr>
          <p:nvPr/>
        </p:nvSpPr>
        <p:spPr bwMode="auto">
          <a:xfrm>
            <a:off x="1671638" y="1393825"/>
            <a:ext cx="35242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2" tIns="45718" rIns="91422" bIns="45718">
            <a:spAutoFit/>
          </a:bodyPr>
          <a:lstStyle/>
          <a:p>
            <a:r>
              <a:rPr lang="ru-RU" sz="1800">
                <a:solidFill>
                  <a:schemeClr val="bg1"/>
                </a:solidFill>
              </a:rPr>
              <a:t>sanatpan@mail.ru</a:t>
            </a:r>
          </a:p>
          <a:p>
            <a:pPr>
              <a:lnSpc>
                <a:spcPct val="70000"/>
              </a:lnSpc>
            </a:pPr>
            <a:endParaRPr lang="ru-RU" sz="1800">
              <a:solidFill>
                <a:schemeClr val="bg1"/>
              </a:solidFill>
            </a:endParaRPr>
          </a:p>
          <a:p>
            <a:r>
              <a:rPr lang="ru-RU" sz="1800">
                <a:solidFill>
                  <a:schemeClr val="bg1"/>
                </a:solidFill>
              </a:rPr>
              <a:t>+7-999-913-59-75</a:t>
            </a:r>
          </a:p>
          <a:p>
            <a:endParaRPr lang="ru-RU" sz="1800">
              <a:solidFill>
                <a:schemeClr val="bg1"/>
              </a:solidFill>
            </a:endParaRPr>
          </a:p>
          <a:p>
            <a:r>
              <a:rPr lang="en-GB" sz="1800">
                <a:solidFill>
                  <a:schemeClr val="bg1"/>
                </a:solidFill>
              </a:rPr>
              <a:t>https://agro.econ.msu.ru/</a:t>
            </a:r>
            <a:endParaRPr lang="ru-RU" sz="1800">
              <a:solidFill>
                <a:schemeClr val="bg1"/>
              </a:solidFill>
            </a:endParaRPr>
          </a:p>
        </p:txBody>
      </p:sp>
      <p:pic>
        <p:nvPicPr>
          <p:cNvPr id="21513" name="Google Shape;410;p3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725" y="1828800"/>
            <a:ext cx="4889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Рисунок 3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6650" y="1420813"/>
            <a:ext cx="44291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Рисунок 33" descr="web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5375" y="2343150"/>
            <a:ext cx="50323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Рисунок 37" descr="a09c23b61ea70290b80d0d61c45e94fc.png"/>
          <p:cNvPicPr>
            <a:picLocks noChangeAspect="1"/>
          </p:cNvPicPr>
          <p:nvPr/>
        </p:nvPicPr>
        <p:blipFill>
          <a:blip r:embed="rId6">
            <a:lum bright="70000" contrast="-70000"/>
          </a:blip>
          <a:srcRect/>
          <a:stretch>
            <a:fillRect/>
          </a:stretch>
        </p:blipFill>
        <p:spPr bwMode="auto">
          <a:xfrm>
            <a:off x="996950" y="1809750"/>
            <a:ext cx="70961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Прямоугольник 38"/>
          <p:cNvSpPr>
            <a:spLocks noChangeArrowheads="1"/>
          </p:cNvSpPr>
          <p:nvPr/>
        </p:nvSpPr>
        <p:spPr bwMode="auto">
          <a:xfrm>
            <a:off x="1676400" y="925513"/>
            <a:ext cx="1182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>
                <a:solidFill>
                  <a:schemeClr val="bg1"/>
                </a:solidFill>
              </a:rPr>
              <a:t>Контакты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128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/>
              <a:t>www.kazagro.kz</a:t>
            </a:r>
            <a:endParaRPr lang="ru-RU" altLang="ru-RU" sz="1100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7420" name="Picture 2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7013" y="5200650"/>
            <a:ext cx="1727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3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55838" y="5200650"/>
            <a:ext cx="1693862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object 25"/>
          <p:cNvSpPr>
            <a:spLocks noChangeArrowheads="1"/>
          </p:cNvSpPr>
          <p:nvPr/>
        </p:nvSpPr>
        <p:spPr bwMode="auto">
          <a:xfrm>
            <a:off x="4221163" y="5200650"/>
            <a:ext cx="1684337" cy="124777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3" name="object 24"/>
          <p:cNvSpPr>
            <a:spLocks noChangeArrowheads="1"/>
          </p:cNvSpPr>
          <p:nvPr/>
        </p:nvSpPr>
        <p:spPr bwMode="auto">
          <a:xfrm>
            <a:off x="6192838" y="5200650"/>
            <a:ext cx="1727200" cy="123825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4" name="object 23"/>
          <p:cNvSpPr>
            <a:spLocks noChangeArrowheads="1"/>
          </p:cNvSpPr>
          <p:nvPr/>
        </p:nvSpPr>
        <p:spPr bwMode="auto">
          <a:xfrm>
            <a:off x="8208963" y="5200650"/>
            <a:ext cx="1727200" cy="123825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5" name="object 28"/>
          <p:cNvSpPr>
            <a:spLocks noChangeArrowheads="1"/>
          </p:cNvSpPr>
          <p:nvPr/>
        </p:nvSpPr>
        <p:spPr bwMode="auto">
          <a:xfrm>
            <a:off x="10225088" y="5195888"/>
            <a:ext cx="1814512" cy="127635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6" name="object 12"/>
          <p:cNvSpPr>
            <a:spLocks noChangeArrowheads="1"/>
          </p:cNvSpPr>
          <p:nvPr/>
        </p:nvSpPr>
        <p:spPr bwMode="auto">
          <a:xfrm>
            <a:off x="214313" y="5200650"/>
            <a:ext cx="1739900" cy="126047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7" name="object 5"/>
          <p:cNvSpPr>
            <a:spLocks noChangeArrowheads="1"/>
          </p:cNvSpPr>
          <p:nvPr/>
        </p:nvSpPr>
        <p:spPr bwMode="auto">
          <a:xfrm>
            <a:off x="2255838" y="5200650"/>
            <a:ext cx="1693862" cy="125571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8" name="object 29"/>
          <p:cNvSpPr>
            <a:spLocks noChangeArrowheads="1"/>
          </p:cNvSpPr>
          <p:nvPr/>
        </p:nvSpPr>
        <p:spPr bwMode="auto">
          <a:xfrm>
            <a:off x="4221163" y="5200650"/>
            <a:ext cx="1684337" cy="1284288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9" name="object 4"/>
          <p:cNvSpPr>
            <a:spLocks noChangeArrowheads="1"/>
          </p:cNvSpPr>
          <p:nvPr/>
        </p:nvSpPr>
        <p:spPr bwMode="auto">
          <a:xfrm>
            <a:off x="6191250" y="5200650"/>
            <a:ext cx="1727200" cy="1250950"/>
          </a:xfrm>
          <a:prstGeom prst="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0" name="object 15"/>
          <p:cNvSpPr>
            <a:spLocks noChangeArrowheads="1"/>
          </p:cNvSpPr>
          <p:nvPr/>
        </p:nvSpPr>
        <p:spPr bwMode="auto">
          <a:xfrm>
            <a:off x="8208963" y="5200650"/>
            <a:ext cx="1727200" cy="1227138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1" name="object 3"/>
          <p:cNvSpPr>
            <a:spLocks noChangeArrowheads="1"/>
          </p:cNvSpPr>
          <p:nvPr/>
        </p:nvSpPr>
        <p:spPr bwMode="auto">
          <a:xfrm>
            <a:off x="10215563" y="5200650"/>
            <a:ext cx="1824037" cy="1238250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5" name="Прямоугольник 37"/>
          <p:cNvSpPr>
            <a:spLocks noChangeArrowheads="1"/>
          </p:cNvSpPr>
          <p:nvPr/>
        </p:nvSpPr>
        <p:spPr bwMode="auto">
          <a:xfrm>
            <a:off x="0" y="376238"/>
            <a:ext cx="12177713" cy="44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21" rIns="91439" bIns="45721">
            <a:spAutoFit/>
          </a:bodyPr>
          <a:lstStyle/>
          <a:p>
            <a:pPr algn="ctr"/>
            <a:r>
              <a:rPr lang="ru-RU" sz="2300" b="1" dirty="0" smtClean="0"/>
              <a:t>Инновационная активность</a:t>
            </a:r>
            <a:endParaRPr lang="ru-RU" sz="2300" b="1" dirty="0"/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0" y="4876800"/>
            <a:ext cx="121920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39" name="Прямоугольник 47"/>
          <p:cNvSpPr>
            <a:spLocks noChangeArrowheads="1"/>
          </p:cNvSpPr>
          <p:nvPr/>
        </p:nvSpPr>
        <p:spPr bwMode="auto">
          <a:xfrm>
            <a:off x="0" y="4953000"/>
            <a:ext cx="12192000" cy="1524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algn="ctr"/>
            <a:r>
              <a:rPr lang="kk-KZ" dirty="0" smtClean="0"/>
              <a:t>Уровень инновационной активности организаций</a:t>
            </a:r>
            <a:r>
              <a:rPr lang="ru-RU" dirty="0" smtClean="0"/>
              <a:t> в сфере сельского, лесного и рыбного хозяйства Казахстана в 2013–2021 годах, %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/>
              <a:t>Источник: составлено автором на основе материалов БНС </a:t>
            </a:r>
            <a:r>
              <a:rPr lang="ru-RU" sz="1600" dirty="0" err="1" smtClean="0"/>
              <a:t>АСПиР</a:t>
            </a:r>
            <a:r>
              <a:rPr lang="ru-RU" sz="1600" dirty="0" smtClean="0"/>
              <a:t> РК. Статистика инновации. Бюллетени «Об инновационной деятельности предприятий в Республике Казахстан». 1.2. Показатели инновационной активности предприятий по видам экономической деятельности. </a:t>
            </a:r>
            <a:r>
              <a:rPr lang="en-US" sz="1600" dirty="0" smtClean="0"/>
              <a:t>URL</a:t>
            </a:r>
            <a:r>
              <a:rPr lang="ru-RU" sz="1600" dirty="0" smtClean="0"/>
              <a:t>: </a:t>
            </a:r>
            <a:r>
              <a:rPr lang="en-US" sz="1600" dirty="0" smtClean="0"/>
              <a:t>https</a:t>
            </a:r>
            <a:r>
              <a:rPr lang="ru-RU" sz="1600" dirty="0" smtClean="0"/>
              <a:t>://</a:t>
            </a:r>
            <a:r>
              <a:rPr lang="en-US" sz="1600" dirty="0" smtClean="0"/>
              <a:t>stat</a:t>
            </a:r>
            <a:r>
              <a:rPr lang="ru-RU" sz="1600" dirty="0" smtClean="0"/>
              <a:t>.</a:t>
            </a:r>
            <a:r>
              <a:rPr lang="en-US" sz="1600" dirty="0" err="1" smtClean="0"/>
              <a:t>gov</a:t>
            </a:r>
            <a:r>
              <a:rPr lang="ru-RU" sz="1600" dirty="0" smtClean="0"/>
              <a:t>.</a:t>
            </a:r>
            <a:r>
              <a:rPr lang="en-US" sz="1600" dirty="0" err="1" smtClean="0"/>
              <a:t>kz</a:t>
            </a:r>
            <a:r>
              <a:rPr lang="ru-RU" sz="1600" dirty="0" smtClean="0"/>
              <a:t>/</a:t>
            </a:r>
            <a:r>
              <a:rPr lang="en-US" sz="1600" dirty="0" smtClean="0"/>
              <a:t>official</a:t>
            </a:r>
            <a:r>
              <a:rPr lang="ru-RU" sz="1600" dirty="0" smtClean="0"/>
              <a:t>/</a:t>
            </a:r>
            <a:r>
              <a:rPr lang="en-US" sz="1600" dirty="0" smtClean="0"/>
              <a:t>industry</a:t>
            </a:r>
            <a:r>
              <a:rPr lang="ru-RU" sz="1600" dirty="0" smtClean="0"/>
              <a:t>/23/</a:t>
            </a:r>
            <a:r>
              <a:rPr lang="en-US" sz="1600" dirty="0" smtClean="0"/>
              <a:t>statistic</a:t>
            </a:r>
            <a:r>
              <a:rPr lang="ru-RU" sz="1600" dirty="0" smtClean="0"/>
              <a:t>/5</a:t>
            </a:r>
            <a:endParaRPr lang="ru-RU" sz="1600" dirty="0"/>
          </a:p>
        </p:txBody>
      </p:sp>
      <p:pic>
        <p:nvPicPr>
          <p:cNvPr id="1026" name="Диаграмма 1"/>
          <p:cNvPicPr>
            <a:picLocks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371600" y="1066800"/>
            <a:ext cx="5715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543800" y="1143000"/>
            <a:ext cx="4114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в Казахстане уровень инновационной активности организаций в сфере сельского, лесного и рыбного хозяйства в 2020 году составлял 11,5%,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 в России в области выращивания однолетних культур – 7,1%, многолетних культур – 4,8%, в животноводстве – 7,5%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2700" y="5027613"/>
            <a:ext cx="12192000" cy="1795462"/>
          </a:xfrm>
          <a:prstGeom prst="rect">
            <a:avLst/>
          </a:prstGeom>
          <a:gradFill>
            <a:gsLst>
              <a:gs pos="0">
                <a:srgbClr val="006600"/>
              </a:gs>
              <a:gs pos="41000">
                <a:srgbClr val="008000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6348413"/>
            <a:ext cx="12192000" cy="28733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7" tIns="45718" rIns="91437" bIns="45718" anchor="ctr"/>
          <a:lstStyle/>
          <a:p>
            <a:pPr algn="ctr" defTabSz="914363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10547350" y="6607175"/>
            <a:ext cx="12128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7" tIns="45718" rIns="91437" bIns="45718">
            <a:spAutoFit/>
          </a:bodyPr>
          <a:lstStyle/>
          <a:p>
            <a:r>
              <a:rPr lang="en-US" altLang="ru-RU" sz="1100"/>
              <a:t>www.kazagro.kz</a:t>
            </a:r>
            <a:endParaRPr lang="ru-RU" altLang="ru-RU" sz="1100"/>
          </a:p>
        </p:txBody>
      </p:sp>
      <p:pic>
        <p:nvPicPr>
          <p:cNvPr id="25" name="Picture 2" descr="U:\материалы сотрудников ДСОиМС\Доки бывш сотрудн\Канат Каримжанов\все для слайдов\1 все для слайдов\элеватор\терминал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10619" t="748" b="-1"/>
          <a:stretch/>
        </p:blipFill>
        <p:spPr bwMode="auto">
          <a:xfrm>
            <a:off x="226650" y="5198432"/>
            <a:ext cx="1726948" cy="12452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6" name="Picture 3" descr="U:\материалы сотрудников ДСОиМС\Доки бывш сотрудн\Канат Каримжанов\все для слайдов\1 все для слайдов\Животные\КРС\1-angus-bull-hans-droog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255573" y="5198527"/>
            <a:ext cx="1694400" cy="1245233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7" name="Picture 6" descr="U:\материалы сотрудников ДСОиМС\Доки бывш сотрудн\Канат Каримжанов\все для слайдов\1 все для слайдов\техника\Сельхозтехника\Копия p_1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5208" t="68" r="108" b="1332"/>
          <a:stretch/>
        </p:blipFill>
        <p:spPr bwMode="auto">
          <a:xfrm>
            <a:off x="8208242" y="5195345"/>
            <a:ext cx="1727200" cy="12443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8" name="Picture 8" descr="http://transrealty.dn.ua/wp-content/uploads/2013/07/teplica-600x4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32128" t="3899" r="4886" b="3193"/>
          <a:stretch/>
        </p:blipFill>
        <p:spPr bwMode="auto">
          <a:xfrm>
            <a:off x="4221863" y="5197650"/>
            <a:ext cx="1684172" cy="12452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9" name="Picture 9" descr="U:\материалы сотрудников ДСОиМС\Доки бывш сотрудн\Канат Каримжанов\все для слайдов\1 все для слайдов\Животные\Птицы\%d0%bf%d1%82%d0%b8%d1%86%d0%b5%d1%84%d0%b0%d0%b1%d1%80%d0%b8%d0%ba%d0%b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l="8000" t="175" r="20041" b="1033"/>
          <a:stretch/>
        </p:blipFill>
        <p:spPr bwMode="auto">
          <a:xfrm>
            <a:off x="6192021" y="5199306"/>
            <a:ext cx="1727200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30" name="Picture 12" descr="U:\материалы сотрудников ДСОиМС\Доки бывш сотрудн\Канат Каримжанов\все для слайдов\1 все для слайдов\продукция\хлеб, пшеница, мука\0_187a_90d56bb4_XL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r="22528" b="-146"/>
          <a:stretch/>
        </p:blipFill>
        <p:spPr bwMode="auto">
          <a:xfrm>
            <a:off x="10224460" y="5200176"/>
            <a:ext cx="1722542" cy="124523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reflection blurRad="88900" endPos="11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40" name="Прямоугольник 39"/>
          <p:cNvSpPr/>
          <p:nvPr/>
        </p:nvSpPr>
        <p:spPr>
          <a:xfrm>
            <a:off x="-12700" y="6607175"/>
            <a:ext cx="12190413" cy="2159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 defTabSz="9143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7420" name="Picture 2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7013" y="5200650"/>
            <a:ext cx="1727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3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55838" y="5200650"/>
            <a:ext cx="1693862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object 25"/>
          <p:cNvSpPr>
            <a:spLocks noChangeArrowheads="1"/>
          </p:cNvSpPr>
          <p:nvPr/>
        </p:nvSpPr>
        <p:spPr bwMode="auto">
          <a:xfrm>
            <a:off x="4221163" y="5200650"/>
            <a:ext cx="1684337" cy="1247775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3" name="object 24"/>
          <p:cNvSpPr>
            <a:spLocks noChangeArrowheads="1"/>
          </p:cNvSpPr>
          <p:nvPr/>
        </p:nvSpPr>
        <p:spPr bwMode="auto">
          <a:xfrm>
            <a:off x="6192838" y="5200650"/>
            <a:ext cx="1727200" cy="123825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4" name="object 23"/>
          <p:cNvSpPr>
            <a:spLocks noChangeArrowheads="1"/>
          </p:cNvSpPr>
          <p:nvPr/>
        </p:nvSpPr>
        <p:spPr bwMode="auto">
          <a:xfrm>
            <a:off x="8208963" y="5200650"/>
            <a:ext cx="1727200" cy="123825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5" name="object 28"/>
          <p:cNvSpPr>
            <a:spLocks noChangeArrowheads="1"/>
          </p:cNvSpPr>
          <p:nvPr/>
        </p:nvSpPr>
        <p:spPr bwMode="auto">
          <a:xfrm>
            <a:off x="10225088" y="5195888"/>
            <a:ext cx="1814512" cy="127635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6" name="object 12"/>
          <p:cNvSpPr>
            <a:spLocks noChangeArrowheads="1"/>
          </p:cNvSpPr>
          <p:nvPr/>
        </p:nvSpPr>
        <p:spPr bwMode="auto">
          <a:xfrm>
            <a:off x="214313" y="5200650"/>
            <a:ext cx="1739900" cy="1260475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7" name="object 5"/>
          <p:cNvSpPr>
            <a:spLocks noChangeArrowheads="1"/>
          </p:cNvSpPr>
          <p:nvPr/>
        </p:nvSpPr>
        <p:spPr bwMode="auto">
          <a:xfrm>
            <a:off x="2255838" y="5200650"/>
            <a:ext cx="1693862" cy="125571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8" name="object 29"/>
          <p:cNvSpPr>
            <a:spLocks noChangeArrowheads="1"/>
          </p:cNvSpPr>
          <p:nvPr/>
        </p:nvSpPr>
        <p:spPr bwMode="auto">
          <a:xfrm>
            <a:off x="4221163" y="5200650"/>
            <a:ext cx="1684337" cy="1284288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9" name="object 4"/>
          <p:cNvSpPr>
            <a:spLocks noChangeArrowheads="1"/>
          </p:cNvSpPr>
          <p:nvPr/>
        </p:nvSpPr>
        <p:spPr bwMode="auto">
          <a:xfrm>
            <a:off x="6191250" y="5200650"/>
            <a:ext cx="1727200" cy="1250950"/>
          </a:xfrm>
          <a:prstGeom prst="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0" name="object 15"/>
          <p:cNvSpPr>
            <a:spLocks noChangeArrowheads="1"/>
          </p:cNvSpPr>
          <p:nvPr/>
        </p:nvSpPr>
        <p:spPr bwMode="auto">
          <a:xfrm>
            <a:off x="8208963" y="5200650"/>
            <a:ext cx="1727200" cy="1227138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1" name="object 3"/>
          <p:cNvSpPr>
            <a:spLocks noChangeArrowheads="1"/>
          </p:cNvSpPr>
          <p:nvPr/>
        </p:nvSpPr>
        <p:spPr bwMode="auto">
          <a:xfrm>
            <a:off x="10215563" y="5200650"/>
            <a:ext cx="1824037" cy="1238250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35" name="Прямоугольник 37"/>
          <p:cNvSpPr>
            <a:spLocks noChangeArrowheads="1"/>
          </p:cNvSpPr>
          <p:nvPr/>
        </p:nvSpPr>
        <p:spPr bwMode="auto">
          <a:xfrm>
            <a:off x="0" y="376238"/>
            <a:ext cx="12177713" cy="44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21" rIns="91439" bIns="45721">
            <a:spAutoFit/>
          </a:bodyPr>
          <a:lstStyle/>
          <a:p>
            <a:pPr algn="ctr"/>
            <a:r>
              <a:rPr lang="ru-RU" sz="2300" b="1" dirty="0" smtClean="0"/>
              <a:t>Селекционные достижения</a:t>
            </a:r>
            <a:endParaRPr lang="ru-RU" sz="2300" b="1" dirty="0"/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B3D135-0E1B-46DC-853B-EFCD43E759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0" y="4876800"/>
            <a:ext cx="12192000" cy="1981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39" name="Прямоугольник 47"/>
          <p:cNvSpPr>
            <a:spLocks noChangeArrowheads="1"/>
          </p:cNvSpPr>
          <p:nvPr/>
        </p:nvSpPr>
        <p:spPr bwMode="auto">
          <a:xfrm>
            <a:off x="0" y="4953000"/>
            <a:ext cx="12192000" cy="1524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193524" tIns="96762" rIns="193524" bIns="96762"/>
          <a:lstStyle/>
          <a:p>
            <a:pPr algn="ctr"/>
            <a:r>
              <a:rPr lang="ru-RU" dirty="0" smtClean="0"/>
              <a:t>Динамика подачи заявок на селекционные достижения в Казахстане в 2004–2021 годах, ед.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/>
              <a:t>Источник: составлено автором на основе материалов годовых отчетов </a:t>
            </a:r>
            <a:r>
              <a:rPr lang="ru-RU" sz="1600" dirty="0" err="1" smtClean="0"/>
              <a:t>Казпатента</a:t>
            </a:r>
            <a:r>
              <a:rPr lang="ru-RU" sz="1600" dirty="0" smtClean="0"/>
              <a:t>. Раздел «Селекционные достижения». URL: https://kazpatent.kz/ru/content/godovoy-otchet.</a:t>
            </a:r>
          </a:p>
          <a:p>
            <a:pPr algn="ctr"/>
            <a:r>
              <a:rPr lang="ru-RU" sz="1600" dirty="0" smtClean="0"/>
              <a:t>Примечание: автором учитывались заявки на селекционные достижения только от национальных заявителей, без иностранных (для оценки отечественного потенциала).</a:t>
            </a:r>
          </a:p>
        </p:txBody>
      </p:sp>
      <p:pic>
        <p:nvPicPr>
          <p:cNvPr id="2050" name="Диаграмма 3"/>
          <p:cNvPicPr>
            <a:picLocks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914400" y="1066800"/>
            <a:ext cx="5943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7086600" y="1066800"/>
            <a:ext cx="480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1600" dirty="0" smtClean="0"/>
              <a:t>В Казахстане наблюдается низкий уровень подачи заявок на селекционные достижения.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 smtClean="0"/>
              <a:t>За 2021 год количество таких заявок в расчете на 100 тыс. чел. населения равнялось 0,23, а за 2020 год – 0,13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600" dirty="0" smtClean="0"/>
              <a:t>В России количество используемых охраняемых селекционных достижений в 2018 году составляло 584 ед., в 2019 – 997, в 2020 – 1 222. За 2020 год количество заявок селекционные достижения в расчете на 100 тыс. чел. населения равнялось 0,83, что в 6,4 раза больше, чем в Казахстане</a:t>
            </a:r>
          </a:p>
          <a:p>
            <a:pPr marL="457200" indent="-457200">
              <a:buFont typeface="+mj-lt"/>
              <a:buAutoNum type="arabicPeriod"/>
            </a:pPr>
            <a:endParaRPr lang="ru-RU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10717</TotalTime>
  <Words>1111</Words>
  <Application>Microsoft Office PowerPoint</Application>
  <PresentationFormat>Произвольный</PresentationFormat>
  <Paragraphs>154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Оформление по умолчанию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Панельный регрессионный анализ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UZER</dc:creator>
  <cp:lastModifiedBy>Пользователь Windows</cp:lastModifiedBy>
  <cp:revision>510</cp:revision>
  <dcterms:created xsi:type="dcterms:W3CDTF">2018-02-05T19:35:10Z</dcterms:created>
  <dcterms:modified xsi:type="dcterms:W3CDTF">2022-10-22T10:01:09Z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2018-02-05T00:00:00Z</vt:filetime>
  </property>
</Properties>
</file>