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6" r:id="rId2"/>
    <p:sldId id="257" r:id="rId3"/>
    <p:sldId id="263" r:id="rId4"/>
    <p:sldId id="259" r:id="rId5"/>
    <p:sldId id="258" r:id="rId6"/>
    <p:sldId id="260" r:id="rId7"/>
    <p:sldId id="261" r:id="rId8"/>
    <p:sldId id="262" r:id="rId9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1D35F-D713-4AD2-BDA5-6C6F7813FB4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DFA69-E48A-46F3-A320-46D969F578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131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49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7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0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9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15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73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18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40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78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0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98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17D08-7E61-4479-BF8A-800948753537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8AF5A-F994-442B-9485-6F2BACF54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160436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287330980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037100744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848980796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12123622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54196700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16116461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71370326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51536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Перспективы </a:t>
            </a:r>
            <a:r>
              <a:rPr lang="ru-RU" sz="36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разработки</a:t>
            </a:r>
            <a:br>
              <a:rPr lang="ru-RU" sz="36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6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микроэкономической </a:t>
            </a:r>
            <a:r>
              <a:rPr lang="ru-RU" sz="36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модели</a:t>
            </a:r>
            <a:r>
              <a:rPr lang="en-US" sz="3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en-US" sz="3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развития сельского хозяйства России</a:t>
            </a:r>
            <a:r>
              <a:rPr lang="en-US" sz="3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en-US" sz="3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30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на среднесрочную перспективу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ru-RU" dirty="0" smtClean="0"/>
              <a:t>Николай Светлов</a:t>
            </a:r>
            <a:br>
              <a:rPr lang="ru-RU" dirty="0" smtClean="0"/>
            </a:br>
            <a:r>
              <a:rPr lang="ru-RU" sz="1350" dirty="0"/>
              <a:t>ВИАПИ имени А.А. Никонова–</a:t>
            </a:r>
            <a:br>
              <a:rPr lang="ru-RU" sz="1350" dirty="0"/>
            </a:br>
            <a:r>
              <a:rPr lang="ru-RU" sz="1350" dirty="0"/>
              <a:t>филиал ФГБНУ ФНЦ ВНИИЭСХ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83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520603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354328703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45343571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87372177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70118711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32506108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2440725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63981002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1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70749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Несколько слов об актуальности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Новое качество аграрного роста России в условиях геополитических и геоэкономических </a:t>
            </a:r>
            <a:r>
              <a:rPr lang="ru-RU" b="1" dirty="0" smtClean="0"/>
              <a:t>противостояний</a:t>
            </a:r>
          </a:p>
          <a:p>
            <a:pPr lvl="1"/>
            <a:r>
              <a:rPr lang="ru-RU" dirty="0" smtClean="0"/>
              <a:t>Новое качество аграрного роста требует новых идей</a:t>
            </a:r>
          </a:p>
          <a:p>
            <a:pPr lvl="1"/>
            <a:r>
              <a:rPr lang="ru-RU" dirty="0" smtClean="0"/>
              <a:t>Идеи требуют проверки</a:t>
            </a:r>
          </a:p>
          <a:p>
            <a:pPr lvl="2"/>
            <a:r>
              <a:rPr lang="ru-RU" dirty="0" smtClean="0"/>
              <a:t>Обеспечена ли идея ресурсами?</a:t>
            </a:r>
          </a:p>
          <a:p>
            <a:pPr lvl="2"/>
            <a:r>
              <a:rPr lang="ru-RU" dirty="0" smtClean="0"/>
              <a:t>Приведёт ли она к ожидаемым результатам?</a:t>
            </a:r>
          </a:p>
          <a:p>
            <a:pPr lvl="1"/>
            <a:r>
              <a:rPr lang="ru-RU" dirty="0" smtClean="0"/>
              <a:t>Проверка требует моделирования</a:t>
            </a:r>
          </a:p>
          <a:p>
            <a:pPr lvl="1"/>
            <a:r>
              <a:rPr lang="ru-RU" dirty="0" smtClean="0"/>
              <a:t>Моделирование требует наличия инструмента</a:t>
            </a:r>
          </a:p>
          <a:p>
            <a:pPr lvl="2"/>
            <a:r>
              <a:rPr lang="ru-RU" dirty="0"/>
              <a:t>С охватом 10-15 лет 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98456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54273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2613405225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80171743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20829817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15628068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76731153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03473984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99906579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052890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выступления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6941074" cy="4351338"/>
          </a:xfrm>
        </p:spPr>
        <p:txBody>
          <a:bodyPr/>
          <a:lstStyle/>
          <a:p>
            <a:r>
              <a:rPr lang="ru-RU" dirty="0" smtClean="0"/>
              <a:t>Поделиться информацией о том, в каком состоянии сейчас разработка</a:t>
            </a:r>
          </a:p>
          <a:p>
            <a:pPr lvl="1"/>
            <a:r>
              <a:rPr lang="ru-RU" dirty="0" smtClean="0"/>
              <a:t>Задел</a:t>
            </a:r>
          </a:p>
          <a:p>
            <a:pPr lvl="1"/>
            <a:r>
              <a:rPr lang="ru-RU" dirty="0" smtClean="0"/>
              <a:t>Фронт текущих работ</a:t>
            </a:r>
          </a:p>
          <a:p>
            <a:pPr lvl="1"/>
            <a:r>
              <a:rPr lang="ru-RU" dirty="0" smtClean="0"/>
              <a:t>Проблемы</a:t>
            </a:r>
          </a:p>
          <a:p>
            <a:r>
              <a:rPr lang="ru-RU" dirty="0" smtClean="0"/>
              <a:t>Расширить круг заинтересованных партнёров</a:t>
            </a:r>
          </a:p>
          <a:p>
            <a:r>
              <a:rPr lang="ru-RU" dirty="0" smtClean="0"/>
              <a:t>Услышать конструктивную критику и конструктивные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13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896483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226034288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9946948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38301880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014006646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21795850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21645433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43039956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3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913016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Имеющийся задел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Модель ВИАПИ</a:t>
            </a:r>
          </a:p>
          <a:p>
            <a:pPr lvl="1"/>
            <a:r>
              <a:rPr lang="ru-RU" dirty="0" smtClean="0"/>
              <a:t>ЭММ частичного равновесия на оптовых рынках сельхозпродукции субъектов РФ</a:t>
            </a:r>
          </a:p>
          <a:p>
            <a:pPr lvl="1"/>
            <a:r>
              <a:rPr lang="ru-RU" dirty="0" smtClean="0"/>
              <a:t>Создана в 2019 г.</a:t>
            </a:r>
            <a:r>
              <a:rPr lang="en-US" dirty="0" smtClean="0"/>
              <a:t> </a:t>
            </a:r>
            <a:r>
              <a:rPr lang="ru-RU" dirty="0" smtClean="0"/>
              <a:t>в ВИАПИ</a:t>
            </a:r>
          </a:p>
          <a:p>
            <a:pPr lvl="1"/>
            <a:r>
              <a:rPr lang="ru-RU" dirty="0" smtClean="0"/>
              <a:t>В актуальной версии 2.6 около 300 тыс. переменных и 150 тыс. уравнений и неравенств</a:t>
            </a:r>
          </a:p>
          <a:p>
            <a:pPr lvl="1"/>
            <a:r>
              <a:rPr lang="ru-RU" dirty="0" smtClean="0"/>
              <a:t>Основана на </a:t>
            </a:r>
            <a:r>
              <a:rPr lang="en-US" dirty="0" smtClean="0"/>
              <a:t>PF+PE</a:t>
            </a:r>
            <a:r>
              <a:rPr lang="ru-RU" dirty="0" smtClean="0"/>
              <a:t>+ED</a:t>
            </a:r>
            <a:r>
              <a:rPr lang="en-US" dirty="0" smtClean="0"/>
              <a:t>-</a:t>
            </a:r>
            <a:r>
              <a:rPr lang="ru-RU" dirty="0" smtClean="0"/>
              <a:t>архитектуре</a:t>
            </a:r>
          </a:p>
          <a:p>
            <a:pPr lvl="2"/>
            <a:r>
              <a:rPr lang="en-US" dirty="0" smtClean="0"/>
              <a:t>PE </a:t>
            </a:r>
            <a:r>
              <a:rPr lang="ru-RU" dirty="0" smtClean="0"/>
              <a:t>— частичное равновесие</a:t>
            </a:r>
          </a:p>
          <a:p>
            <a:pPr lvl="2"/>
            <a:r>
              <a:rPr lang="en-US" dirty="0" smtClean="0"/>
              <a:t>PF </a:t>
            </a:r>
            <a:r>
              <a:rPr lang="ru-RU" dirty="0" smtClean="0"/>
              <a:t>— непараметрическая граница производственных возможностей</a:t>
            </a:r>
          </a:p>
          <a:p>
            <a:pPr lvl="3"/>
            <a:r>
              <a:rPr lang="ru-RU" dirty="0" smtClean="0"/>
              <a:t>Возможность </a:t>
            </a:r>
            <a:r>
              <a:rPr lang="ru-RU" dirty="0"/>
              <a:t>использования микроэкономических данных о затратах и выпусках отдельных </a:t>
            </a:r>
            <a:r>
              <a:rPr lang="ru-RU" dirty="0" smtClean="0"/>
              <a:t>агентов (регионов)</a:t>
            </a:r>
          </a:p>
          <a:p>
            <a:pPr lvl="3"/>
            <a:r>
              <a:rPr lang="ru-RU" dirty="0" smtClean="0"/>
              <a:t>Возможность вычисления объективно обусловленных оценок ресурсов</a:t>
            </a:r>
          </a:p>
          <a:p>
            <a:pPr lvl="2"/>
            <a:r>
              <a:rPr lang="en-US" dirty="0" smtClean="0"/>
              <a:t>ED </a:t>
            </a:r>
            <a:r>
              <a:rPr lang="ru-RU" dirty="0" smtClean="0"/>
              <a:t>— эмпирическое распределение вероятностей случайных параметров</a:t>
            </a:r>
          </a:p>
          <a:p>
            <a:pPr lvl="2"/>
            <a:r>
              <a:rPr lang="en-US" dirty="0" smtClean="0"/>
              <a:t>PF+PE</a:t>
            </a:r>
            <a:r>
              <a:rPr lang="ru-RU" dirty="0" smtClean="0"/>
              <a:t>-архитектура разработана в ЦЭМИ РАН, </a:t>
            </a:r>
            <a:r>
              <a:rPr lang="en-US" dirty="0" smtClean="0"/>
              <a:t>ED-</a:t>
            </a:r>
            <a:r>
              <a:rPr lang="ru-RU" dirty="0" smtClean="0"/>
              <a:t>архитектура – в РГАУ-МСХА имени К.А. Тимирязева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569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508085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147691775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14389299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97156275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21109249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92201394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022572686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82538862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4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542346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Фронт предстоящих работ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Модель ВИАПИ</a:t>
            </a:r>
          </a:p>
          <a:p>
            <a:pPr lvl="1"/>
            <a:r>
              <a:rPr lang="ru-RU" dirty="0" smtClean="0"/>
              <a:t>Инварианты:</a:t>
            </a:r>
          </a:p>
          <a:p>
            <a:pPr lvl="2"/>
            <a:r>
              <a:rPr lang="ru-RU" dirty="0" smtClean="0"/>
              <a:t>граница производственных возможностей</a:t>
            </a:r>
          </a:p>
          <a:p>
            <a:pPr lvl="2"/>
            <a:r>
              <a:rPr lang="ru-RU" dirty="0" smtClean="0"/>
              <a:t>объёмы ресурсов</a:t>
            </a:r>
          </a:p>
          <a:p>
            <a:pPr lvl="2"/>
            <a:r>
              <a:rPr lang="ru-RU" dirty="0" smtClean="0"/>
              <a:t>спрос</a:t>
            </a:r>
          </a:p>
          <a:p>
            <a:pPr lvl="1"/>
            <a:r>
              <a:rPr lang="ru-RU" dirty="0" smtClean="0"/>
              <a:t>Модель «ближнего прицела»</a:t>
            </a:r>
          </a:p>
          <a:p>
            <a:pPr lvl="1"/>
            <a:r>
              <a:rPr lang="ru-RU" dirty="0" smtClean="0"/>
              <a:t>Для удалённого будущего эти инварианты приходится прогнозировать экзогенно</a:t>
            </a:r>
          </a:p>
          <a:p>
            <a:pPr lvl="2"/>
            <a:r>
              <a:rPr lang="ru-RU" b="1" dirty="0" smtClean="0"/>
              <a:t>Вот это «узкое место» и требуется преодолеть</a:t>
            </a:r>
          </a:p>
          <a:p>
            <a:pPr lvl="2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3005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578038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2036019245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579303465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55825243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95431964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095294615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856862106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35878822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5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91433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Облик будущей модели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Три блока</a:t>
            </a:r>
          </a:p>
          <a:p>
            <a:pPr lvl="1"/>
            <a:r>
              <a:rPr lang="ru-RU" dirty="0" smtClean="0"/>
              <a:t>В каждом из них «зашита» модель ВИАПИ</a:t>
            </a:r>
          </a:p>
          <a:p>
            <a:pPr lvl="2"/>
            <a:r>
              <a:rPr lang="ru-RU" dirty="0" smtClean="0"/>
              <a:t>быть может, её потребуется сделать компактней</a:t>
            </a:r>
            <a:endParaRPr lang="ru-RU" dirty="0"/>
          </a:p>
          <a:p>
            <a:pPr lvl="1"/>
            <a:r>
              <a:rPr lang="ru-RU" dirty="0" smtClean="0"/>
              <a:t>Равновесие, найденное в каждом блоке, распространяется на пятилетку</a:t>
            </a:r>
          </a:p>
          <a:p>
            <a:pPr lvl="2"/>
            <a:r>
              <a:rPr lang="ru-RU" dirty="0" smtClean="0"/>
              <a:t>+1…+5, +6…+10 и +11…+15 лет </a:t>
            </a:r>
          </a:p>
          <a:p>
            <a:pPr lvl="1"/>
            <a:r>
              <a:rPr lang="ru-RU" dirty="0" smtClean="0"/>
              <a:t>Блоки различаются:</a:t>
            </a:r>
          </a:p>
          <a:p>
            <a:pPr lvl="2"/>
            <a:r>
              <a:rPr lang="ru-RU" dirty="0" smtClean="0"/>
              <a:t>границами производственных возможностей</a:t>
            </a:r>
          </a:p>
          <a:p>
            <a:pPr lvl="2"/>
            <a:r>
              <a:rPr lang="ru-RU" dirty="0" smtClean="0"/>
              <a:t>спросом</a:t>
            </a:r>
          </a:p>
          <a:p>
            <a:pPr lvl="2"/>
            <a:r>
              <a:rPr lang="ru-RU" dirty="0" smtClean="0"/>
              <a:t>издержками</a:t>
            </a:r>
          </a:p>
          <a:p>
            <a:pPr lvl="2"/>
            <a:r>
              <a:rPr lang="ru-RU" dirty="0" smtClean="0"/>
              <a:t>климатическим сценарием</a:t>
            </a:r>
          </a:p>
          <a:p>
            <a:pPr lvl="2"/>
            <a:r>
              <a:rPr lang="ru-RU" dirty="0" smtClean="0"/>
              <a:t>параметрами импорта и экспорта</a:t>
            </a:r>
          </a:p>
          <a:p>
            <a:pPr lvl="1"/>
            <a:r>
              <a:rPr lang="ru-RU" dirty="0" smtClean="0"/>
              <a:t>Блоки связаны переходящими балансами ресурсов</a:t>
            </a:r>
          </a:p>
          <a:p>
            <a:pPr lvl="2"/>
            <a:r>
              <a:rPr lang="ru-RU" dirty="0" smtClean="0"/>
              <a:t>с учётом эндогенных инвестиций</a:t>
            </a:r>
          </a:p>
        </p:txBody>
      </p:sp>
    </p:spTree>
    <p:extLst>
      <p:ext uri="{BB962C8B-B14F-4D97-AF65-F5344CB8AC3E}">
        <p14:creationId xmlns:p14="http://schemas.microsoft.com/office/powerpoint/2010/main" val="4235386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843919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285914910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78683110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75092419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78086292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11531443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987787894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67890063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761804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Базовый сценарий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Экстраполяция на базе приростов в пятилетии –5…–1 гг.</a:t>
            </a:r>
            <a:br>
              <a:rPr lang="ru-RU" dirty="0" smtClean="0"/>
            </a:br>
            <a:r>
              <a:rPr lang="ru-RU" dirty="0" smtClean="0"/>
              <a:t>к пятилетию –10…–6 гг.</a:t>
            </a:r>
          </a:p>
          <a:p>
            <a:pPr lvl="1"/>
            <a:r>
              <a:rPr lang="ru-RU" dirty="0" smtClean="0"/>
              <a:t>TFP</a:t>
            </a:r>
          </a:p>
          <a:p>
            <a:pPr lvl="2"/>
            <a:r>
              <a:rPr lang="ru-RU" dirty="0" smtClean="0"/>
              <a:t>Открытый вопрос: учитывать ли волну Кондратьева?</a:t>
            </a:r>
          </a:p>
          <a:p>
            <a:pPr lvl="1"/>
            <a:r>
              <a:rPr lang="ru-RU" dirty="0" smtClean="0"/>
              <a:t>Торговых оборотов мирового рынка</a:t>
            </a:r>
          </a:p>
          <a:p>
            <a:pPr lvl="1"/>
            <a:r>
              <a:rPr lang="ru-RU" dirty="0" smtClean="0"/>
              <a:t>Трудовых ресурсов сельского хозяйства</a:t>
            </a:r>
          </a:p>
          <a:p>
            <a:pPr lvl="2"/>
            <a:r>
              <a:rPr lang="ru-RU" dirty="0" smtClean="0"/>
              <a:t>Подразумевается дальнейшее сокращение</a:t>
            </a:r>
          </a:p>
          <a:p>
            <a:r>
              <a:rPr lang="ru-RU" dirty="0" smtClean="0"/>
              <a:t>Прогноз </a:t>
            </a:r>
            <a:r>
              <a:rPr lang="en-US" dirty="0" smtClean="0"/>
              <a:t>USDA</a:t>
            </a:r>
          </a:p>
          <a:p>
            <a:pPr lvl="1"/>
            <a:r>
              <a:rPr lang="ru-RU" dirty="0" smtClean="0"/>
              <a:t>Цены на мировом рынке</a:t>
            </a:r>
          </a:p>
          <a:p>
            <a:pPr lvl="2"/>
            <a:r>
              <a:rPr lang="ru-RU" dirty="0" smtClean="0"/>
              <a:t>Динамика производственных издержек пропорциональна динамике индекса мировых цен на сельхозпродукцию</a:t>
            </a:r>
          </a:p>
          <a:p>
            <a:pPr lvl="3"/>
            <a:r>
              <a:rPr lang="ru-RU" dirty="0" smtClean="0"/>
              <a:t>С российскими весами</a:t>
            </a:r>
          </a:p>
          <a:p>
            <a:r>
              <a:rPr lang="ru-RU" dirty="0" smtClean="0"/>
              <a:t>Прогноз ООН или Росстата</a:t>
            </a:r>
          </a:p>
          <a:p>
            <a:pPr lvl="1"/>
            <a:r>
              <a:rPr lang="ru-RU" dirty="0" smtClean="0"/>
              <a:t>Численность населения</a:t>
            </a:r>
          </a:p>
          <a:p>
            <a:r>
              <a:rPr lang="ru-RU" dirty="0" smtClean="0"/>
              <a:t>Эндогенные инвестиции</a:t>
            </a:r>
          </a:p>
          <a:p>
            <a:pPr lvl="1"/>
            <a:r>
              <a:rPr lang="ru-RU" dirty="0" smtClean="0"/>
              <a:t>Ресурс докупается (либо продаётся) до объёма, при котором его </a:t>
            </a:r>
            <a:r>
              <a:rPr lang="ru-RU" dirty="0" err="1" smtClean="0"/>
              <a:t>о.о.о</a:t>
            </a:r>
            <a:r>
              <a:rPr lang="ru-RU" dirty="0" smtClean="0"/>
              <a:t>. достигает сценарной альтернативной стоимости капитала</a:t>
            </a:r>
          </a:p>
          <a:p>
            <a:pPr lvl="1"/>
            <a:r>
              <a:rPr lang="ru-RU" dirty="0" smtClean="0"/>
              <a:t>Изменение объёмов ресурсов происходит между пятилетками</a:t>
            </a:r>
          </a:p>
        </p:txBody>
      </p:sp>
    </p:spTree>
    <p:extLst>
      <p:ext uri="{BB962C8B-B14F-4D97-AF65-F5344CB8AC3E}">
        <p14:creationId xmlns:p14="http://schemas.microsoft.com/office/powerpoint/2010/main" val="727340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21374"/>
              </p:ext>
            </p:extLst>
          </p:nvPr>
        </p:nvGraphicFramePr>
        <p:xfrm>
          <a:off x="0" y="6540500"/>
          <a:ext cx="914400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4105904058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420081219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0174233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805255365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66646537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385363739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48723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236989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Изменение режима доступа к данным</a:t>
            </a:r>
          </a:p>
          <a:p>
            <a:pPr lvl="2"/>
            <a:r>
              <a:rPr lang="ru-RU" dirty="0" smtClean="0"/>
              <a:t>Данные для построения НГПВ доступны до 2020 г.</a:t>
            </a:r>
          </a:p>
          <a:p>
            <a:pPr lvl="2"/>
            <a:r>
              <a:rPr lang="ru-RU" dirty="0" smtClean="0"/>
              <a:t>Более поздние данные Минсельхоз закрыл</a:t>
            </a:r>
          </a:p>
          <a:p>
            <a:pPr lvl="1"/>
            <a:r>
              <a:rPr lang="ru-RU" dirty="0" smtClean="0"/>
              <a:t>Возможное решение: упрощение НГПВ</a:t>
            </a:r>
          </a:p>
          <a:p>
            <a:pPr lvl="2"/>
            <a:r>
              <a:rPr lang="ru-RU" dirty="0" smtClean="0"/>
              <a:t>С некоторым ущербом для достоверности результатов</a:t>
            </a:r>
          </a:p>
          <a:p>
            <a:pPr lvl="3"/>
            <a:r>
              <a:rPr lang="ru-RU" dirty="0" smtClean="0"/>
              <a:t>Оценка этого ущерба – предмет отдельного НИР</a:t>
            </a:r>
          </a:p>
          <a:p>
            <a:pPr lvl="1"/>
            <a:r>
              <a:rPr lang="ru-RU" dirty="0" smtClean="0"/>
              <a:t>Намного лучшее решение</a:t>
            </a:r>
          </a:p>
          <a:p>
            <a:pPr lvl="2"/>
            <a:r>
              <a:rPr lang="ru-RU" dirty="0" smtClean="0"/>
              <a:t>Законодательно урегулировать доступ исследователей к данным в интересах России</a:t>
            </a:r>
          </a:p>
          <a:p>
            <a:r>
              <a:rPr lang="ru-RU" dirty="0" smtClean="0"/>
              <a:t>Большой размер нелинейной модели</a:t>
            </a:r>
          </a:p>
          <a:p>
            <a:pPr lvl="2"/>
            <a:r>
              <a:rPr lang="ru-RU" dirty="0" smtClean="0"/>
              <a:t>По оценкам, от 400…600 тыс. до 1 млн. переменных</a:t>
            </a:r>
          </a:p>
          <a:p>
            <a:pPr lvl="3"/>
            <a:r>
              <a:rPr lang="ru-RU" dirty="0" smtClean="0"/>
              <a:t>В зависимости от степени детализации</a:t>
            </a:r>
          </a:p>
          <a:p>
            <a:pPr lvl="2"/>
            <a:r>
              <a:rPr lang="ru-RU" dirty="0" smtClean="0"/>
              <a:t>Изучение технической возможности решения такой модели – предмет отдельного НИР</a:t>
            </a:r>
          </a:p>
          <a:p>
            <a:pPr lvl="1"/>
            <a:r>
              <a:rPr lang="ru-RU" dirty="0" smtClean="0"/>
              <a:t>Возможное решение: опять-таки упрощение НГПВ</a:t>
            </a:r>
          </a:p>
        </p:txBody>
      </p:sp>
    </p:spTree>
    <p:extLst>
      <p:ext uri="{BB962C8B-B14F-4D97-AF65-F5344CB8AC3E}">
        <p14:creationId xmlns:p14="http://schemas.microsoft.com/office/powerpoint/2010/main" val="26518426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491</Words>
  <Application>Microsoft Office PowerPoint</Application>
  <PresentationFormat>Экран (4:3)</PresentationFormat>
  <Paragraphs>90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Перспективы разработки микроэкономической модели развития сельского хозяйства России на среднесрочную перспективу</vt:lpstr>
      <vt:lpstr>Несколько слов об актуальности</vt:lpstr>
      <vt:lpstr>Цель выступления</vt:lpstr>
      <vt:lpstr>Имеющийся задел</vt:lpstr>
      <vt:lpstr>Фронт предстоящих работ</vt:lpstr>
      <vt:lpstr>Облик будущей модели</vt:lpstr>
      <vt:lpstr>Базовый сценарий</vt:lpstr>
      <vt:lpstr>Трудности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разработки микроэкономической модели развития сельского хозяйства России на среднесрочную перспективу</dc:title>
  <dc:creator>Nikolai Svetlov</dc:creator>
  <cp:lastModifiedBy>Nikolai Svetlov</cp:lastModifiedBy>
  <cp:revision>12</cp:revision>
  <cp:lastPrinted>2022-12-06T18:32:34Z</cp:lastPrinted>
  <dcterms:created xsi:type="dcterms:W3CDTF">2022-12-06T14:48:54Z</dcterms:created>
  <dcterms:modified xsi:type="dcterms:W3CDTF">2022-12-06T18:33:27Z</dcterms:modified>
</cp:coreProperties>
</file>