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8" r:id="rId4"/>
    <p:sldId id="281" r:id="rId5"/>
    <p:sldId id="277" r:id="rId6"/>
    <p:sldId id="282" r:id="rId7"/>
    <p:sldId id="279" r:id="rId8"/>
    <p:sldId id="283" r:id="rId9"/>
    <p:sldId id="284" r:id="rId10"/>
    <p:sldId id="280" r:id="rId11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6400"/>
    <a:srgbClr val="63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86231" autoAdjust="0"/>
  </p:normalViewPr>
  <p:slideViewPr>
    <p:cSldViewPr>
      <p:cViewPr varScale="1">
        <p:scale>
          <a:sx n="104" d="100"/>
          <a:sy n="104" d="100"/>
        </p:scale>
        <p:origin x="8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Хакасия</c:v>
                </c:pt>
                <c:pt idx="1">
                  <c:v>Нижегородская обл.</c:v>
                </c:pt>
                <c:pt idx="2">
                  <c:v>Калининградская обл.</c:v>
                </c:pt>
                <c:pt idx="3">
                  <c:v>Татарстан</c:v>
                </c:pt>
                <c:pt idx="4">
                  <c:v>Удмуртия</c:v>
                </c:pt>
                <c:pt idx="5">
                  <c:v>Башкортостан</c:v>
                </c:pt>
                <c:pt idx="6">
                  <c:v>Рязанская обл.</c:v>
                </c:pt>
                <c:pt idx="7">
                  <c:v>Кировская обл.</c:v>
                </c:pt>
                <c:pt idx="8">
                  <c:v>Чувашия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-1E-3</c:v>
                </c:pt>
                <c:pt idx="1">
                  <c:v>-1E-3</c:v>
                </c:pt>
                <c:pt idx="2">
                  <c:v>-2E-3</c:v>
                </c:pt>
                <c:pt idx="3">
                  <c:v>-1.6E-2</c:v>
                </c:pt>
                <c:pt idx="4">
                  <c:v>-1.6E-2</c:v>
                </c:pt>
                <c:pt idx="5">
                  <c:v>-1.9E-2</c:v>
                </c:pt>
                <c:pt idx="6">
                  <c:v>-4.7E-2</c:v>
                </c:pt>
                <c:pt idx="7">
                  <c:v>-6.9000000000000006E-2</c:v>
                </c:pt>
                <c:pt idx="8">
                  <c:v>-0.13800000000000001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C-4F3C-827A-859042FB9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7470591"/>
        <c:axId val="1247482239"/>
      </c:barChart>
      <c:catAx>
        <c:axId val="1247470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7482239"/>
        <c:crossesAt val="0"/>
        <c:auto val="0"/>
        <c:lblAlgn val="ctr"/>
        <c:lblOffset val="100"/>
        <c:noMultiLvlLbl val="0"/>
      </c:catAx>
      <c:valAx>
        <c:axId val="12474822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7470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9A1722C-0785-423D-B4E2-0037C632F718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EF59A3C-0786-4246-9EF0-E0B34D70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52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50"/>
              </a:spcAft>
            </a:pPr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48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1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488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89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4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719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477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614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00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A3C-0786-4246-9EF0-E0B34D707C9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9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69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9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6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35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73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8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68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49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88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7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75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4000"/>
                    </a14:imgEffect>
                  </a14:imgLayer>
                </a14:imgProps>
              </a:ext>
            </a:extLst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6BFBB-FF37-467A-8224-C2ED071394A0}" type="datetimeFigureOut">
              <a:rPr lang="ru-RU" smtClean="0"/>
              <a:t>14.10.2022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05DAC-56A1-4312-BA5F-B647679F0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07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664" y="3543151"/>
            <a:ext cx="8134672" cy="1470025"/>
          </a:xfrm>
          <a:solidFill>
            <a:schemeClr val="bg1">
              <a:alpha val="54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ЭЛАСТИЧНОСТЬ ПРОИЗВОДСТВА СЕЛЬСКОХОЗЯЙСТВЕННОЙ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ПРОДУКЦИИ</a:t>
            </a:r>
            <a:b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 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ЛИМИТУ ЭМИССИИ ПАРНИКОВЫХ ГАЗОВ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4480" y="5229200"/>
            <a:ext cx="7304856" cy="1230387"/>
          </a:xfrm>
          <a:solidFill>
            <a:schemeClr val="bg1">
              <a:alpha val="78000"/>
            </a:schemeClr>
          </a:solidFill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Николай Светлов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en-US" sz="2100" dirty="0" smtClean="0"/>
              <a:t>svetlov@viapi.ru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ru-RU" sz="1800" dirty="0" smtClean="0"/>
          </a:p>
          <a:p>
            <a:pPr algn="l"/>
            <a:r>
              <a:rPr lang="ru-RU" sz="1800" i="1" dirty="0" smtClean="0"/>
              <a:t>Исследование проведен</a:t>
            </a:r>
            <a:r>
              <a:rPr lang="ru-RU" sz="1800" i="1" dirty="0"/>
              <a:t>о</a:t>
            </a:r>
            <a:r>
              <a:rPr lang="ru-RU" sz="1800" i="1" dirty="0" smtClean="0"/>
              <a:t> </a:t>
            </a:r>
            <a:r>
              <a:rPr lang="ru-RU" sz="1800" i="1" dirty="0"/>
              <a:t>при финансовой поддержке Российского фонда фундаментальных исследований (проект 20-55-76005)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13"/>
          <a:stretch/>
        </p:blipFill>
        <p:spPr bwMode="auto">
          <a:xfrm>
            <a:off x="1187624" y="332656"/>
            <a:ext cx="1800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332656"/>
            <a:ext cx="5472608" cy="861774"/>
          </a:xfrm>
          <a:prstGeom prst="rect">
            <a:avLst/>
          </a:prstGeom>
          <a:noFill/>
          <a:effectLst>
            <a:outerShdw blurRad="114300" dist="50800" dir="3720000" algn="ctr" rotWithShape="0">
              <a:srgbClr val="000000">
                <a:alpha val="55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/>
              <a:t>Всероссийский институт аграрных проблем и информатики имени А.А. Никонова</a:t>
            </a:r>
            <a:br>
              <a:rPr lang="ru-RU" b="1" dirty="0"/>
            </a:br>
            <a:r>
              <a:rPr lang="ru-RU" sz="1400" b="1" dirty="0"/>
              <a:t>– филиал ФНЦ ВНИИЭСХ</a:t>
            </a:r>
          </a:p>
        </p:txBody>
      </p:sp>
    </p:spTree>
    <p:extLst>
      <p:ext uri="{BB962C8B-B14F-4D97-AF65-F5344CB8AC3E}">
        <p14:creationId xmlns:p14="http://schemas.microsoft.com/office/powerpoint/2010/main" val="416287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953116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4418570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5181909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8490682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9856342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584969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709677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415896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624468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862114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2697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Мотивация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bg1">
              <a:alpha val="61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 smtClean="0"/>
              <a:t>Законодательное ограничени</a:t>
            </a:r>
            <a:r>
              <a:rPr lang="ru-RU" dirty="0"/>
              <a:t>е</a:t>
            </a:r>
            <a:r>
              <a:rPr lang="ru-RU" dirty="0" smtClean="0"/>
              <a:t> ЭПГ по-прежнему в повестке дня</a:t>
            </a:r>
          </a:p>
          <a:p>
            <a:pPr lvl="1"/>
            <a:r>
              <a:rPr lang="ru-RU" dirty="0" smtClean="0"/>
              <a:t>Угрозы в связи с квотированием:</a:t>
            </a:r>
            <a:endParaRPr lang="ru-RU" dirty="0" smtClean="0"/>
          </a:p>
          <a:p>
            <a:pPr lvl="2"/>
            <a:r>
              <a:rPr lang="ru-RU" dirty="0" smtClean="0"/>
              <a:t>сокращение производства продукции</a:t>
            </a:r>
          </a:p>
          <a:p>
            <a:pPr lvl="2"/>
            <a:r>
              <a:rPr lang="ru-RU" dirty="0" smtClean="0"/>
              <a:t>падение её конкурентоспособности</a:t>
            </a:r>
          </a:p>
          <a:p>
            <a:pPr lvl="2"/>
            <a:r>
              <a:rPr lang="ru-RU" dirty="0" smtClean="0"/>
              <a:t>ухудшение финансового состояния СХТП</a:t>
            </a:r>
          </a:p>
          <a:p>
            <a:pPr lvl="2"/>
            <a:r>
              <a:rPr lang="ru-RU" dirty="0" smtClean="0"/>
              <a:t>деградация сельских территорий</a:t>
            </a:r>
          </a:p>
          <a:p>
            <a:pPr lvl="1"/>
            <a:r>
              <a:rPr lang="ru-RU" dirty="0" smtClean="0"/>
              <a:t>Возможности</a:t>
            </a:r>
            <a:endParaRPr lang="en-US" dirty="0" smtClean="0"/>
          </a:p>
          <a:p>
            <a:pPr lvl="2"/>
            <a:r>
              <a:rPr lang="ru-RU" dirty="0" smtClean="0"/>
              <a:t>лучшая окупаемость менее ресурсоёмких технологий</a:t>
            </a:r>
          </a:p>
          <a:p>
            <a:pPr lvl="2"/>
            <a:r>
              <a:rPr lang="ru-RU" dirty="0" smtClean="0"/>
              <a:t>доходы от торговли квотами на ЭПГ</a:t>
            </a:r>
          </a:p>
        </p:txBody>
      </p:sp>
    </p:spTree>
    <p:extLst>
      <p:ext uri="{BB962C8B-B14F-4D97-AF65-F5344CB8AC3E}">
        <p14:creationId xmlns:p14="http://schemas.microsoft.com/office/powerpoint/2010/main" val="26553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247752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31295718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0134492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41731065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6457215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397770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875839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27760681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1726361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4380839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867651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Мотивация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bg1">
              <a:alpha val="61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Вопрос:</a:t>
            </a:r>
          </a:p>
          <a:p>
            <a:pPr lvl="1"/>
            <a:r>
              <a:rPr lang="ru-RU" dirty="0" smtClean="0"/>
              <a:t>Каков масштаб этих возможностей и угроз?</a:t>
            </a:r>
          </a:p>
          <a:p>
            <a:r>
              <a:rPr lang="ru-RU" dirty="0" smtClean="0"/>
              <a:t>Путь к ответу:</a:t>
            </a:r>
          </a:p>
          <a:p>
            <a:pPr lvl="1"/>
            <a:r>
              <a:rPr lang="ru-RU" b="1" dirty="0" smtClean="0"/>
              <a:t>Исчисление эластичности производства с.-х. продукции по ЭПГ</a:t>
            </a:r>
          </a:p>
          <a:p>
            <a:pPr lvl="2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6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75305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89154925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7310204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6502223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59142885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7582639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4403311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879917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9062378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62405501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3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979720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Методика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bg1">
              <a:alpha val="61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Модель ВИАПИ </a:t>
            </a:r>
            <a:r>
              <a:rPr lang="en-US" dirty="0" smtClean="0"/>
              <a:t>v2.6</a:t>
            </a:r>
            <a:endParaRPr lang="ru-RU" dirty="0" smtClean="0"/>
          </a:p>
          <a:p>
            <a:pPr lvl="1"/>
            <a:r>
              <a:rPr lang="en-US" dirty="0" smtClean="0"/>
              <a:t>PF+PE</a:t>
            </a:r>
            <a:r>
              <a:rPr lang="ru-RU" dirty="0" smtClean="0"/>
              <a:t>+</a:t>
            </a:r>
            <a:r>
              <a:rPr lang="en-US" dirty="0" smtClean="0"/>
              <a:t>ED-</a:t>
            </a:r>
            <a:r>
              <a:rPr lang="ru-RU" dirty="0" smtClean="0"/>
              <a:t>архитектура</a:t>
            </a:r>
          </a:p>
          <a:p>
            <a:pPr lvl="1"/>
            <a:r>
              <a:rPr lang="ru-RU" dirty="0" smtClean="0"/>
              <a:t>79+3 субъекта федерации</a:t>
            </a:r>
            <a:endParaRPr lang="en-US" dirty="0" smtClean="0"/>
          </a:p>
          <a:p>
            <a:pPr lvl="1"/>
            <a:r>
              <a:rPr lang="ru-RU" dirty="0" smtClean="0"/>
              <a:t>12 природно-сельскохозяйственных зон</a:t>
            </a:r>
          </a:p>
        </p:txBody>
      </p:sp>
    </p:spTree>
    <p:extLst>
      <p:ext uri="{BB962C8B-B14F-4D97-AF65-F5344CB8AC3E}">
        <p14:creationId xmlns:p14="http://schemas.microsoft.com/office/powerpoint/2010/main" val="426825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778815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25719108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7604639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2837381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6998580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784364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0347135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47278298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8608029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9531205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4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5604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Методика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bg1">
              <a:alpha val="61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Модель ВИАПИ </a:t>
            </a:r>
            <a:r>
              <a:rPr lang="en-US" dirty="0" smtClean="0"/>
              <a:t>v2.6</a:t>
            </a:r>
            <a:endParaRPr lang="ru-RU" dirty="0" smtClean="0"/>
          </a:p>
          <a:p>
            <a:pPr lvl="1"/>
            <a:r>
              <a:rPr lang="ru-RU" dirty="0" smtClean="0"/>
              <a:t>Продукция: зерно, подсолнечник, сахарная свёкла, картофель, овощи ОГ, молоко, скот, птица,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остальная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с.х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продукция</a:t>
            </a:r>
          </a:p>
          <a:p>
            <a:pPr lvl="1"/>
            <a:r>
              <a:rPr lang="ru-RU" dirty="0" smtClean="0"/>
              <a:t>Ресурсы: </a:t>
            </a:r>
            <a:r>
              <a:rPr lang="ru-RU" dirty="0" smtClean="0"/>
              <a:t>пашня, </a:t>
            </a:r>
            <a:r>
              <a:rPr lang="ru-RU" dirty="0" err="1" smtClean="0"/>
              <a:t>с.х</a:t>
            </a:r>
            <a:r>
              <a:rPr lang="ru-RU" dirty="0" smtClean="0"/>
              <a:t>. угодья, поголовье скота (в пересчёте), поголовье птицы, работники </a:t>
            </a:r>
            <a:r>
              <a:rPr lang="ru-RU" dirty="0" err="1" smtClean="0"/>
              <a:t>с.х</a:t>
            </a:r>
            <a:r>
              <a:rPr lang="ru-RU" dirty="0" smtClean="0"/>
              <a:t>., основные средства, оборотные средства, энергетические мощности</a:t>
            </a:r>
          </a:p>
          <a:p>
            <a:pPr lvl="1"/>
            <a:r>
              <a:rPr lang="ru-RU" dirty="0" smtClean="0"/>
              <a:t>Диффузия технологий</a:t>
            </a:r>
          </a:p>
          <a:p>
            <a:pPr lvl="2"/>
            <a:r>
              <a:rPr lang="ru-RU" dirty="0" smtClean="0"/>
              <a:t>до 20% производства региона-акцептора</a:t>
            </a:r>
          </a:p>
          <a:p>
            <a:pPr lvl="2"/>
            <a:r>
              <a:rPr lang="ru-RU" dirty="0" smtClean="0"/>
              <a:t>до 100% производства региона-донора</a:t>
            </a:r>
          </a:p>
        </p:txBody>
      </p:sp>
    </p:spTree>
    <p:extLst>
      <p:ext uri="{BB962C8B-B14F-4D97-AF65-F5344CB8AC3E}">
        <p14:creationId xmlns:p14="http://schemas.microsoft.com/office/powerpoint/2010/main" val="42568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61410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81719514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37806406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3360798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13542797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081449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6027592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66995994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28495277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75781858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5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189484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Методика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Объект 5"/>
              <p:cNvSpPr>
                <a:spLocks noGrp="1"/>
              </p:cNvSpPr>
              <p:nvPr>
                <p:ph idx="1"/>
              </p:nvPr>
            </p:nvSpPr>
            <p:spPr>
              <a:solidFill>
                <a:schemeClr val="bg1">
                  <a:alpha val="61000"/>
                </a:schemeClr>
              </a:solidFill>
            </p:spPr>
            <p:txBody>
              <a:bodyPr>
                <a:normAutofit fontScale="77500" lnSpcReduction="20000"/>
              </a:bodyPr>
              <a:lstStyle/>
              <a:p>
                <a:r>
                  <a:rPr lang="ru-RU" sz="3300" dirty="0" smtClean="0"/>
                  <a:t>Модель ВИАПИ </a:t>
                </a:r>
                <a:r>
                  <a:rPr lang="en-US" sz="3300" dirty="0" smtClean="0"/>
                  <a:t>v2.6</a:t>
                </a:r>
                <a:endParaRPr lang="ru-RU" sz="3300" dirty="0" smtClean="0"/>
              </a:p>
              <a:p>
                <a:pPr lvl="1"/>
                <a:r>
                  <a:rPr lang="ru-RU" sz="3300" b="1" dirty="0" smtClean="0"/>
                  <a:t>Квоты на ЭПГ</a:t>
                </a:r>
                <a:r>
                  <a:rPr lang="ru-RU" sz="3300" dirty="0" smtClean="0"/>
                  <a:t> в региональном разрезе</a:t>
                </a:r>
              </a:p>
              <a:p>
                <a:pPr lvl="2"/>
                <a:r>
                  <a:rPr lang="ru-RU" sz="2800" b="1" dirty="0" smtClean="0"/>
                  <a:t>100%</a:t>
                </a:r>
                <a:r>
                  <a:rPr lang="ru-RU" sz="2800" dirty="0" smtClean="0"/>
                  <a:t> к факту </a:t>
                </a:r>
                <a:r>
                  <a:rPr lang="en-US" sz="2800" dirty="0" smtClean="0"/>
                  <a:t>vs </a:t>
                </a:r>
                <a:r>
                  <a:rPr lang="en-US" sz="2800" b="1" dirty="0" smtClean="0"/>
                  <a:t>90</a:t>
                </a:r>
                <a:r>
                  <a:rPr lang="ru-RU" sz="2800" b="1" dirty="0" smtClean="0"/>
                  <a:t>, 80 или 70%</a:t>
                </a:r>
                <a:r>
                  <a:rPr lang="ru-RU" sz="2800" dirty="0" smtClean="0"/>
                  <a:t> к факту</a:t>
                </a:r>
              </a:p>
              <a:p>
                <a:pPr lvl="2"/>
                <a:r>
                  <a:rPr lang="ru-RU" sz="2800" dirty="0" smtClean="0"/>
                  <a:t>При прочих равных условиях</a:t>
                </a:r>
              </a:p>
              <a:p>
                <a:endParaRPr lang="ru-RU" dirty="0" smtClean="0"/>
              </a:p>
              <a:p>
                <a:r>
                  <a:rPr lang="ru-RU" dirty="0" smtClean="0"/>
                  <a:t>Аппроксимация эластичности производства по ЭПГ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ru-RU" i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Произв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Произв</m:t>
                              </m:r>
                            </m:den>
                          </m:f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ru-RU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ЭПГ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ЭПГ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ru-RU" sz="390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Произ</m:t>
                              </m:r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в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90</m:t>
                                  </m:r>
                                </m:sub>
                              </m:sSub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−Произ</m:t>
                              </m:r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в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Произ</m:t>
                              </m:r>
                              <m:sSub>
                                <m:sSubPr>
                                  <m:ctrlP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в</m:t>
                                  </m:r>
                                </m:e>
                                <m:sub>
                                  <m:r>
                                    <a:rPr lang="ru-RU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90−100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lvl="1"/>
                <a:endParaRPr lang="ru-RU" dirty="0" smtClean="0"/>
              </a:p>
              <a:p>
                <a:pPr lvl="1"/>
                <a:endParaRPr lang="ru-RU" dirty="0" smtClean="0"/>
              </a:p>
            </p:txBody>
          </p:sp>
        </mc:Choice>
        <mc:Fallback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11" t="-2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351139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2344008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2211089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974355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63228151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1063388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9450261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222221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787215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4894397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24958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Результаты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548402"/>
              </p:ext>
            </p:extLst>
          </p:nvPr>
        </p:nvGraphicFramePr>
        <p:xfrm>
          <a:off x="461963" y="1627188"/>
          <a:ext cx="8172450" cy="446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4" imgW="6586482" imgH="3594679" progId="Word.Document.12">
                  <p:embed/>
                </p:oleObj>
              </mc:Choice>
              <mc:Fallback>
                <p:oleObj name="Документ" r:id="rId4" imgW="6586482" imgH="35946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963" y="1627188"/>
                        <a:ext cx="8172450" cy="4465637"/>
                      </a:xfrm>
                      <a:prstGeom prst="rect">
                        <a:avLst/>
                      </a:prstGeom>
                      <a:solidFill>
                        <a:schemeClr val="bg1">
                          <a:alpha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83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74320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4024574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328335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5612272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2507589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936845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796866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8125586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6686909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2256069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796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Результаты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>
              <a:alpha val="61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Регионы с отрицательной эластичностью производства </a:t>
            </a:r>
            <a:r>
              <a:rPr lang="ru-RU" dirty="0" err="1" smtClean="0"/>
              <a:t>с.х</a:t>
            </a:r>
            <a:r>
              <a:rPr lang="ru-RU" dirty="0" smtClean="0"/>
              <a:t>. продукции по ЭПГ </a:t>
            </a:r>
            <a:r>
              <a:rPr lang="ru-RU" b="1" dirty="0" smtClean="0">
                <a:solidFill>
                  <a:srgbClr val="00B050"/>
                </a:solidFill>
              </a:rPr>
              <a:t>выигрывают</a:t>
            </a:r>
            <a:r>
              <a:rPr lang="ru-RU" dirty="0" smtClean="0"/>
              <a:t> от квотирования</a:t>
            </a:r>
          </a:p>
          <a:p>
            <a:pPr lvl="1"/>
            <a:r>
              <a:rPr lang="ru-RU" dirty="0" smtClean="0"/>
              <a:t>Квота 90%</a:t>
            </a:r>
          </a:p>
          <a:p>
            <a:pPr lvl="2"/>
            <a:r>
              <a:rPr lang="ru-RU" dirty="0" smtClean="0"/>
              <a:t>Чувашия (−0,138)</a:t>
            </a:r>
          </a:p>
          <a:p>
            <a:pPr lvl="2"/>
            <a:r>
              <a:rPr lang="ru-RU" dirty="0" smtClean="0"/>
              <a:t>Кировская область (−0,069)</a:t>
            </a:r>
          </a:p>
          <a:p>
            <a:pPr lvl="2"/>
            <a:r>
              <a:rPr lang="ru-RU" dirty="0" smtClean="0"/>
              <a:t>Рязанская область (−0,047)</a:t>
            </a:r>
          </a:p>
          <a:p>
            <a:pPr lvl="2"/>
            <a:r>
              <a:rPr lang="ru-RU" dirty="0" smtClean="0"/>
              <a:t>Башкортостан (−0,019)</a:t>
            </a:r>
          </a:p>
          <a:p>
            <a:pPr lvl="2"/>
            <a:r>
              <a:rPr lang="ru-RU" dirty="0" smtClean="0"/>
              <a:t>Татарстан (−0,016)</a:t>
            </a:r>
          </a:p>
          <a:p>
            <a:pPr lvl="2"/>
            <a:r>
              <a:rPr lang="ru-RU" dirty="0" smtClean="0"/>
              <a:t>Удмуртия (−0,016)</a:t>
            </a:r>
          </a:p>
          <a:p>
            <a:pPr lvl="2"/>
            <a:r>
              <a:rPr lang="ru-RU" dirty="0" smtClean="0"/>
              <a:t>Калининградская область (−0,002)</a:t>
            </a:r>
          </a:p>
          <a:p>
            <a:pPr lvl="2"/>
            <a:r>
              <a:rPr lang="ru-RU" dirty="0" smtClean="0"/>
              <a:t>Хакасия (−0,001)</a:t>
            </a:r>
          </a:p>
          <a:p>
            <a:pPr lvl="2"/>
            <a:r>
              <a:rPr lang="ru-RU" dirty="0" smtClean="0"/>
              <a:t>Нижегородская </a:t>
            </a:r>
            <a:r>
              <a:rPr lang="ru-RU" dirty="0"/>
              <a:t>область (−</a:t>
            </a:r>
            <a:r>
              <a:rPr lang="ru-RU" dirty="0" smtClean="0"/>
              <a:t>0,001)</a:t>
            </a:r>
          </a:p>
          <a:p>
            <a:pPr lvl="1"/>
            <a:r>
              <a:rPr lang="ru-RU" dirty="0" smtClean="0"/>
              <a:t>Квоты 80 и 70%</a:t>
            </a:r>
          </a:p>
          <a:p>
            <a:pPr lvl="2"/>
            <a:r>
              <a:rPr lang="ru-RU" dirty="0" smtClean="0"/>
              <a:t>Нет таких регионов</a:t>
            </a:r>
            <a:endParaRPr lang="ru-RU" dirty="0" smtClean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45808348"/>
              </p:ext>
            </p:extLst>
          </p:nvPr>
        </p:nvGraphicFramePr>
        <p:xfrm>
          <a:off x="1259632" y="2636912"/>
          <a:ext cx="636036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846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89086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89443543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12892905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430192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3683054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64552988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003220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4799653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3825018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1728113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8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31330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Результаты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196806"/>
              </p:ext>
            </p:extLst>
          </p:nvPr>
        </p:nvGraphicFramePr>
        <p:xfrm>
          <a:off x="461963" y="1530350"/>
          <a:ext cx="8201025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Документ" r:id="rId4" imgW="6435685" imgH="3789851" progId="Word.Document.12">
                  <p:embed/>
                </p:oleObj>
              </mc:Choice>
              <mc:Fallback>
                <p:oleObj name="Документ" r:id="rId4" imgW="6435685" imgH="378985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963" y="1530350"/>
                        <a:ext cx="8201025" cy="4832350"/>
                      </a:xfrm>
                      <a:prstGeom prst="rect">
                        <a:avLst/>
                      </a:prstGeom>
                      <a:solidFill>
                        <a:schemeClr val="bg1">
                          <a:alpha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94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742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</a:t>
            </a: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!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645333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svetlov@viapi.ru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4000"/>
            </a:schemeClr>
          </a:solidFill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Выводы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bg1">
              <a:alpha val="61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Сельское хозяйство России и большинства её регионов имеет резервы адаптации к квотированию ЭПГ</a:t>
            </a:r>
          </a:p>
          <a:p>
            <a:pPr lvl="1"/>
            <a:r>
              <a:rPr lang="ru-RU" dirty="0" smtClean="0"/>
              <a:t>Но эти резервы не слишком велики</a:t>
            </a:r>
          </a:p>
          <a:p>
            <a:pPr lvl="1"/>
            <a:r>
              <a:rPr lang="ru-RU" dirty="0" smtClean="0"/>
              <a:t>Наиболее уязвимы Северный Кавказ и ЮФО</a:t>
            </a:r>
          </a:p>
          <a:p>
            <a:pPr lvl="1"/>
            <a:r>
              <a:rPr lang="ru-RU" dirty="0" smtClean="0"/>
              <a:t>Наиболее уязвимы сахарная свёкла, зерно, подсолнечник</a:t>
            </a:r>
            <a:endParaRPr lang="ru-RU" dirty="0" smtClean="0"/>
          </a:p>
          <a:p>
            <a:r>
              <a:rPr lang="ru-RU" dirty="0" smtClean="0"/>
              <a:t>Квотирование как стимул для инноваций</a:t>
            </a:r>
          </a:p>
          <a:p>
            <a:pPr lvl="1"/>
            <a:r>
              <a:rPr lang="ru-RU" dirty="0" smtClean="0"/>
              <a:t>Наибольшие стимулы – в самых уязвимых регионах и отраслях</a:t>
            </a:r>
          </a:p>
          <a:p>
            <a:pPr lvl="1"/>
            <a:r>
              <a:rPr lang="ru-RU" dirty="0" smtClean="0"/>
              <a:t>«Созидательное разрушение» © Й. Шумпетер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37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3880</TotalTime>
  <Words>424</Words>
  <Application>Microsoft Office PowerPoint</Application>
  <PresentationFormat>Экран (4:3)</PresentationFormat>
  <Paragraphs>86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Тема Office</vt:lpstr>
      <vt:lpstr>Документ Microsoft Word</vt:lpstr>
      <vt:lpstr>ЭЛАСТИЧНОСТЬ ПРОИЗВОДСТВА СЕЛЬСКОХОЗЯЙСТВЕННОЙ ПРОДУКЦИИ ПО ЛИМИТУ ЭМИССИИ ПАРНИКОВЫХ ГАЗОВ</vt:lpstr>
      <vt:lpstr>Мотивация</vt:lpstr>
      <vt:lpstr>Мотивация</vt:lpstr>
      <vt:lpstr>Методика</vt:lpstr>
      <vt:lpstr>Методика</vt:lpstr>
      <vt:lpstr>Методика</vt:lpstr>
      <vt:lpstr>Результаты</vt:lpstr>
      <vt:lpstr>Результаты</vt:lpstr>
      <vt:lpstr>Результаты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farmers earn from selling their data? A theoretical framework</dc:title>
  <dc:creator>Светлов Николай Михайлович</dc:creator>
  <cp:lastModifiedBy>Nikolai Svetlov</cp:lastModifiedBy>
  <cp:revision>103</cp:revision>
  <cp:lastPrinted>2020-06-24T08:16:46Z</cp:lastPrinted>
  <dcterms:created xsi:type="dcterms:W3CDTF">2020-06-21T13:56:14Z</dcterms:created>
  <dcterms:modified xsi:type="dcterms:W3CDTF">2022-10-14T19:02:08Z</dcterms:modified>
</cp:coreProperties>
</file>