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72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81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86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286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576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032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073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32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315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764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441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C2505-41ED-4CFA-B0DA-4A73A2DDEF3C}" type="datetimeFigureOut">
              <a:rPr lang="ru-RU" smtClean="0"/>
              <a:t>24.10.2022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FDACA-5DD9-4596-B55B-5A1A842CE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474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880320"/>
          </a:xfrm>
        </p:spPr>
        <p:txBody>
          <a:bodyPr>
            <a:normAutofit/>
          </a:bodyPr>
          <a:lstStyle/>
          <a:p>
            <a:r>
              <a:rPr lang="ru-RU" sz="4800" cap="all" dirty="0"/>
              <a:t>Статистический анализ цифровых технологий в сельском хозяйстве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340696"/>
            <a:ext cx="7704856" cy="1752600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Докладчик: Сальников С.Г.</a:t>
            </a:r>
          </a:p>
          <a:p>
            <a:pPr algn="r"/>
            <a:r>
              <a:rPr lang="ru-RU" dirty="0" smtClean="0"/>
              <a:t>зав. отделом информатизации АПК ВИАПИ имени А.А. Никонова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53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#</a:t>
            </a:r>
            <a:r>
              <a:rPr lang="ru-RU" sz="4000" dirty="0" smtClean="0"/>
              <a:t>2 Виды экономической деятельности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344430"/>
              </p:ext>
            </p:extLst>
          </p:nvPr>
        </p:nvGraphicFramePr>
        <p:xfrm>
          <a:off x="539552" y="1124744"/>
          <a:ext cx="8208912" cy="57648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7242"/>
                <a:gridCol w="7161670"/>
              </a:tblGrid>
              <a:tr h="48506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Код ОКВЭД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 вида экономической деятельности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</a:tr>
              <a:tr h="16169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A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СЕЛЬСКОЕ, ЛЕСНОЕ ХОЗЯЙСТВО, ОХОТА, РЫБОЛОВСТВО И РЫБОВОДСТВО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16169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B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ДОБЫЧА ПОЛЕЗНЫХ ИСКОПАЕМЫХ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16169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С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ОБРАБАТЫВАЮЩИЕ ПРОИЗВОДСТВА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32337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D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ОБЕСПЕЧЕНИЕ ЭЛЕКТРИЧЕСКОЙ ЭНЕРГИЕЙ, ГАЗОМ И ПАРОМ; КОНДИЦИОНИРОВАНИЕ ВОЗДУХА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32337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E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ВОДОСНАБЖЕНИЕ; ВОДООТВЕДЕНИЕ, ОРГАНИЗАЦИЯ СБОРА И УТИЛИЗАЦИИ ОТХОДОВ, ДЕЯТЕЛЬНОСТЬ ПО ЛИКВИДАЦИИ ЗАГРЯЗНЕНИЙ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16169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F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СТРОИТЕЛЬСТВО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352573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G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ТОРГОВЛЯ ОПТОВАЯ И РОЗНИЧНАЯ; РЕМОНТ АВТОТРАНСПОРТНЫХ СРЕДСТВ И МОТОЦИКЛОВ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16169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H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ТРАНСПОРТИРОВКА И ХРАНЕНИЕ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292838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I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ДЕЯТЕЛЬНОСТЬ ГОСТИНИЦ И ПРЕДПРИЯТИЙ ОБЩЕСТВЕННОГО ПИТАНИЯ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16169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J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ДЕЯТЕЛЬНОСТЬ В ОБЛАСТИ ИНФОРМАЦИИ И СВЯЗИ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16169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K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ДЕЯТЕЛЬНОСТЬ ФИНАНСОВАЯ И СТРАХОВАЯ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16169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L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ДЕЯТЕЛЬНОСТЬ ПО ОПЕРАЦИЯМ С НЕДВИЖИМЫМ ИМУЩЕСТВОМ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16169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M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ДЕЯТЕЛЬНОСТЬ ПРОФЕССИОНАЛЬНАЯ, НАУЧНАЯ И ТЕХНИЧЕСКАЯ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32337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N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ДЕЯТЕЛЬНОСТЬ АДМИНИСТРАТИВНАЯ И СОПУТСТВУЮЩИЕ ДОПОЛНИТЕЛЬНЫЕ УСЛУГИ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32337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O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ГОСУДАРСТВЕННОЕ УПРАВЛЕНИЕ И ОБЕСПЕЧЕНИЕ ВОЕННОЙ БЕЗОПАСНОСТИ; СОЦИАЛЬНОЕ ОБЕСПЕЧЕНИЕ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32337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Q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ДЕЯТЕЛЬНОСТЬ В ОБЛАСТИ ЗДРАВООХРАНЕНИЯ И СОЦИАЛЬНЫХ УСЛУГ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  <a:tr h="323379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R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/>
                </a:tc>
                <a:tc>
                  <a:txBody>
                    <a:bodyPr/>
                    <a:lstStyle/>
                    <a:p>
                      <a:pPr indent="2159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ДЕЯТЕЛЬНОСТЬ В ОБЛАСТИ КУЛЬТУРЫ, СПОРТА, ОРГАНИЗАЦИИ ДОСУГА И РАЗВЛЕЧЕНИЙ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8507" marR="4850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41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#</a:t>
            </a:r>
            <a:r>
              <a:rPr lang="ru-RU" dirty="0" smtClean="0"/>
              <a:t>3 Показатели формы </a:t>
            </a:r>
            <a:r>
              <a:rPr lang="en-US" dirty="0" smtClean="0"/>
              <a:t>t1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001406"/>
              </p:ext>
            </p:extLst>
          </p:nvPr>
        </p:nvGraphicFramePr>
        <p:xfrm>
          <a:off x="323528" y="638383"/>
          <a:ext cx="8568952" cy="6414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/>
                <a:gridCol w="3848542"/>
                <a:gridCol w="615954"/>
                <a:gridCol w="3384376"/>
              </a:tblGrid>
              <a:tr h="5424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Код столбца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показателя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Код столбца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показателя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53907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Число организаций, использовавших информационные и коммуникационные технологии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Электронный обмен данными между своими и внешними информационными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системами для отправки в органы государственного управления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927" marR="37927" marT="0" marB="0"/>
                </a:tc>
              </a:tr>
              <a:tr h="243555">
                <a:tc gridSpan="2"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из них использовавших: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Аккаунт в социальной сети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</a:tr>
              <a:tr h="273307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Персональные компьютеры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Геоинформационные системы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</a:tr>
              <a:tr h="273307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Серверы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Цифровые платформы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</a:tr>
              <a:tr h="49664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Локальные вычислительные сети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Технологии сбора, обработки и анализа больших данных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</a:tr>
              <a:tr h="389812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Фиксированный (проводной и беспроводной) Интернет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Технологии искусственного интеллекта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</a:tr>
              <a:tr h="273307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Мобильный Интернет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"Облачные" сервисы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</a:tr>
              <a:tr h="273307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Экстранет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Интернет вещей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</a:tr>
              <a:tr h="49664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err="1">
                          <a:effectLst/>
                        </a:rPr>
                        <a:t>Интранет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Технологии радиочастотной идентификации объектов (RFID)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</a:tr>
              <a:tr h="361650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Веб-сайт в Интернете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"Цифровой двойник"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</a:tr>
              <a:tr h="75895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Предоставляемые третьей стороной бесплатные или с открытым исходным кодом операционные системы (например, Linux) 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Промышленные роботы / автоматизированные линии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</a:tr>
              <a:tr h="5305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12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Электронный обмен данными между своими и внешними информационными системами по форматам обмена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37927" marR="37927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0955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Аддитивные </a:t>
                      </a:r>
                      <a:r>
                        <a:rPr lang="ru-RU" sz="1200" dirty="0" smtClean="0">
                          <a:effectLst/>
                        </a:rPr>
                        <a:t>технологии (3</a:t>
                      </a:r>
                      <a:r>
                        <a:rPr lang="en-US" sz="1200" dirty="0" smtClean="0">
                          <a:effectLst/>
                        </a:rPr>
                        <a:t>D</a:t>
                      </a:r>
                      <a:r>
                        <a:rPr lang="ru-RU" sz="1200" dirty="0" smtClean="0">
                          <a:effectLst/>
                        </a:rPr>
                        <a:t>-печать)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7927" marR="3792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25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263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#</a:t>
            </a:r>
            <a:r>
              <a:rPr lang="ru-RU" dirty="0" smtClean="0"/>
              <a:t>4 Результаты расчётов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761213"/>
              </p:ext>
            </p:extLst>
          </p:nvPr>
        </p:nvGraphicFramePr>
        <p:xfrm>
          <a:off x="467544" y="908720"/>
          <a:ext cx="8280920" cy="57785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64"/>
                <a:gridCol w="864096"/>
                <a:gridCol w="6840760"/>
              </a:tblGrid>
              <a:tr h="599912">
                <a:tc>
                  <a:txBody>
                    <a:bodyPr/>
                    <a:lstStyle/>
                    <a:p>
                      <a:pPr indent="21590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ранг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 anchor="ctr"/>
                </a:tc>
                <a:tc>
                  <a:txBody>
                    <a:bodyPr/>
                    <a:lstStyle/>
                    <a:p>
                      <a:pPr indent="22860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среднее значение ранга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 anchor="ctr"/>
                </a:tc>
                <a:tc>
                  <a:txBody>
                    <a:bodyPr/>
                    <a:lstStyle/>
                    <a:p>
                      <a:pPr indent="10795"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отрасль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 anchor="ctr"/>
                </a:tc>
              </a:tr>
              <a:tr h="292236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450215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3,45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G - ТОРГОВЛЯ ОПТОВАЯ И РОЗНИЧНАЯ; РЕМОНТ АВТОТРАНСПОРТНЫХ СРЕДСТВ И МОТОЦИКЛОВ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76000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4,41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C - ОБРАБАТЫВАЮЩИЕ ПРОИЗВОДСТВА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76000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4,73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J - ДЕЯТЕЛЬНОСТЬ В ОБЛАСТИ ИНФОРМАЦИИ И СВЯЗИ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92236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5,18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Q - ДЕЯТЕЛЬНОСТЬ В ОБЛАСТИ ЗДРАВООХРАНЕНИЯ И СОЦИАЛЬНЫХ УСЛУГ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76000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5,55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K - ДЕЯТЕЛЬНОСТЬ ФИНАНСОВАЯ И СТРАХОВАЯ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92236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6,00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D - ОБЕСПЕЧЕНИЕ ЭЛЕКТРИЧЕСКОЙ ЭНЕРГИЕЙ, ГАЗОМ И ПАРОМ; КОНДИЦИОНИРОВАНИЕ ВОЗДУХА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76000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8,05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B - ДОБЫЧА ПОЛЕЗНЫХ ИСКОПАЕМЫХ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76000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8,14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H - ТРАНСПОРТИРОВКА И ХРАНЕНИЕ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92236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8,50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I - ДЕЯТЕЛЬНОСТЬ ГОСТИНИЦ И ПРЕДПРИЯТИЙ ОБЩЕСТВЕННОГО ПИТАНИЯ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438353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10,05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E - ВОДОСНАБЖЕНИЕ; ВОДООТВЕДЕНИЕ, ОРГАНИЗАЦИЯ СБОРА И УТИЛИЗАЦИИ ОТХОДОВ, ДЕЯТЕЛЬНОСТЬ ПО ЛИКВИДАЦИИ ЗАГРЯЗНЕНИЙ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92236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10,23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M - ДЕЯТЕЛЬНОСТЬ ПРОФЕССИОНАЛЬНАЯ, НАУЧНАЯ И ТЕХНИЧЕСКАЯ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92236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10,64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O - ГОСУДАРСТВЕННОЕ УПРАВЛЕНИЕ И ОБЕСПЕЧЕНИЕ ВОЕННОЙ БЕЗОПАСНОСТИ; СОЦИАЛЬНОЕ ОБЕСПЕЧЕНИЕ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92236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12,36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N - ДЕЯТЕЛЬНОСТЬ АДМИНИСТРАТИВНАЯ И СОПУТСТВУЮЩИЕ ДОПОЛНИТЕЛЬНЫЕ УСЛУГИ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92236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12,73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A - СЕЛЬСКОЕ, ЛЕСНОЕ ХОЗЯЙСТВО, ОХОТА, РЫБОЛОВСТВО И РЫБОВОДСТВО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92236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13,68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R - ДЕЯТЕЛЬНОСТЬ В ОБЛАСТИ КУЛЬТУРЫ, СПОРТА, ОРГАНИЗАЦИИ ДОСУГА И РАЗВЛЕЧЕНИЙ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92236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14,59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</a:rPr>
                        <a:t>L - ДЕЯТЕЛЬНОСТЬ ПО ОПЕРАЦИЯМ С НЕДВИЖИМЫМ ИМУЩЕСТВОМ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  <a:tr h="276000"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14,73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  <a:tc>
                  <a:txBody>
                    <a:bodyPr/>
                    <a:lstStyle/>
                    <a:p>
                      <a:pPr indent="21590"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</a:rPr>
                        <a:t>F – СТРОИТЕЛЬСТВО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342" marR="3634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22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#</a:t>
            </a:r>
            <a:r>
              <a:rPr lang="ru-RU" sz="5400" dirty="0" smtClean="0"/>
              <a:t>5 Успехи в цифровизации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/>
              <a:t>Г</a:t>
            </a:r>
            <a:r>
              <a:rPr lang="ru-RU" sz="4400" dirty="0" smtClean="0"/>
              <a:t>ИС – 8-е место</a:t>
            </a:r>
          </a:p>
          <a:p>
            <a:r>
              <a:rPr lang="ru-RU" sz="4400" dirty="0" smtClean="0"/>
              <a:t>«Цифровые двойники» и 3</a:t>
            </a:r>
            <a:r>
              <a:rPr lang="en-US" sz="4400" dirty="0" smtClean="0"/>
              <a:t>D</a:t>
            </a:r>
            <a:r>
              <a:rPr lang="ru-RU" sz="4400" dirty="0" smtClean="0"/>
              <a:t>-печать – 7-е место</a:t>
            </a:r>
          </a:p>
          <a:p>
            <a:r>
              <a:rPr lang="ru-RU" sz="4400" dirty="0" smtClean="0"/>
              <a:t>Промышленные роботы и автоматизированные линии – 5-е место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319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 smtClean="0"/>
              <a:t>#</a:t>
            </a:r>
            <a:r>
              <a:rPr lang="ru-RU" sz="5400" dirty="0" smtClean="0"/>
              <a:t>6 Неудачи в цифровизации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Веб-сайт и открытые ОС – 17-е место</a:t>
            </a:r>
          </a:p>
          <a:p>
            <a:r>
              <a:rPr lang="ru-RU" sz="4400" dirty="0" smtClean="0"/>
              <a:t>Использование </a:t>
            </a:r>
            <a:r>
              <a:rPr lang="ru-RU" sz="4400" dirty="0" err="1" smtClean="0"/>
              <a:t>Экстранета</a:t>
            </a:r>
            <a:r>
              <a:rPr lang="ru-RU" sz="4400" dirty="0" smtClean="0"/>
              <a:t> и </a:t>
            </a:r>
            <a:r>
              <a:rPr lang="ru-RU" sz="4400" dirty="0" err="1" smtClean="0"/>
              <a:t>Интранета</a:t>
            </a:r>
            <a:r>
              <a:rPr lang="ru-RU" sz="4400" dirty="0" smtClean="0"/>
              <a:t> </a:t>
            </a:r>
            <a:r>
              <a:rPr lang="ru-RU" sz="4400" smtClean="0"/>
              <a:t>– 16-е место</a:t>
            </a:r>
            <a:endParaRPr lang="ru-RU" sz="4400" dirty="0" smtClean="0"/>
          </a:p>
          <a:p>
            <a:r>
              <a:rPr lang="ru-RU" sz="4400" dirty="0" smtClean="0"/>
              <a:t>Ещё 3 показателя – 15-е место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41143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6106690"/>
          </a:xfrm>
        </p:spPr>
        <p:txBody>
          <a:bodyPr>
            <a:normAutofit/>
          </a:bodyPr>
          <a:lstStyle/>
          <a:p>
            <a:r>
              <a:rPr lang="ru-RU" sz="9600" dirty="0" smtClean="0"/>
              <a:t>СПАСИБО</a:t>
            </a:r>
            <a:br>
              <a:rPr lang="ru-RU" sz="9600" dirty="0" smtClean="0"/>
            </a:br>
            <a:r>
              <a:rPr lang="ru-RU" sz="9600" dirty="0" smtClean="0"/>
              <a:t>ЗА</a:t>
            </a:r>
            <a:br>
              <a:rPr lang="ru-RU" sz="9600" dirty="0" smtClean="0"/>
            </a:br>
            <a:r>
              <a:rPr lang="ru-RU" sz="9600" dirty="0" smtClean="0"/>
              <a:t>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37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564</Words>
  <Application>Microsoft Office PowerPoint</Application>
  <PresentationFormat>Экран (4:3)</PresentationFormat>
  <Paragraphs>156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Статистический анализ цифровых технологий в сельском хозяйстве</vt:lpstr>
      <vt:lpstr>#2 Виды экономической деятельности</vt:lpstr>
      <vt:lpstr>#3 Показатели формы t1</vt:lpstr>
      <vt:lpstr>#4 Результаты расчётов</vt:lpstr>
      <vt:lpstr>#5 Успехи в цифровизации</vt:lpstr>
      <vt:lpstr>#6 Неудачи в цифровизации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Статистический анализ цифровых технологий в сельском хозяйстве</dc:title>
  <dc:creator>Сальников</dc:creator>
  <cp:lastModifiedBy>salnikov</cp:lastModifiedBy>
  <cp:revision>8</cp:revision>
  <dcterms:created xsi:type="dcterms:W3CDTF">2022-10-24T11:28:46Z</dcterms:created>
  <dcterms:modified xsi:type="dcterms:W3CDTF">2022-10-24T12:38:10Z</dcterms:modified>
</cp:coreProperties>
</file>