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charts/colors2.xml" ContentType="application/vnd.ms-office.chartcolorstyle+xml"/>
  <Override PartName="/ppt/charts/colors3.xml" ContentType="application/vnd.ms-office.chartcolorstyl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charts/style3.xml" ContentType="application/vnd.ms-office.chartstyl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charts/style1.xml" ContentType="application/vnd.ms-office.chart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325" r:id="rId3"/>
    <p:sldId id="330" r:id="rId4"/>
    <p:sldId id="326" r:id="rId5"/>
    <p:sldId id="324" r:id="rId6"/>
    <p:sldId id="317" r:id="rId7"/>
    <p:sldId id="318" r:id="rId8"/>
    <p:sldId id="319" r:id="rId9"/>
    <p:sldId id="320" r:id="rId10"/>
    <p:sldId id="322" r:id="rId11"/>
    <p:sldId id="312" r:id="rId12"/>
    <p:sldId id="321" r:id="rId13"/>
    <p:sldId id="323" r:id="rId14"/>
    <p:sldId id="329" r:id="rId15"/>
    <p:sldId id="331" r:id="rId16"/>
    <p:sldId id="31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9015" autoAdjust="0"/>
    <p:restoredTop sz="95642" autoAdjust="0"/>
  </p:normalViewPr>
  <p:slideViewPr>
    <p:cSldViewPr>
      <p:cViewPr varScale="1">
        <p:scale>
          <a:sx n="84" d="100"/>
          <a:sy n="84" d="100"/>
        </p:scale>
        <p:origin x="-1258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D:\DOWNLOAD\TAM\STUDY\&#1040;&#1089;&#1087;&#1080;&#1088;&#1072;&#1085;&#1090;&#1091;&#1088;&#1072;\&#1040;&#1085;&#1082;&#1077;&#1090;&#1099;\&#1040;&#1085;&#1082;&#1077;&#1090;&#1099;%20&#1058;&#1072;&#1084;&#1073;&#1086;&#1074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D:\DOWNLOAD\TAM\STUDY\&#1040;&#1089;&#1087;&#1080;&#1088;&#1072;&#1085;&#1090;&#1091;&#1088;&#1072;\&#1040;&#1085;&#1082;&#1077;&#1090;&#1099;\&#1055;&#1088;&#1077;&#1076;&#1087;&#1088;&#1080;&#1085;&#1080;&#1084;&#1072;&#1090;&#1077;&#1083;&#1100;&#1089;&#1090;&#1074;&#1086;%20&#1080;%20&#1082;&#1086;&#1085;&#1082;&#1091;&#1088;&#1077;&#1085;&#1090;&#1085;&#1072;&#1103;%20&#1089;&#1088;&#1077;&#1076;&#1072;%20&#1074;%20&#1094;&#1080;&#1092;&#1088;&#1072;&#1093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file:///D:\DOWNLOAD\TAM\STUDY\&#1040;&#1089;&#1087;&#1080;&#1088;&#1072;&#1085;&#1090;&#1091;&#1088;&#1072;\&#1040;&#1085;&#1082;&#1077;&#1090;&#1099;\&#1055;&#1088;&#1077;&#1076;&#1087;&#1088;&#1080;&#1085;&#1080;&#1084;&#1072;&#1090;&#1077;&#1083;&#1100;&#1089;&#1090;&#1074;&#1086;%20&#1080;%20&#1082;&#1086;&#1085;&#1082;&#1091;&#1088;&#1077;&#1085;&#1090;&#1085;&#1072;&#1103;%20&#1089;&#1088;&#1077;&#1076;&#1072;%20&#1074;%20&#1094;&#1080;&#1092;&#1088;&#1072;&#1093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Рейтинг ВЭД по предпринимательской  активности </a:t>
            </a:r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bar"/>
        <c:grouping val="clustered"/>
        <c:ser>
          <c:idx val="0"/>
          <c:order val="0"/>
          <c:tx>
            <c:strRef>
              <c:f>Лист2!$A$4</c:f>
              <c:strCache>
                <c:ptCount val="1"/>
                <c:pt idx="0">
                  <c:v>Ранг/49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cat>
            <c:strRef>
              <c:f>Лист2!$B$2:$L$2</c:f>
              <c:strCache>
                <c:ptCount val="11"/>
                <c:pt idx="0">
                  <c:v>Сельское хозяйство</c:v>
                </c:pt>
                <c:pt idx="1">
                  <c:v>Добыча полезных ископаемых</c:v>
                </c:pt>
                <c:pt idx="2">
                  <c:v>Обрабатывающая промышленность</c:v>
                </c:pt>
                <c:pt idx="3">
                  <c:v>Транспорт</c:v>
                </c:pt>
                <c:pt idx="4">
                  <c:v>Оптовая и розничная торговля</c:v>
                </c:pt>
                <c:pt idx="5">
                  <c:v>Связь</c:v>
                </c:pt>
                <c:pt idx="6">
                  <c:v>Финансы</c:v>
                </c:pt>
                <c:pt idx="7">
                  <c:v>Профессиональные услуги</c:v>
                </c:pt>
                <c:pt idx="8">
                  <c:v>Административные услуги</c:v>
                </c:pt>
                <c:pt idx="9">
                  <c:v>Здравоохранение, образование, государственные и социальные службы</c:v>
                </c:pt>
                <c:pt idx="10">
                  <c:v>Личные услуги</c:v>
                </c:pt>
              </c:strCache>
            </c:strRef>
          </c:cat>
          <c:val>
            <c:numRef>
              <c:f>Лист2!$B$4:$L$4</c:f>
              <c:numCache>
                <c:formatCode>General</c:formatCode>
                <c:ptCount val="11"/>
                <c:pt idx="0">
                  <c:v>6</c:v>
                </c:pt>
                <c:pt idx="1">
                  <c:v>8</c:v>
                </c:pt>
                <c:pt idx="2">
                  <c:v>17</c:v>
                </c:pt>
                <c:pt idx="3">
                  <c:v>3</c:v>
                </c:pt>
                <c:pt idx="4">
                  <c:v>31</c:v>
                </c:pt>
                <c:pt idx="5">
                  <c:v>29</c:v>
                </c:pt>
                <c:pt idx="6">
                  <c:v>29</c:v>
                </c:pt>
                <c:pt idx="7">
                  <c:v>28</c:v>
                </c:pt>
                <c:pt idx="8">
                  <c:v>32</c:v>
                </c:pt>
                <c:pt idx="9">
                  <c:v>22</c:v>
                </c:pt>
                <c:pt idx="10">
                  <c:v>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E17-4C11-9D97-1A9B8CEB5E63}"/>
            </c:ext>
          </c:extLst>
        </c:ser>
        <c:axId val="115165056"/>
        <c:axId val="115166592"/>
      </c:barChart>
      <c:catAx>
        <c:axId val="115165056"/>
        <c:scaling>
          <c:orientation val="minMax"/>
        </c:scaling>
        <c:axPos val="l"/>
        <c:numFmt formatCode="General" sourceLinked="0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5166592"/>
        <c:crosses val="autoZero"/>
        <c:auto val="1"/>
        <c:lblAlgn val="ctr"/>
        <c:lblOffset val="100"/>
      </c:catAx>
      <c:valAx>
        <c:axId val="115166592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5165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2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Times New Roman" pitchFamily="18" charset="0"/>
              </a:defRPr>
            </a:pPr>
            <a:r>
              <a:rPr lang="ru-RU" sz="1200" dirty="0">
                <a:latin typeface="+mj-lt"/>
              </a:rPr>
              <a:t>Меры повышения уровня конкурентоспособности </a:t>
            </a:r>
            <a:r>
              <a:rPr lang="ru-RU" sz="1200" dirty="0" smtClean="0">
                <a:latin typeface="+mj-lt"/>
              </a:rPr>
              <a:t>продукции</a:t>
            </a:r>
            <a:endParaRPr lang="ru-RU" sz="1200" dirty="0">
              <a:latin typeface="+mj-lt"/>
            </a:endParaRPr>
          </a:p>
        </c:rich>
      </c:tx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44500446558763501"/>
          <c:y val="0.34150800309797352"/>
          <c:w val="0.35426805373286685"/>
          <c:h val="0.37460145862914684"/>
        </c:manualLayout>
      </c:layout>
      <c:barChart>
        <c:barDir val="bar"/>
        <c:grouping val="clustered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Лист1!$B$2:$B$3</c:f>
              <c:strCache>
                <c:ptCount val="2"/>
                <c:pt idx="0">
                  <c:v>Сокращение затрат</c:v>
                </c:pt>
                <c:pt idx="1">
                  <c:v> Обучение персонала</c:v>
                </c:pt>
              </c:strCache>
            </c:strRef>
          </c:cat>
          <c:val>
            <c:numRef>
              <c:f>Лист1!$C$2:$C$3</c:f>
              <c:numCache>
                <c:formatCode>0%</c:formatCode>
                <c:ptCount val="2"/>
                <c:pt idx="0">
                  <c:v>0.61000000000000021</c:v>
                </c:pt>
                <c:pt idx="1">
                  <c:v>0.44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348-4BBE-BBF0-94B293C459A5}"/>
            </c:ext>
          </c:extLst>
        </c:ser>
        <c:axId val="115474432"/>
        <c:axId val="115475968"/>
      </c:barChart>
      <c:catAx>
        <c:axId val="115474432"/>
        <c:scaling>
          <c:orientation val="minMax"/>
        </c:scaling>
        <c:axPos val="l"/>
        <c:numFmt formatCode="General" sourceLinked="0"/>
        <c:maj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115475968"/>
        <c:crosses val="autoZero"/>
        <c:auto val="1"/>
        <c:lblAlgn val="ctr"/>
        <c:lblOffset val="100"/>
      </c:catAx>
      <c:valAx>
        <c:axId val="115475968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numFmt formatCode="0%" sourceLinked="1"/>
        <c:maj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115474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200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r>
              <a:rPr lang="ru-RU" sz="1200" dirty="0">
                <a:latin typeface="+mj-lt"/>
              </a:rPr>
              <a:t>Способы </a:t>
            </a:r>
            <a:r>
              <a:rPr lang="ru-RU" sz="1200" dirty="0" smtClean="0">
                <a:latin typeface="+mj-lt"/>
              </a:rPr>
              <a:t>повышения </a:t>
            </a:r>
            <a:r>
              <a:rPr lang="ru-RU" sz="1200" dirty="0">
                <a:latin typeface="+mj-lt"/>
              </a:rPr>
              <a:t>конкурентоспособности </a:t>
            </a:r>
            <a:r>
              <a:rPr lang="ru-RU" sz="1200" dirty="0" smtClean="0">
                <a:latin typeface="+mj-lt"/>
              </a:rPr>
              <a:t>продукции</a:t>
            </a:r>
            <a:endParaRPr lang="ru-RU" sz="1200" dirty="0">
              <a:latin typeface="+mj-lt"/>
            </a:endParaRPr>
          </a:p>
        </c:rich>
      </c:tx>
      <c:spPr>
        <a:noFill/>
        <a:ln>
          <a:noFill/>
        </a:ln>
        <a:effectLst/>
      </c:spPr>
    </c:title>
    <c:plotArea>
      <c:layout/>
      <c:barChart>
        <c:barDir val="bar"/>
        <c:grouping val="clustered"/>
        <c:ser>
          <c:idx val="0"/>
          <c:order val="0"/>
          <c:tx>
            <c:strRef>
              <c:f>Лист1!$B$7</c:f>
              <c:strCache>
                <c:ptCount val="1"/>
                <c:pt idx="0">
                  <c:v>Покупка машин и технологического оборудования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Лист1!$C$6:$D$6</c:f>
              <c:numCache>
                <c:formatCode>General</c:formatCode>
                <c:ptCount val="2"/>
                <c:pt idx="0">
                  <c:v>2018</c:v>
                </c:pt>
                <c:pt idx="1">
                  <c:v>2019</c:v>
                </c:pt>
              </c:numCache>
            </c:numRef>
          </c:cat>
          <c:val>
            <c:numRef>
              <c:f>Лист1!$C$7:$D$7</c:f>
              <c:numCache>
                <c:formatCode>0%</c:formatCode>
                <c:ptCount val="2"/>
                <c:pt idx="0">
                  <c:v>0.56000000000000005</c:v>
                </c:pt>
                <c:pt idx="1">
                  <c:v>0.71000000000000019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1F4-4379-ACD1-22CC85E48C95}"/>
            </c:ext>
          </c:extLst>
        </c:ser>
        <c:ser>
          <c:idx val="1"/>
          <c:order val="1"/>
          <c:tx>
            <c:strRef>
              <c:f>Лист1!$B$8</c:f>
              <c:strCache>
                <c:ptCount val="1"/>
                <c:pt idx="0">
                  <c:v>Обучение персонала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Лист1!$C$6:$D$6</c:f>
              <c:numCache>
                <c:formatCode>General</c:formatCode>
                <c:ptCount val="2"/>
                <c:pt idx="0">
                  <c:v>2018</c:v>
                </c:pt>
                <c:pt idx="1">
                  <c:v>2019</c:v>
                </c:pt>
              </c:numCache>
            </c:numRef>
          </c:cat>
          <c:val>
            <c:numRef>
              <c:f>Лист1!$C$8:$D$8</c:f>
              <c:numCache>
                <c:formatCode>0%</c:formatCode>
                <c:ptCount val="2"/>
                <c:pt idx="0">
                  <c:v>0.63000000000000023</c:v>
                </c:pt>
                <c:pt idx="1">
                  <c:v>0.38000000000000012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1F4-4379-ACD1-22CC85E48C95}"/>
            </c:ext>
          </c:extLst>
        </c:ser>
        <c:ser>
          <c:idx val="2"/>
          <c:order val="2"/>
          <c:tx>
            <c:strRef>
              <c:f>Лист1!$B$9</c:f>
              <c:strCache>
                <c:ptCount val="1"/>
                <c:pt idx="0">
                  <c:v>Выход на новые географические рынки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Лист1!$C$6:$D$6</c:f>
              <c:numCache>
                <c:formatCode>General</c:formatCode>
                <c:ptCount val="2"/>
                <c:pt idx="0">
                  <c:v>2018</c:v>
                </c:pt>
                <c:pt idx="1">
                  <c:v>2019</c:v>
                </c:pt>
              </c:numCache>
            </c:numRef>
          </c:cat>
          <c:val>
            <c:numRef>
              <c:f>Лист1!$C$9:$D$9</c:f>
              <c:numCache>
                <c:formatCode>0%</c:formatCode>
                <c:ptCount val="2"/>
                <c:pt idx="0">
                  <c:v>0.11</c:v>
                </c:pt>
                <c:pt idx="1">
                  <c:v>0.33000000000000013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1F4-4379-ACD1-22CC85E48C95}"/>
            </c:ext>
          </c:extLst>
        </c:ser>
        <c:dLbls>
          <c:showVal val="1"/>
        </c:dLbls>
        <c:overlap val="-25"/>
        <c:axId val="115543424"/>
        <c:axId val="115557504"/>
      </c:barChart>
      <c:catAx>
        <c:axId val="115543424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5557504"/>
        <c:crosses val="autoZero"/>
        <c:auto val="1"/>
        <c:lblAlgn val="ctr"/>
        <c:lblOffset val="100"/>
      </c:catAx>
      <c:valAx>
        <c:axId val="115557504"/>
        <c:scaling>
          <c:orientation val="minMax"/>
        </c:scaling>
        <c:delete val="1"/>
        <c:axPos val="b"/>
        <c:numFmt formatCode="0%" sourceLinked="1"/>
        <c:tickLblPos val="nextTo"/>
        <c:crossAx val="115543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3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13DEA2-3BCC-4E74-AEE9-167CF2AC42AB}" type="doc">
      <dgm:prSet loTypeId="urn:microsoft.com/office/officeart/2005/8/layout/list1" loCatId="list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ru-RU"/>
        </a:p>
      </dgm:t>
    </dgm:pt>
    <dgm:pt modelId="{C093A9BC-E241-44EC-86D7-647B2D92B204}">
      <dgm:prSet phldrT="[Текст]"/>
      <dgm:spPr/>
      <dgm:t>
        <a:bodyPr/>
        <a:lstStyle/>
        <a:p>
          <a:pPr algn="ctr"/>
          <a:r>
            <a:rPr lang="ru-RU" dirty="0"/>
            <a:t>Активное </a:t>
          </a:r>
          <a:r>
            <a:rPr lang="ru-RU" dirty="0" smtClean="0"/>
            <a:t>приспособление</a:t>
          </a:r>
          <a:endParaRPr lang="ru-RU" dirty="0"/>
        </a:p>
      </dgm:t>
    </dgm:pt>
    <dgm:pt modelId="{00DE5634-8C8D-416E-988C-FD06C219738F}" type="parTrans" cxnId="{4090DED1-D866-4CF1-A3F1-E7E6340E1AA0}">
      <dgm:prSet/>
      <dgm:spPr/>
      <dgm:t>
        <a:bodyPr/>
        <a:lstStyle/>
        <a:p>
          <a:endParaRPr lang="ru-RU"/>
        </a:p>
      </dgm:t>
    </dgm:pt>
    <dgm:pt modelId="{124428B9-9E1E-43A0-97CD-2DFEEA9047D1}" type="sibTrans" cxnId="{4090DED1-D866-4CF1-A3F1-E7E6340E1AA0}">
      <dgm:prSet/>
      <dgm:spPr/>
      <dgm:t>
        <a:bodyPr/>
        <a:lstStyle/>
        <a:p>
          <a:endParaRPr lang="ru-RU"/>
        </a:p>
      </dgm:t>
    </dgm:pt>
    <dgm:pt modelId="{AFFE923E-FA4C-4456-9E46-07C37A2E4987}">
      <dgm:prSet phldrT="[Текст]"/>
      <dgm:spPr/>
      <dgm:t>
        <a:bodyPr/>
        <a:lstStyle/>
        <a:p>
          <a:pPr algn="ctr"/>
          <a:r>
            <a:rPr lang="ru-RU" dirty="0"/>
            <a:t>Умеренное активно-консервативное</a:t>
          </a:r>
        </a:p>
      </dgm:t>
    </dgm:pt>
    <dgm:pt modelId="{A2DD7B10-EA43-491F-ADD3-63AC075BBDF2}" type="parTrans" cxnId="{C8349920-53F1-4314-B7D7-2B4EBA7A5511}">
      <dgm:prSet/>
      <dgm:spPr/>
      <dgm:t>
        <a:bodyPr/>
        <a:lstStyle/>
        <a:p>
          <a:endParaRPr lang="ru-RU"/>
        </a:p>
      </dgm:t>
    </dgm:pt>
    <dgm:pt modelId="{0448712A-AABC-4FCF-931E-82D6D97A8907}" type="sibTrans" cxnId="{C8349920-53F1-4314-B7D7-2B4EBA7A5511}">
      <dgm:prSet/>
      <dgm:spPr/>
      <dgm:t>
        <a:bodyPr/>
        <a:lstStyle/>
        <a:p>
          <a:endParaRPr lang="ru-RU"/>
        </a:p>
      </dgm:t>
    </dgm:pt>
    <dgm:pt modelId="{58040697-741F-43DA-8410-F3D92620124E}">
      <dgm:prSet phldrT="[Текст]"/>
      <dgm:spPr/>
      <dgm:t>
        <a:bodyPr/>
        <a:lstStyle/>
        <a:p>
          <a:pPr algn="ctr"/>
          <a:r>
            <a:rPr lang="ru-RU" dirty="0"/>
            <a:t>Консервативное</a:t>
          </a:r>
        </a:p>
      </dgm:t>
    </dgm:pt>
    <dgm:pt modelId="{7605990C-89AF-4805-B66C-0DD02C7DE9EE}" type="parTrans" cxnId="{A8467E10-3F02-4C94-B59E-9D2B6BAC4E98}">
      <dgm:prSet/>
      <dgm:spPr/>
      <dgm:t>
        <a:bodyPr/>
        <a:lstStyle/>
        <a:p>
          <a:endParaRPr lang="ru-RU"/>
        </a:p>
      </dgm:t>
    </dgm:pt>
    <dgm:pt modelId="{ED983F4B-82C0-40C0-9BEC-920052F0EC7B}" type="sibTrans" cxnId="{A8467E10-3F02-4C94-B59E-9D2B6BAC4E98}">
      <dgm:prSet/>
      <dgm:spPr/>
      <dgm:t>
        <a:bodyPr/>
        <a:lstStyle/>
        <a:p>
          <a:endParaRPr lang="ru-RU"/>
        </a:p>
      </dgm:t>
    </dgm:pt>
    <dgm:pt modelId="{9E4E35AE-7B65-4D92-BEE0-618E73F9F025}" type="pres">
      <dgm:prSet presAssocID="{8213DEA2-3BCC-4E74-AEE9-167CF2AC42A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DE76221-75D3-4968-8539-7D449F949311}" type="pres">
      <dgm:prSet presAssocID="{C093A9BC-E241-44EC-86D7-647B2D92B204}" presName="parentLin" presStyleCnt="0"/>
      <dgm:spPr/>
    </dgm:pt>
    <dgm:pt modelId="{DEE6A669-3F4F-44CC-8269-056902F918B7}" type="pres">
      <dgm:prSet presAssocID="{C093A9BC-E241-44EC-86D7-647B2D92B204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74E1434-7471-4149-99C4-3DD8C344B7E7}" type="pres">
      <dgm:prSet presAssocID="{C093A9BC-E241-44EC-86D7-647B2D92B204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806647-C132-4894-B2D8-C8C2D53EBDCD}" type="pres">
      <dgm:prSet presAssocID="{C093A9BC-E241-44EC-86D7-647B2D92B204}" presName="negativeSpace" presStyleCnt="0"/>
      <dgm:spPr/>
    </dgm:pt>
    <dgm:pt modelId="{FE91D4CD-4D8B-459F-AC70-F3EB17F22A30}" type="pres">
      <dgm:prSet presAssocID="{C093A9BC-E241-44EC-86D7-647B2D92B204}" presName="childText" presStyleLbl="conFgAcc1" presStyleIdx="0" presStyleCnt="3">
        <dgm:presLayoutVars>
          <dgm:bulletEnabled val="1"/>
        </dgm:presLayoutVars>
      </dgm:prSet>
      <dgm:spPr/>
    </dgm:pt>
    <dgm:pt modelId="{3395C3D8-81BA-4421-8D76-DB375C10651D}" type="pres">
      <dgm:prSet presAssocID="{124428B9-9E1E-43A0-97CD-2DFEEA9047D1}" presName="spaceBetweenRectangles" presStyleCnt="0"/>
      <dgm:spPr/>
    </dgm:pt>
    <dgm:pt modelId="{A817EB51-03B7-4594-AFE1-D44DE3FDF5A2}" type="pres">
      <dgm:prSet presAssocID="{AFFE923E-FA4C-4456-9E46-07C37A2E4987}" presName="parentLin" presStyleCnt="0"/>
      <dgm:spPr/>
    </dgm:pt>
    <dgm:pt modelId="{ED830656-E722-4BE1-82D4-045C957EF8BB}" type="pres">
      <dgm:prSet presAssocID="{AFFE923E-FA4C-4456-9E46-07C37A2E4987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08594D56-76B3-4042-AB94-4F808DA92589}" type="pres">
      <dgm:prSet presAssocID="{AFFE923E-FA4C-4456-9E46-07C37A2E4987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17B568-15EE-43B6-84E4-87EEC1536039}" type="pres">
      <dgm:prSet presAssocID="{AFFE923E-FA4C-4456-9E46-07C37A2E4987}" presName="negativeSpace" presStyleCnt="0"/>
      <dgm:spPr/>
    </dgm:pt>
    <dgm:pt modelId="{D97AED57-FC64-47A2-9BE9-B5782DA95A21}" type="pres">
      <dgm:prSet presAssocID="{AFFE923E-FA4C-4456-9E46-07C37A2E4987}" presName="childText" presStyleLbl="conFgAcc1" presStyleIdx="1" presStyleCnt="3">
        <dgm:presLayoutVars>
          <dgm:bulletEnabled val="1"/>
        </dgm:presLayoutVars>
      </dgm:prSet>
      <dgm:spPr/>
    </dgm:pt>
    <dgm:pt modelId="{97B5C6B7-087B-4430-A95C-940FA9914ADC}" type="pres">
      <dgm:prSet presAssocID="{0448712A-AABC-4FCF-931E-82D6D97A8907}" presName="spaceBetweenRectangles" presStyleCnt="0"/>
      <dgm:spPr/>
    </dgm:pt>
    <dgm:pt modelId="{5600FE65-F9E2-4EBE-BBCE-65F45FCF8404}" type="pres">
      <dgm:prSet presAssocID="{58040697-741F-43DA-8410-F3D92620124E}" presName="parentLin" presStyleCnt="0"/>
      <dgm:spPr/>
    </dgm:pt>
    <dgm:pt modelId="{6B57BA38-EB4E-416D-A22E-5398AEDCAB07}" type="pres">
      <dgm:prSet presAssocID="{58040697-741F-43DA-8410-F3D92620124E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894F0E81-5576-4218-9B2C-3885D933957E}" type="pres">
      <dgm:prSet presAssocID="{58040697-741F-43DA-8410-F3D92620124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680A6E-FE2C-4AA2-B0C7-CFA44AC90443}" type="pres">
      <dgm:prSet presAssocID="{58040697-741F-43DA-8410-F3D92620124E}" presName="negativeSpace" presStyleCnt="0"/>
      <dgm:spPr/>
    </dgm:pt>
    <dgm:pt modelId="{A79FF5B8-29BB-428C-A20E-C73440A6835B}" type="pres">
      <dgm:prSet presAssocID="{58040697-741F-43DA-8410-F3D92620124E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6E08304D-585C-4756-B8B9-7DD96E5D570B}" type="presOf" srcId="{C093A9BC-E241-44EC-86D7-647B2D92B204}" destId="{DEE6A669-3F4F-44CC-8269-056902F918B7}" srcOrd="0" destOrd="0" presId="urn:microsoft.com/office/officeart/2005/8/layout/list1"/>
    <dgm:cxn modelId="{89237D28-2528-4188-847C-C1CFCD34C682}" type="presOf" srcId="{C093A9BC-E241-44EC-86D7-647B2D92B204}" destId="{A74E1434-7471-4149-99C4-3DD8C344B7E7}" srcOrd="1" destOrd="0" presId="urn:microsoft.com/office/officeart/2005/8/layout/list1"/>
    <dgm:cxn modelId="{13D71565-20BC-42A1-B164-ABDF8BEB2866}" type="presOf" srcId="{58040697-741F-43DA-8410-F3D92620124E}" destId="{894F0E81-5576-4218-9B2C-3885D933957E}" srcOrd="1" destOrd="0" presId="urn:microsoft.com/office/officeart/2005/8/layout/list1"/>
    <dgm:cxn modelId="{A8467E10-3F02-4C94-B59E-9D2B6BAC4E98}" srcId="{8213DEA2-3BCC-4E74-AEE9-167CF2AC42AB}" destId="{58040697-741F-43DA-8410-F3D92620124E}" srcOrd="2" destOrd="0" parTransId="{7605990C-89AF-4805-B66C-0DD02C7DE9EE}" sibTransId="{ED983F4B-82C0-40C0-9BEC-920052F0EC7B}"/>
    <dgm:cxn modelId="{32C87994-183E-4AF4-ADA9-26A989D294D0}" type="presOf" srcId="{58040697-741F-43DA-8410-F3D92620124E}" destId="{6B57BA38-EB4E-416D-A22E-5398AEDCAB07}" srcOrd="0" destOrd="0" presId="urn:microsoft.com/office/officeart/2005/8/layout/list1"/>
    <dgm:cxn modelId="{4090DED1-D866-4CF1-A3F1-E7E6340E1AA0}" srcId="{8213DEA2-3BCC-4E74-AEE9-167CF2AC42AB}" destId="{C093A9BC-E241-44EC-86D7-647B2D92B204}" srcOrd="0" destOrd="0" parTransId="{00DE5634-8C8D-416E-988C-FD06C219738F}" sibTransId="{124428B9-9E1E-43A0-97CD-2DFEEA9047D1}"/>
    <dgm:cxn modelId="{DDD2CB47-2A60-4132-9FE0-36F096982667}" type="presOf" srcId="{8213DEA2-3BCC-4E74-AEE9-167CF2AC42AB}" destId="{9E4E35AE-7B65-4D92-BEE0-618E73F9F025}" srcOrd="0" destOrd="0" presId="urn:microsoft.com/office/officeart/2005/8/layout/list1"/>
    <dgm:cxn modelId="{5B1CAD20-C1B8-429F-9D59-560FA0966703}" type="presOf" srcId="{AFFE923E-FA4C-4456-9E46-07C37A2E4987}" destId="{08594D56-76B3-4042-AB94-4F808DA92589}" srcOrd="1" destOrd="0" presId="urn:microsoft.com/office/officeart/2005/8/layout/list1"/>
    <dgm:cxn modelId="{72FD05D2-4AA5-4B94-9A2D-A79F38F4BC90}" type="presOf" srcId="{AFFE923E-FA4C-4456-9E46-07C37A2E4987}" destId="{ED830656-E722-4BE1-82D4-045C957EF8BB}" srcOrd="0" destOrd="0" presId="urn:microsoft.com/office/officeart/2005/8/layout/list1"/>
    <dgm:cxn modelId="{C8349920-53F1-4314-B7D7-2B4EBA7A5511}" srcId="{8213DEA2-3BCC-4E74-AEE9-167CF2AC42AB}" destId="{AFFE923E-FA4C-4456-9E46-07C37A2E4987}" srcOrd="1" destOrd="0" parTransId="{A2DD7B10-EA43-491F-ADD3-63AC075BBDF2}" sibTransId="{0448712A-AABC-4FCF-931E-82D6D97A8907}"/>
    <dgm:cxn modelId="{9B01A995-CD6A-4C15-BB24-B7DA19E05D60}" type="presParOf" srcId="{9E4E35AE-7B65-4D92-BEE0-618E73F9F025}" destId="{2DE76221-75D3-4968-8539-7D449F949311}" srcOrd="0" destOrd="0" presId="urn:microsoft.com/office/officeart/2005/8/layout/list1"/>
    <dgm:cxn modelId="{4E797997-9F5E-4B30-B2C2-C23209803309}" type="presParOf" srcId="{2DE76221-75D3-4968-8539-7D449F949311}" destId="{DEE6A669-3F4F-44CC-8269-056902F918B7}" srcOrd="0" destOrd="0" presId="urn:microsoft.com/office/officeart/2005/8/layout/list1"/>
    <dgm:cxn modelId="{E41EB8E1-BC8A-435F-8167-BF1DB518BB67}" type="presParOf" srcId="{2DE76221-75D3-4968-8539-7D449F949311}" destId="{A74E1434-7471-4149-99C4-3DD8C344B7E7}" srcOrd="1" destOrd="0" presId="urn:microsoft.com/office/officeart/2005/8/layout/list1"/>
    <dgm:cxn modelId="{6B642F21-6BDC-4649-99E3-D876E9E97ED4}" type="presParOf" srcId="{9E4E35AE-7B65-4D92-BEE0-618E73F9F025}" destId="{15806647-C132-4894-B2D8-C8C2D53EBDCD}" srcOrd="1" destOrd="0" presId="urn:microsoft.com/office/officeart/2005/8/layout/list1"/>
    <dgm:cxn modelId="{EEEE3ED7-1E9E-4E4F-B482-EB2642903DEF}" type="presParOf" srcId="{9E4E35AE-7B65-4D92-BEE0-618E73F9F025}" destId="{FE91D4CD-4D8B-459F-AC70-F3EB17F22A30}" srcOrd="2" destOrd="0" presId="urn:microsoft.com/office/officeart/2005/8/layout/list1"/>
    <dgm:cxn modelId="{9339A66E-4B2A-47BF-B146-52FE2C6970EB}" type="presParOf" srcId="{9E4E35AE-7B65-4D92-BEE0-618E73F9F025}" destId="{3395C3D8-81BA-4421-8D76-DB375C10651D}" srcOrd="3" destOrd="0" presId="urn:microsoft.com/office/officeart/2005/8/layout/list1"/>
    <dgm:cxn modelId="{5EC0D70E-5514-46FF-89DC-3F659489ED5A}" type="presParOf" srcId="{9E4E35AE-7B65-4D92-BEE0-618E73F9F025}" destId="{A817EB51-03B7-4594-AFE1-D44DE3FDF5A2}" srcOrd="4" destOrd="0" presId="urn:microsoft.com/office/officeart/2005/8/layout/list1"/>
    <dgm:cxn modelId="{BA99C22B-EB7F-4CC6-9E5F-D6E0628319E4}" type="presParOf" srcId="{A817EB51-03B7-4594-AFE1-D44DE3FDF5A2}" destId="{ED830656-E722-4BE1-82D4-045C957EF8BB}" srcOrd="0" destOrd="0" presId="urn:microsoft.com/office/officeart/2005/8/layout/list1"/>
    <dgm:cxn modelId="{6A01044A-47D0-4EC1-946B-8753D15263C6}" type="presParOf" srcId="{A817EB51-03B7-4594-AFE1-D44DE3FDF5A2}" destId="{08594D56-76B3-4042-AB94-4F808DA92589}" srcOrd="1" destOrd="0" presId="urn:microsoft.com/office/officeart/2005/8/layout/list1"/>
    <dgm:cxn modelId="{10BBAB91-BD87-4161-84EF-F4A51292364E}" type="presParOf" srcId="{9E4E35AE-7B65-4D92-BEE0-618E73F9F025}" destId="{CA17B568-15EE-43B6-84E4-87EEC1536039}" srcOrd="5" destOrd="0" presId="urn:microsoft.com/office/officeart/2005/8/layout/list1"/>
    <dgm:cxn modelId="{C0D16EEF-4ECE-4BB1-A200-F01705682269}" type="presParOf" srcId="{9E4E35AE-7B65-4D92-BEE0-618E73F9F025}" destId="{D97AED57-FC64-47A2-9BE9-B5782DA95A21}" srcOrd="6" destOrd="0" presId="urn:microsoft.com/office/officeart/2005/8/layout/list1"/>
    <dgm:cxn modelId="{28F7D3B7-6552-4AF9-BAF2-73D6ED25C62D}" type="presParOf" srcId="{9E4E35AE-7B65-4D92-BEE0-618E73F9F025}" destId="{97B5C6B7-087B-4430-A95C-940FA9914ADC}" srcOrd="7" destOrd="0" presId="urn:microsoft.com/office/officeart/2005/8/layout/list1"/>
    <dgm:cxn modelId="{0EF5F768-D8D8-47D6-9304-0AC7EDD5BD05}" type="presParOf" srcId="{9E4E35AE-7B65-4D92-BEE0-618E73F9F025}" destId="{5600FE65-F9E2-4EBE-BBCE-65F45FCF8404}" srcOrd="8" destOrd="0" presId="urn:microsoft.com/office/officeart/2005/8/layout/list1"/>
    <dgm:cxn modelId="{5BC9AC4F-A0D6-40F3-B599-CD21C224A3C9}" type="presParOf" srcId="{5600FE65-F9E2-4EBE-BBCE-65F45FCF8404}" destId="{6B57BA38-EB4E-416D-A22E-5398AEDCAB07}" srcOrd="0" destOrd="0" presId="urn:microsoft.com/office/officeart/2005/8/layout/list1"/>
    <dgm:cxn modelId="{6EE2FC88-6C49-458E-840B-C17AE44D7459}" type="presParOf" srcId="{5600FE65-F9E2-4EBE-BBCE-65F45FCF8404}" destId="{894F0E81-5576-4218-9B2C-3885D933957E}" srcOrd="1" destOrd="0" presId="urn:microsoft.com/office/officeart/2005/8/layout/list1"/>
    <dgm:cxn modelId="{E6C98B6D-64CA-4AA5-BD69-EC0EBD560D6A}" type="presParOf" srcId="{9E4E35AE-7B65-4D92-BEE0-618E73F9F025}" destId="{A1680A6E-FE2C-4AA2-B0C7-CFA44AC90443}" srcOrd="9" destOrd="0" presId="urn:microsoft.com/office/officeart/2005/8/layout/list1"/>
    <dgm:cxn modelId="{DD29B73F-8AA6-46E3-BDF7-E2329AE5AD64}" type="presParOf" srcId="{9E4E35AE-7B65-4D92-BEE0-618E73F9F025}" destId="{A79FF5B8-29BB-428C-A20E-C73440A6835B}" srcOrd="10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91D4CD-4D8B-459F-AC70-F3EB17F22A30}">
      <dsp:nvSpPr>
        <dsp:cNvPr id="0" name=""/>
        <dsp:cNvSpPr/>
      </dsp:nvSpPr>
      <dsp:spPr>
        <a:xfrm>
          <a:off x="0" y="947901"/>
          <a:ext cx="8229600" cy="655200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4E1434-7471-4149-99C4-3DD8C344B7E7}">
      <dsp:nvSpPr>
        <dsp:cNvPr id="0" name=""/>
        <dsp:cNvSpPr/>
      </dsp:nvSpPr>
      <dsp:spPr>
        <a:xfrm>
          <a:off x="411480" y="564141"/>
          <a:ext cx="5760720" cy="7675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Активное </a:t>
          </a:r>
          <a:r>
            <a:rPr lang="ru-RU" sz="2600" kern="1200" dirty="0" smtClean="0"/>
            <a:t>приспособление</a:t>
          </a:r>
          <a:endParaRPr lang="ru-RU" sz="2600" kern="1200" dirty="0"/>
        </a:p>
      </dsp:txBody>
      <dsp:txXfrm>
        <a:off x="448947" y="601608"/>
        <a:ext cx="5685786" cy="692586"/>
      </dsp:txXfrm>
    </dsp:sp>
    <dsp:sp modelId="{D97AED57-FC64-47A2-9BE9-B5782DA95A21}">
      <dsp:nvSpPr>
        <dsp:cNvPr id="0" name=""/>
        <dsp:cNvSpPr/>
      </dsp:nvSpPr>
      <dsp:spPr>
        <a:xfrm>
          <a:off x="0" y="2127261"/>
          <a:ext cx="8229600" cy="655200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594D56-76B3-4042-AB94-4F808DA92589}">
      <dsp:nvSpPr>
        <dsp:cNvPr id="0" name=""/>
        <dsp:cNvSpPr/>
      </dsp:nvSpPr>
      <dsp:spPr>
        <a:xfrm>
          <a:off x="411480" y="1743501"/>
          <a:ext cx="5760720" cy="7675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Умеренное активно-консервативное</a:t>
          </a:r>
        </a:p>
      </dsp:txBody>
      <dsp:txXfrm>
        <a:off x="448947" y="1780968"/>
        <a:ext cx="5685786" cy="692586"/>
      </dsp:txXfrm>
    </dsp:sp>
    <dsp:sp modelId="{A79FF5B8-29BB-428C-A20E-C73440A6835B}">
      <dsp:nvSpPr>
        <dsp:cNvPr id="0" name=""/>
        <dsp:cNvSpPr/>
      </dsp:nvSpPr>
      <dsp:spPr>
        <a:xfrm>
          <a:off x="0" y="3306621"/>
          <a:ext cx="8229600" cy="655200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4F0E81-5576-4218-9B2C-3885D933957E}">
      <dsp:nvSpPr>
        <dsp:cNvPr id="0" name=""/>
        <dsp:cNvSpPr/>
      </dsp:nvSpPr>
      <dsp:spPr>
        <a:xfrm>
          <a:off x="411480" y="2922861"/>
          <a:ext cx="5760720" cy="7675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Консервативное</a:t>
          </a:r>
        </a:p>
      </dsp:txBody>
      <dsp:txXfrm>
        <a:off x="448947" y="2960328"/>
        <a:ext cx="5685786" cy="6925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35B566-9A94-4DC0-81F0-EB48F44639A9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389A6D-15FC-42E7-8F03-23D072E1F2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18555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7ECB0-0F16-4C4D-836E-C3B204396575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96001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A0622-2533-470F-8956-56577BF4B563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F6BB4-4B9D-4D10-A3DF-64AEC54A1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A0622-2533-470F-8956-56577BF4B563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F6BB4-4B9D-4D10-A3DF-64AEC54A1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A0622-2533-470F-8956-56577BF4B563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F6BB4-4B9D-4D10-A3DF-64AEC54A1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A0622-2533-470F-8956-56577BF4B563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F6BB4-4B9D-4D10-A3DF-64AEC54A1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A0622-2533-470F-8956-56577BF4B563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F6BB4-4B9D-4D10-A3DF-64AEC54A1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A0622-2533-470F-8956-56577BF4B563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F6BB4-4B9D-4D10-A3DF-64AEC54A1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A0622-2533-470F-8956-56577BF4B563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F6BB4-4B9D-4D10-A3DF-64AEC54A1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A0622-2533-470F-8956-56577BF4B563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F6BB4-4B9D-4D10-A3DF-64AEC54A1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A0622-2533-470F-8956-56577BF4B563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F6BB4-4B9D-4D10-A3DF-64AEC54A1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A0622-2533-470F-8956-56577BF4B563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F6BB4-4B9D-4D10-A3DF-64AEC54A1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A0622-2533-470F-8956-56577BF4B563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F6BB4-4B9D-4D10-A3DF-64AEC54A1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empty_p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/>
          <p:cNvSpPr>
            <a:spLocks noGrp="1"/>
          </p:cNvSpPr>
          <p:nvPr>
            <p:ph type="title" hasCustomPrompt="1"/>
          </p:nvPr>
        </p:nvSpPr>
        <p:spPr>
          <a:xfrm>
            <a:off x="2190750" y="266701"/>
            <a:ext cx="4762500" cy="558843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defRPr sz="2800" b="1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271838" y="837240"/>
            <a:ext cx="260032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600" b="1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</p:spTree>
    <p:extLst>
      <p:ext uri="{BB962C8B-B14F-4D97-AF65-F5344CB8AC3E}">
        <p14:creationId xmlns="" xmlns:p14="http://schemas.microsoft.com/office/powerpoint/2010/main" val="163221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2A0622-2533-470F-8956-56577BF4B563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F6BB4-4B9D-4D10-A3DF-64AEC54A1D7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zdorovec1980@mail.ru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8371" y="1556792"/>
            <a:ext cx="8424936" cy="1872208"/>
          </a:xfrm>
        </p:spPr>
        <p:txBody>
          <a:bodyPr>
            <a:normAutofit/>
          </a:bodyPr>
          <a:lstStyle/>
          <a:p>
            <a:r>
              <a:rPr lang="ru-RU" sz="38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Оценка предпринимательской активности </a:t>
            </a:r>
            <a:r>
              <a:rPr lang="ru-RU" sz="3800" b="1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хозяйствующих субъектов (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на примере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молочнопродуктовой</a:t>
            </a:r>
            <a:r>
              <a:rPr lang="ru-RU" sz="2000" b="1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 цепочки)</a:t>
            </a:r>
            <a:endParaRPr lang="ru-RU" sz="2000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07C46E7-A639-44FF-BF8B-56C8C5AEA5FB}"/>
              </a:ext>
            </a:extLst>
          </p:cNvPr>
          <p:cNvSpPr txBox="1"/>
          <p:nvPr/>
        </p:nvSpPr>
        <p:spPr>
          <a:xfrm>
            <a:off x="3995936" y="3717032"/>
            <a:ext cx="48773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9170"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ВНИОПТУСХ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–филиал ФНЦ  ВНИИЭСХ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  <a:p>
            <a:pPr algn="r" defTabSz="1219170">
              <a:defRPr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Родионова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Ольга Анатольевна</a:t>
            </a:r>
          </a:p>
          <a:p>
            <a:pPr algn="r" defTabSz="1219170"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д.э.н.,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профессор, зав. отделом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  <a:p>
            <a:pPr algn="r" defTabSz="1219170"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  <a:p>
            <a:pPr algn="r" defTabSz="1219170">
              <a:defRPr/>
            </a:pP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Здоровец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Юлия Ивановна </a:t>
            </a:r>
          </a:p>
          <a:p>
            <a:pPr algn="r" defTabSz="1219170">
              <a:defRPr/>
            </a:pPr>
            <a:r>
              <a:rPr lang="ru-RU" dirty="0" err="1" smtClean="0">
                <a:solidFill>
                  <a:schemeClr val="accent3">
                    <a:lumMod val="50000"/>
                  </a:schemeClr>
                </a:solidFill>
              </a:rPr>
              <a:t>к.э.н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., доцент, в.н.с.</a:t>
            </a:r>
          </a:p>
          <a:p>
            <a:pPr algn="r" defTabSz="1219170">
              <a:defRPr/>
            </a:pP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Евсюкова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Тамара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Генадиевна</a:t>
            </a:r>
            <a:endParaRPr lang="ru-RU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r" defTabSz="1219170">
              <a:defRPr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Научный сотрудник</a:t>
            </a:r>
          </a:p>
          <a:p>
            <a:pPr algn="r" defTabSz="1219170">
              <a:defRPr/>
            </a:pP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  <a:p>
            <a:pPr algn="r" defTabSz="1219170">
              <a:defRPr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                    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Терминологические пояснения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57158" y="1214422"/>
            <a:ext cx="5829312" cy="5286412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37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Термин «предпринимательская активность» используется для характеристики вида экономической деятельности,  основанного на  хозяйственной самостоятельности и социальной ответственности.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37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Оценка предпринимательской активности  позволяет определить тип адаптивного поведения  хозяйствующих субъектов (экономических акторов) в результате вовлеченности их в «орбиту» структурно-технологических изменений.</a:t>
            </a:r>
            <a:endParaRPr lang="ru-RU" dirty="0"/>
          </a:p>
        </p:txBody>
      </p:sp>
      <p:pic>
        <p:nvPicPr>
          <p:cNvPr id="1026" name="Picture 2" descr="C:\Users\VNIOP\Downloads\IMG_20221025_09311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1714488"/>
            <a:ext cx="2678925" cy="3571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B3800C6-5EF0-48E1-822D-D8AF16C42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Рейтинг ВЭД по предпринимательской  активности 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xmlns="" id="{A9601DED-1C67-4B6C-A0EC-1D85A7C1BE68}"/>
              </a:ext>
            </a:extLst>
          </p:cNvPr>
          <p:cNvGraphicFramePr/>
          <p:nvPr>
            <p:extLst/>
          </p:nvPr>
        </p:nvGraphicFramePr>
        <p:xfrm>
          <a:off x="1331640" y="1988840"/>
          <a:ext cx="6174432" cy="3315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2307278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58204" cy="714380"/>
          </a:xfrm>
        </p:spPr>
        <p:txBody>
          <a:bodyPr>
            <a:noAutofit/>
          </a:bodyPr>
          <a:lstStyle/>
          <a:p>
            <a:r>
              <a:rPr lang="ru-RU" sz="3200" dirty="0" smtClean="0"/>
              <a:t>Трактовки дефиниции «локальная экономика»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625989"/>
          </a:xfrm>
        </p:spPr>
        <p:txBody>
          <a:bodyPr>
            <a:normAutofit fontScale="92500" lnSpcReduction="20000"/>
          </a:bodyPr>
          <a:lstStyle/>
          <a:p>
            <a:r>
              <a:rPr lang="ru-RU" sz="2400" b="1" dirty="0" smtClean="0"/>
              <a:t>Локальный</a:t>
            </a:r>
            <a:r>
              <a:rPr lang="ru-RU" sz="2400" dirty="0" smtClean="0"/>
              <a:t> – свойственный данному месту.</a:t>
            </a:r>
          </a:p>
          <a:p>
            <a:r>
              <a:rPr lang="ru-RU" sz="2400" b="1" dirty="0" smtClean="0"/>
              <a:t>Локализовать –это :</a:t>
            </a:r>
          </a:p>
          <a:p>
            <a:r>
              <a:rPr lang="ru-RU" sz="2400" b="1" dirty="0" smtClean="0"/>
              <a:t>- ограничить что-либо или кого-либо определенным местом;</a:t>
            </a:r>
          </a:p>
          <a:p>
            <a:r>
              <a:rPr lang="ru-RU" sz="2400" b="1" dirty="0" smtClean="0"/>
              <a:t>- не допустить распространения чего-либо дальше определенного места.</a:t>
            </a:r>
          </a:p>
          <a:p>
            <a:endParaRPr lang="ru-RU" sz="2400" b="1" dirty="0" smtClean="0"/>
          </a:p>
          <a:p>
            <a:r>
              <a:rPr lang="ru-RU" sz="2400" b="1" dirty="0" smtClean="0"/>
              <a:t>1.</a:t>
            </a:r>
            <a:r>
              <a:rPr lang="ru-RU" sz="2400" dirty="0" smtClean="0"/>
              <a:t> </a:t>
            </a:r>
            <a:r>
              <a:rPr lang="ru-RU" sz="2400" b="1" dirty="0" smtClean="0"/>
              <a:t>Локальная экономика- </a:t>
            </a:r>
            <a:r>
              <a:rPr lang="ru-RU" sz="2400" dirty="0" smtClean="0"/>
              <a:t>это экономика, где вовлечено экономически активное население  для производства продукции, оказания разного рода услуг с использованием собственных ресурсов, рабочей силы  с целью развития местных рынков (в интерпретации академика А.В. </a:t>
            </a:r>
            <a:r>
              <a:rPr lang="ru-RU" sz="2400" dirty="0" err="1" smtClean="0"/>
              <a:t>Петрикова</a:t>
            </a:r>
            <a:r>
              <a:rPr lang="ru-RU" sz="2400" dirty="0" smtClean="0"/>
              <a:t>).</a:t>
            </a:r>
          </a:p>
          <a:p>
            <a:r>
              <a:rPr lang="ru-RU" sz="2400" b="1" dirty="0" smtClean="0"/>
              <a:t>2.</a:t>
            </a:r>
            <a:r>
              <a:rPr lang="ru-RU" sz="2400" dirty="0" smtClean="0"/>
              <a:t> </a:t>
            </a:r>
            <a:r>
              <a:rPr lang="ru-RU" sz="2400" b="1" dirty="0" smtClean="0"/>
              <a:t>Локальная экономика- </a:t>
            </a:r>
            <a:r>
              <a:rPr lang="ru-RU" sz="2400" dirty="0" smtClean="0"/>
              <a:t>та экономика, в которой коллективно научились управлять (в интерпретации С.А. Прудникова).</a:t>
            </a:r>
          </a:p>
          <a:p>
            <a:r>
              <a:rPr lang="ru-RU" sz="2400" dirty="0" smtClean="0"/>
              <a:t> </a:t>
            </a:r>
            <a:endParaRPr lang="ru-R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46D82A6-1C2B-4F50-8790-33254F2B0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Трансформационные вызовы </a:t>
            </a:r>
            <a:r>
              <a:rPr lang="ru-RU" sz="3200" dirty="0" smtClean="0"/>
              <a:t>для субъектов локальной экономики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8919DD9-49B1-4800-ADC4-FB0D1B4C04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Цифровизация</a:t>
            </a:r>
          </a:p>
          <a:p>
            <a:r>
              <a:rPr lang="ru-RU" sz="2800" dirty="0"/>
              <a:t>Санкционное давление</a:t>
            </a:r>
          </a:p>
          <a:p>
            <a:r>
              <a:rPr lang="ru-RU" sz="2800" dirty="0"/>
              <a:t>«Зеленая экономика»</a:t>
            </a:r>
          </a:p>
          <a:p>
            <a:r>
              <a:rPr lang="ru-RU" sz="2800" dirty="0" smtClean="0"/>
              <a:t>Конфликт экономических интересов   представителей крупного и малого предпринимательства в цепочке </a:t>
            </a:r>
            <a:r>
              <a:rPr lang="ru-RU" sz="2800" dirty="0"/>
              <a:t>создания и продвижения товара (продукции, услуг) к потребителю под девизом: «не от поля  до прилавка, а от поля до стола»</a:t>
            </a:r>
          </a:p>
          <a:p>
            <a:pPr>
              <a:buNone/>
            </a:pPr>
            <a:endParaRPr lang="ru-RU" sz="2800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952E6A7-562A-4EC2-808B-A61731DCA29A}"/>
              </a:ext>
            </a:extLst>
          </p:cNvPr>
          <p:cNvSpPr txBox="1"/>
          <p:nvPr/>
        </p:nvSpPr>
        <p:spPr>
          <a:xfrm>
            <a:off x="1331640" y="6210619"/>
            <a:ext cx="7211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О.А. Родионова «Оценка предпринимательской активности субъектов молочнопродуктовой цепочки». ВНИОПТУСХ</a:t>
            </a:r>
          </a:p>
          <a:p>
            <a:endParaRPr lang="ru-RU" sz="1000" dirty="0"/>
          </a:p>
        </p:txBody>
      </p:sp>
    </p:spTree>
    <p:extLst>
      <p:ext uri="{BB962C8B-B14F-4D97-AF65-F5344CB8AC3E}">
        <p14:creationId xmlns="" xmlns:p14="http://schemas.microsoft.com/office/powerpoint/2010/main" val="2565383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755A5DF-156A-4BA3-A62D-981DDB990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 smtClean="0"/>
              <a:t>Оценка предпринимательской активности</a:t>
            </a:r>
            <a:br>
              <a:rPr lang="ru-RU" sz="3200" dirty="0" smtClean="0"/>
            </a:br>
            <a:r>
              <a:rPr lang="ru-RU" sz="3200" dirty="0" smtClean="0"/>
              <a:t>хозяйствующих субъектов </a:t>
            </a:r>
            <a:r>
              <a:rPr lang="ru-RU" sz="3200" dirty="0"/>
              <a:t>к структурным и технологическим  изменениям 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EF9DC7DB-2AED-4905-AEB9-83C992858C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28033930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F9BF183-4690-4734-9CBC-2C254AC7B536}"/>
              </a:ext>
            </a:extLst>
          </p:cNvPr>
          <p:cNvSpPr txBox="1"/>
          <p:nvPr/>
        </p:nvSpPr>
        <p:spPr>
          <a:xfrm>
            <a:off x="1331640" y="6210619"/>
            <a:ext cx="7211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О.А. Родионова «Оценка предпринимательской активности субъектов молочнопродуктовой цепочки». ВНИОПТУСХ</a:t>
            </a:r>
          </a:p>
          <a:p>
            <a:endParaRPr lang="ru-RU" sz="1000" dirty="0"/>
          </a:p>
        </p:txBody>
      </p:sp>
    </p:spTree>
    <p:extLst>
      <p:ext uri="{BB962C8B-B14F-4D97-AF65-F5344CB8AC3E}">
        <p14:creationId xmlns="" xmlns:p14="http://schemas.microsoft.com/office/powerpoint/2010/main" val="1138512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E51ED74-C098-41BC-9C39-46E5830A0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</a:t>
            </a:r>
            <a:r>
              <a:rPr lang="ru-RU" dirty="0"/>
              <a:t>     </a:t>
            </a:r>
            <a:r>
              <a:rPr lang="en-US" dirty="0"/>
              <a:t> </a:t>
            </a:r>
            <a:r>
              <a:rPr lang="ru-RU" dirty="0" smtClean="0"/>
              <a:t>Активный тип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22D1EF3-A0C7-4550-BF19-C86BA153C9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поиск новых </a:t>
            </a:r>
            <a:r>
              <a:rPr lang="ru-RU" dirty="0" smtClean="0"/>
              <a:t>связей и отношений; </a:t>
            </a:r>
            <a:endParaRPr lang="ru-RU" dirty="0"/>
          </a:p>
          <a:p>
            <a:r>
              <a:rPr lang="ru-RU" dirty="0"/>
              <a:t>изменения в структуре </a:t>
            </a:r>
            <a:r>
              <a:rPr lang="ru-RU" dirty="0" smtClean="0"/>
              <a:t>организации и управления </a:t>
            </a:r>
            <a:r>
              <a:rPr lang="ru-RU" dirty="0"/>
              <a:t>производством и сбытом </a:t>
            </a:r>
            <a:r>
              <a:rPr lang="ru-RU" dirty="0" smtClean="0"/>
              <a:t>продукции;</a:t>
            </a:r>
            <a:endParaRPr lang="ru-RU" dirty="0"/>
          </a:p>
          <a:p>
            <a:r>
              <a:rPr lang="ru-RU" dirty="0"/>
              <a:t>жесткий режим экономии </a:t>
            </a:r>
            <a:r>
              <a:rPr lang="ru-RU" dirty="0" smtClean="0"/>
              <a:t>затрат;</a:t>
            </a:r>
            <a:endParaRPr lang="ru-RU" dirty="0"/>
          </a:p>
          <a:p>
            <a:r>
              <a:rPr lang="ru-RU" dirty="0" smtClean="0"/>
              <a:t>реальные или потенциальные участники сетевого взаимодействия</a:t>
            </a:r>
            <a:endParaRPr lang="ru-RU" dirty="0"/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E66926E-E67C-4B8D-8761-F2FF5D4FADA4}"/>
              </a:ext>
            </a:extLst>
          </p:cNvPr>
          <p:cNvSpPr txBox="1"/>
          <p:nvPr/>
        </p:nvSpPr>
        <p:spPr>
          <a:xfrm>
            <a:off x="1331640" y="6210619"/>
            <a:ext cx="7211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О.А. Родионова «Оценка предпринимательской активности субъектов молочнопродуктовой цепочки». ВНИОПТУСХ</a:t>
            </a:r>
          </a:p>
          <a:p>
            <a:endParaRPr lang="ru-RU" sz="1000" dirty="0"/>
          </a:p>
        </p:txBody>
      </p:sp>
    </p:spTree>
    <p:extLst>
      <p:ext uri="{BB962C8B-B14F-4D97-AF65-F5344CB8AC3E}">
        <p14:creationId xmlns="" xmlns:p14="http://schemas.microsoft.com/office/powerpoint/2010/main" val="2318058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DADED4-3F98-4DD6-8446-676A5BA9E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II</a:t>
            </a:r>
            <a:r>
              <a:rPr lang="ru-RU" dirty="0"/>
              <a:t>    </a:t>
            </a:r>
            <a:r>
              <a:rPr lang="en-US" dirty="0"/>
              <a:t> </a:t>
            </a:r>
            <a:r>
              <a:rPr lang="ru-RU" dirty="0"/>
              <a:t>Умеренно активный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72313BC-A32A-49A7-9E86-D291C2A8F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/>
          </a:bodyPr>
          <a:lstStyle/>
          <a:p>
            <a:r>
              <a:rPr lang="ru-RU" dirty="0"/>
              <a:t>осмотрительность по отношению к информационно-коммуникационным </a:t>
            </a:r>
            <a:r>
              <a:rPr lang="ru-RU" dirty="0" smtClean="0"/>
              <a:t>технологиям; </a:t>
            </a:r>
            <a:endParaRPr lang="ru-RU" dirty="0"/>
          </a:p>
          <a:p>
            <a:r>
              <a:rPr lang="ru-RU" dirty="0"/>
              <a:t>сдержанная рационализация форм и механизмов в управлении производственно-коммерческой </a:t>
            </a:r>
            <a:r>
              <a:rPr lang="ru-RU" dirty="0" smtClean="0"/>
              <a:t>деятельностью; </a:t>
            </a:r>
            <a:endParaRPr lang="ru-RU" dirty="0"/>
          </a:p>
          <a:p>
            <a:r>
              <a:rPr lang="ru-RU" dirty="0" smtClean="0"/>
              <a:t>частичная модернизация </a:t>
            </a:r>
            <a:r>
              <a:rPr lang="ru-RU" dirty="0"/>
              <a:t>технологических процессов и освоения новых рынков </a:t>
            </a:r>
            <a:r>
              <a:rPr lang="ru-RU" dirty="0" smtClean="0"/>
              <a:t>сбыта.</a:t>
            </a:r>
            <a:endParaRPr lang="ru-RU" dirty="0"/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A92CD0B-C1CD-4CE4-80DD-2C51946C3680}"/>
              </a:ext>
            </a:extLst>
          </p:cNvPr>
          <p:cNvSpPr txBox="1"/>
          <p:nvPr/>
        </p:nvSpPr>
        <p:spPr>
          <a:xfrm>
            <a:off x="1331640" y="6210619"/>
            <a:ext cx="7211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О.А. Родионова «Оценка предпринимательской активности субъектов молочнопродуктовой цепочки». ВНИОПТУСХ</a:t>
            </a:r>
          </a:p>
          <a:p>
            <a:endParaRPr lang="ru-RU" sz="1000" dirty="0"/>
          </a:p>
        </p:txBody>
      </p:sp>
    </p:spTree>
    <p:extLst>
      <p:ext uri="{BB962C8B-B14F-4D97-AF65-F5344CB8AC3E}">
        <p14:creationId xmlns="" xmlns:p14="http://schemas.microsoft.com/office/powerpoint/2010/main" val="3582100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F011BDE-CB9A-4279-B23E-05FE03377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III</a:t>
            </a:r>
            <a:r>
              <a:rPr lang="ru-RU" dirty="0"/>
              <a:t>       Консервативный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EE70E9F-7812-4342-965B-CD5F9272B1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сохранение устоявшихся </a:t>
            </a:r>
            <a:r>
              <a:rPr lang="ru-RU" dirty="0" smtClean="0"/>
              <a:t>производственно-технологических связей; </a:t>
            </a:r>
            <a:endParaRPr lang="ru-RU" dirty="0"/>
          </a:p>
          <a:p>
            <a:r>
              <a:rPr lang="ru-RU" dirty="0" smtClean="0"/>
              <a:t>Сдержанность  по освоению и  использованию цифровых технологий; </a:t>
            </a:r>
            <a:endParaRPr lang="ru-RU" dirty="0"/>
          </a:p>
          <a:p>
            <a:r>
              <a:rPr lang="ru-RU" dirty="0"/>
              <a:t>затратный подход к </a:t>
            </a:r>
            <a:r>
              <a:rPr lang="ru-RU" dirty="0" smtClean="0"/>
              <a:t>ценообразованию; </a:t>
            </a:r>
            <a:endParaRPr lang="ru-RU" dirty="0"/>
          </a:p>
          <a:p>
            <a:r>
              <a:rPr lang="ru-RU" dirty="0"/>
              <a:t>удержание позиций в  политике оплаты и производительности </a:t>
            </a:r>
            <a:r>
              <a:rPr lang="ru-RU" dirty="0" smtClean="0"/>
              <a:t>труда.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803980A-938B-459A-8160-55387A4F59C6}"/>
              </a:ext>
            </a:extLst>
          </p:cNvPr>
          <p:cNvSpPr txBox="1"/>
          <p:nvPr/>
        </p:nvSpPr>
        <p:spPr>
          <a:xfrm>
            <a:off x="1331640" y="6210619"/>
            <a:ext cx="7211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О.А. Родионова «Оценка предпринимательской активности субъектов молочнопродуктовой цепочки». ВНИОПТУСХ</a:t>
            </a:r>
          </a:p>
          <a:p>
            <a:endParaRPr lang="ru-RU" sz="1000" dirty="0"/>
          </a:p>
        </p:txBody>
      </p:sp>
    </p:spTree>
    <p:extLst>
      <p:ext uri="{BB962C8B-B14F-4D97-AF65-F5344CB8AC3E}">
        <p14:creationId xmlns="" xmlns:p14="http://schemas.microsoft.com/office/powerpoint/2010/main" val="167147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BED6C54-F91D-4A8B-A4F4-5EE91549E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48" y="142852"/>
            <a:ext cx="7972452" cy="571504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Структуризация  участников продуктовой цепочки </a:t>
            </a:r>
            <a:r>
              <a:rPr lang="ru-RU" sz="2000" b="1" dirty="0"/>
              <a:t>по </a:t>
            </a:r>
            <a:r>
              <a:rPr lang="ru-RU" sz="2000" b="1" dirty="0" smtClean="0"/>
              <a:t>5 признакам, </a:t>
            </a:r>
            <a:r>
              <a:rPr lang="ru-RU" sz="2000" b="1" dirty="0"/>
              <a:t>%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E429D899-5181-4A89-9B3A-8B17281797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18482999"/>
              </p:ext>
            </p:extLst>
          </p:nvPr>
        </p:nvGraphicFramePr>
        <p:xfrm>
          <a:off x="357158" y="642923"/>
          <a:ext cx="8215372" cy="5862821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3300926">
                  <a:extLst>
                    <a:ext uri="{9D8B030D-6E8A-4147-A177-3AD203B41FA5}">
                      <a16:colId xmlns:a16="http://schemas.microsoft.com/office/drawing/2014/main" xmlns="" val="1383163563"/>
                    </a:ext>
                  </a:extLst>
                </a:gridCol>
                <a:gridCol w="2488584"/>
                <a:gridCol w="2425862"/>
              </a:tblGrid>
              <a:tr h="5967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Признак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17" marR="6017" marT="601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u="none" strike="noStrike" dirty="0" smtClean="0">
                          <a:effectLst/>
                        </a:rPr>
                        <a:t>I</a:t>
                      </a:r>
                      <a:r>
                        <a:rPr lang="ru-RU" sz="1400" b="1" u="none" strike="noStrike" dirty="0" smtClean="0">
                          <a:effectLst/>
                        </a:rPr>
                        <a:t> Стадия  </a:t>
                      </a:r>
                      <a:r>
                        <a:rPr lang="ru-RU" sz="1400" u="none" strike="noStrike" dirty="0" smtClean="0">
                          <a:effectLst/>
                        </a:rPr>
                        <a:t>- </a:t>
                      </a:r>
                      <a:r>
                        <a:rPr lang="en-US" sz="1400" u="none" strike="noStrike" dirty="0" smtClean="0">
                          <a:effectLst/>
                        </a:rPr>
                        <a:t> </a:t>
                      </a:r>
                      <a:r>
                        <a:rPr lang="ru-RU" sz="1400" u="none" strike="noStrike" dirty="0" smtClean="0">
                          <a:effectLst/>
                        </a:rPr>
                        <a:t>производство сырого молока - СХО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17" marR="6017" marT="601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II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Стадия</a:t>
                      </a:r>
                      <a:r>
                        <a:rPr lang="ru-RU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производство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молочной продукции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– МПО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7" marR="6017" marT="6017" marB="0" anchor="ctr"/>
                </a:tc>
                <a:extLst>
                  <a:ext uri="{0D108BD9-81ED-4DB2-BD59-A6C34878D82A}">
                    <a16:rowId xmlns:a16="http://schemas.microsoft.com/office/drawing/2014/main" xmlns="" val="1841737030"/>
                  </a:ext>
                </a:extLst>
              </a:tr>
              <a:tr h="2430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1.           Организационно-правовая форма организации и управления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62458" marR="6017" marT="601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40232490"/>
                  </a:ext>
                </a:extLst>
              </a:tr>
              <a:tr h="24300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u="none" strike="noStrike" dirty="0">
                          <a:effectLst/>
                        </a:rPr>
                        <a:t>Корпоративная (АО, ООО)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17" marR="6017" marT="60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97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17" marR="6017" marT="60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17" marR="6017" marT="6017" marB="0" anchor="ctr"/>
                </a:tc>
                <a:extLst>
                  <a:ext uri="{0D108BD9-81ED-4DB2-BD59-A6C34878D82A}">
                    <a16:rowId xmlns:a16="http://schemas.microsoft.com/office/drawing/2014/main" xmlns="" val="1486163153"/>
                  </a:ext>
                </a:extLst>
              </a:tr>
              <a:tr h="24300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u="none" strike="noStrike" dirty="0">
                          <a:effectLst/>
                        </a:rPr>
                        <a:t>Кооперативная </a:t>
                      </a:r>
                      <a:r>
                        <a:rPr lang="ru-RU" sz="1600" u="none" strike="noStrike" dirty="0" smtClean="0">
                          <a:effectLst/>
                        </a:rPr>
                        <a:t>( </a:t>
                      </a:r>
                      <a:r>
                        <a:rPr lang="ru-RU" sz="1600" u="none" strike="noStrike" dirty="0">
                          <a:effectLst/>
                        </a:rPr>
                        <a:t>СПК)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17" marR="6017" marT="60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17" marR="6017" marT="60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-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17" marR="6017" marT="6017" marB="0" anchor="ctr"/>
                </a:tc>
                <a:extLst>
                  <a:ext uri="{0D108BD9-81ED-4DB2-BD59-A6C34878D82A}">
                    <a16:rowId xmlns:a16="http://schemas.microsoft.com/office/drawing/2014/main" xmlns="" val="1938197635"/>
                  </a:ext>
                </a:extLst>
              </a:tr>
              <a:tr h="2430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2.Масштаб деятельности (по категориям предпринимательства)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17" marR="6017" marT="601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04249831"/>
                  </a:ext>
                </a:extLst>
              </a:tr>
              <a:tr h="24300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u="none" strike="noStrike" dirty="0">
                          <a:effectLst/>
                        </a:rPr>
                        <a:t>Малые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17" marR="6017" marT="60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60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17" marR="6017" marT="60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17" marR="6017" marT="6017" marB="0" anchor="ctr"/>
                </a:tc>
                <a:extLst>
                  <a:ext uri="{0D108BD9-81ED-4DB2-BD59-A6C34878D82A}">
                    <a16:rowId xmlns:a16="http://schemas.microsoft.com/office/drawing/2014/main" xmlns="" val="3395024669"/>
                  </a:ext>
                </a:extLst>
              </a:tr>
              <a:tr h="24300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u="none" strike="noStrike" dirty="0">
                          <a:effectLst/>
                        </a:rPr>
                        <a:t>Средние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17" marR="6017" marT="60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33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17" marR="6017" marT="60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42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17" marR="6017" marT="6017" marB="0" anchor="ctr"/>
                </a:tc>
                <a:extLst>
                  <a:ext uri="{0D108BD9-81ED-4DB2-BD59-A6C34878D82A}">
                    <a16:rowId xmlns:a16="http://schemas.microsoft.com/office/drawing/2014/main" xmlns="" val="1320106759"/>
                  </a:ext>
                </a:extLst>
              </a:tr>
              <a:tr h="24300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u="none" strike="noStrike" dirty="0">
                          <a:effectLst/>
                        </a:rPr>
                        <a:t>Крупные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17" marR="6017" marT="60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17" marR="6017" marT="60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33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17" marR="6017" marT="6017" marB="0" anchor="ctr"/>
                </a:tc>
                <a:extLst>
                  <a:ext uri="{0D108BD9-81ED-4DB2-BD59-A6C34878D82A}">
                    <a16:rowId xmlns:a16="http://schemas.microsoft.com/office/drawing/2014/main" xmlns="" val="4262421654"/>
                  </a:ext>
                </a:extLst>
              </a:tr>
              <a:tr h="2430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3. Тип организации и управления </a:t>
                      </a:r>
                      <a:r>
                        <a:rPr lang="ru-RU" sz="1600" b="1" u="none" strike="noStrike" dirty="0" smtClean="0">
                          <a:effectLst/>
                        </a:rPr>
                        <a:t> по стадиям товародвижения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17" marR="6017" marT="601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99540847"/>
                  </a:ext>
                </a:extLst>
              </a:tr>
              <a:tr h="486001">
                <a:tc>
                  <a:txBody>
                    <a:bodyPr/>
                    <a:lstStyle/>
                    <a:p>
                      <a:pPr marL="0" marR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effectLst/>
                        </a:rPr>
                        <a:t>Интегрированный  (в составе холдингов)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17" marR="6017" marT="60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64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17" marR="6017" marT="601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u="none" strike="noStrike" dirty="0">
                          <a:effectLst/>
                        </a:rPr>
                        <a:t>14</a:t>
                      </a:r>
                      <a:endParaRPr lang="ru-RU" dirty="0"/>
                    </a:p>
                  </a:txBody>
                  <a:tcPr marL="6017" marR="6017" marT="6017" marB="0" anchor="ctr"/>
                </a:tc>
                <a:extLst>
                  <a:ext uri="{0D108BD9-81ED-4DB2-BD59-A6C34878D82A}">
                    <a16:rowId xmlns:a16="http://schemas.microsoft.com/office/drawing/2014/main" xmlns="" val="2457191653"/>
                  </a:ext>
                </a:extLst>
              </a:tr>
              <a:tr h="70460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u="none" strike="noStrike" dirty="0" smtClean="0">
                          <a:effectLst/>
                        </a:rPr>
                        <a:t>Не интегрированный (самостоятельное функционирование)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17" marR="6017" marT="60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40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17" marR="6017" marT="601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u="none" strike="noStrike" dirty="0">
                          <a:effectLst/>
                        </a:rPr>
                        <a:t>86</a:t>
                      </a:r>
                      <a:endParaRPr lang="ru-RU" dirty="0"/>
                    </a:p>
                  </a:txBody>
                  <a:tcPr marL="6017" marR="6017" marT="6017" marB="0" anchor="ctr"/>
                </a:tc>
                <a:extLst>
                  <a:ext uri="{0D108BD9-81ED-4DB2-BD59-A6C34878D82A}">
                    <a16:rowId xmlns:a16="http://schemas.microsoft.com/office/drawing/2014/main" xmlns="" val="181991010"/>
                  </a:ext>
                </a:extLst>
              </a:tr>
              <a:tr h="2430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4. Применяемый режим налогообложения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17" marR="6017" marT="601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82881787"/>
                  </a:ext>
                </a:extLst>
              </a:tr>
              <a:tr h="24300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u="none" strike="noStrike" dirty="0">
                          <a:effectLst/>
                        </a:rPr>
                        <a:t>ОСН для </a:t>
                      </a:r>
                      <a:r>
                        <a:rPr lang="ru-RU" sz="1600" u="none" strike="noStrike" dirty="0" smtClean="0">
                          <a:effectLst/>
                        </a:rPr>
                        <a:t>всех товаропроизводителей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17" marR="6017" marT="60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-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17" marR="6017" marT="601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u="none" strike="noStrike" dirty="0">
                          <a:effectLst/>
                        </a:rPr>
                        <a:t>100</a:t>
                      </a:r>
                      <a:endParaRPr lang="ru-RU" dirty="0"/>
                    </a:p>
                  </a:txBody>
                  <a:tcPr marL="6017" marR="6017" marT="6017" marB="0" anchor="ctr"/>
                </a:tc>
                <a:extLst>
                  <a:ext uri="{0D108BD9-81ED-4DB2-BD59-A6C34878D82A}">
                    <a16:rowId xmlns:a16="http://schemas.microsoft.com/office/drawing/2014/main" xmlns="" val="980227202"/>
                  </a:ext>
                </a:extLst>
              </a:tr>
              <a:tr h="286963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u="none" strike="noStrike" dirty="0">
                          <a:effectLst/>
                        </a:rPr>
                        <a:t>ОСН </a:t>
                      </a:r>
                      <a:r>
                        <a:rPr lang="ru-RU" sz="1600" u="none" strike="noStrike" dirty="0" smtClean="0">
                          <a:effectLst/>
                        </a:rPr>
                        <a:t> для СХТ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17" marR="6017" marT="60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63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17" marR="6017" marT="601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u="none" strike="noStrike" dirty="0">
                          <a:effectLst/>
                        </a:rPr>
                        <a:t>-</a:t>
                      </a:r>
                      <a:endParaRPr lang="ru-RU" dirty="0"/>
                    </a:p>
                  </a:txBody>
                  <a:tcPr marL="6017" marR="6017" marT="6017" marB="0" anchor="ctr"/>
                </a:tc>
                <a:extLst>
                  <a:ext uri="{0D108BD9-81ED-4DB2-BD59-A6C34878D82A}">
                    <a16:rowId xmlns:a16="http://schemas.microsoft.com/office/drawing/2014/main" xmlns="" val="818058346"/>
                  </a:ext>
                </a:extLst>
              </a:tr>
              <a:tr h="24300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u="none" strike="noStrike" dirty="0">
                          <a:effectLst/>
                        </a:rPr>
                        <a:t>ЕСХН </a:t>
                      </a:r>
                      <a:r>
                        <a:rPr lang="ru-RU" sz="1600" u="none" strike="noStrike" dirty="0" smtClean="0">
                          <a:effectLst/>
                        </a:rPr>
                        <a:t>(</a:t>
                      </a:r>
                      <a:r>
                        <a:rPr lang="ru-RU" sz="1600" u="none" strike="noStrike" dirty="0" err="1" smtClean="0">
                          <a:effectLst/>
                        </a:rPr>
                        <a:t>спецрежим</a:t>
                      </a:r>
                      <a:r>
                        <a:rPr lang="ru-RU" sz="1600" u="none" strike="noStrike" baseline="0" dirty="0" smtClean="0">
                          <a:effectLst/>
                        </a:rPr>
                        <a:t> для СХТ)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17" marR="6017" marT="60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37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17" marR="6017" marT="601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u="none" strike="noStrike" dirty="0">
                          <a:effectLst/>
                        </a:rPr>
                        <a:t>Не применяется</a:t>
                      </a:r>
                      <a:endParaRPr lang="ru-RU" dirty="0"/>
                    </a:p>
                  </a:txBody>
                  <a:tcPr marL="6017" marR="6017" marT="6017" marB="0" anchor="ctr"/>
                </a:tc>
                <a:extLst>
                  <a:ext uri="{0D108BD9-81ED-4DB2-BD59-A6C34878D82A}">
                    <a16:rowId xmlns:a16="http://schemas.microsoft.com/office/drawing/2014/main" xmlns="" val="204752625"/>
                  </a:ext>
                </a:extLst>
              </a:tr>
              <a:tr h="2430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5. Формат участия в нацпроекте для получения </a:t>
                      </a:r>
                      <a:r>
                        <a:rPr lang="ru-RU" sz="1600" b="1" u="none" strike="noStrike" dirty="0" smtClean="0">
                          <a:effectLst/>
                        </a:rPr>
                        <a:t>бюджетной поддержки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17" marR="6017" marT="601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20962483"/>
                  </a:ext>
                </a:extLst>
              </a:tr>
              <a:tr h="24300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u="none" strike="noStrike" dirty="0" smtClean="0">
                          <a:effectLst/>
                        </a:rPr>
                        <a:t>Федеральный уровень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17" marR="6017" marT="60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17" marR="6017" marT="601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u="none" strike="noStrike" dirty="0">
                          <a:effectLst/>
                        </a:rPr>
                        <a:t>25</a:t>
                      </a:r>
                      <a:endParaRPr lang="ru-RU" dirty="0"/>
                    </a:p>
                  </a:txBody>
                  <a:tcPr marL="6017" marR="6017" marT="6017" marB="0" anchor="ctr"/>
                </a:tc>
                <a:extLst>
                  <a:ext uri="{0D108BD9-81ED-4DB2-BD59-A6C34878D82A}">
                    <a16:rowId xmlns:a16="http://schemas.microsoft.com/office/drawing/2014/main" xmlns="" val="3587200564"/>
                  </a:ext>
                </a:extLst>
              </a:tr>
              <a:tr h="24300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u="none" strike="noStrike" dirty="0" smtClean="0">
                          <a:effectLst/>
                        </a:rPr>
                        <a:t>Региональный уровень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17" marR="6017" marT="60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17" marR="6017" marT="601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u="none" strike="noStrike" dirty="0">
                          <a:effectLst/>
                        </a:rPr>
                        <a:t>50</a:t>
                      </a:r>
                      <a:endParaRPr lang="ru-RU" dirty="0"/>
                    </a:p>
                  </a:txBody>
                  <a:tcPr marL="6017" marR="6017" marT="6017" marB="0" anchor="ctr"/>
                </a:tc>
                <a:extLst>
                  <a:ext uri="{0D108BD9-81ED-4DB2-BD59-A6C34878D82A}">
                    <a16:rowId xmlns:a16="http://schemas.microsoft.com/office/drawing/2014/main" xmlns="" val="779730653"/>
                  </a:ext>
                </a:extLst>
              </a:tr>
              <a:tr h="23869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u="none" strike="noStrike" dirty="0" smtClean="0">
                          <a:effectLst/>
                        </a:rPr>
                        <a:t>Без использования мер поддержки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17" marR="6017" marT="60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57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17" marR="6017" marT="6017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u="none" strike="noStrike" dirty="0">
                          <a:effectLst/>
                        </a:rPr>
                        <a:t>25</a:t>
                      </a:r>
                      <a:endParaRPr lang="ru-RU" dirty="0"/>
                    </a:p>
                  </a:txBody>
                  <a:tcPr marL="6017" marR="6017" marT="6017" marB="0" anchor="ctr"/>
                </a:tc>
                <a:extLst>
                  <a:ext uri="{0D108BD9-81ED-4DB2-BD59-A6C34878D82A}">
                    <a16:rowId xmlns:a16="http://schemas.microsoft.com/office/drawing/2014/main" xmlns="" val="26479714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4184457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0959BA8-6350-4418-82BA-55095AD5E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Показатели  </a:t>
            </a:r>
            <a:r>
              <a:rPr lang="ru-RU" sz="3600" dirty="0"/>
              <a:t>по </a:t>
            </a:r>
            <a:br>
              <a:rPr lang="ru-RU" sz="3600" dirty="0"/>
            </a:br>
            <a:r>
              <a:rPr lang="ru-RU" sz="3600" dirty="0"/>
              <a:t>определению ценовых соотношений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7FA0F99-8C15-4F76-9CF2-96160A822C2C}"/>
              </a:ext>
            </a:extLst>
          </p:cNvPr>
          <p:cNvSpPr txBox="1"/>
          <p:nvPr/>
        </p:nvSpPr>
        <p:spPr>
          <a:xfrm>
            <a:off x="1331640" y="6210619"/>
            <a:ext cx="7211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О.А. Родионова «Оценка предпринимательской активности субъектов молочнопродуктовой цепочки». ВНИОПТУСХ</a:t>
            </a:r>
          </a:p>
          <a:p>
            <a:endParaRPr lang="ru-RU" sz="1000" dirty="0"/>
          </a:p>
        </p:txBody>
      </p:sp>
      <p:sp>
        <p:nvSpPr>
          <p:cNvPr id="25" name="Надпись 280">
            <a:extLst>
              <a:ext uri="{FF2B5EF4-FFF2-40B4-BE49-F238E27FC236}">
                <a16:creationId xmlns:a16="http://schemas.microsoft.com/office/drawing/2014/main" xmlns="" id="{4BC08929-E26B-4638-B98B-FE5C041791BC}"/>
              </a:ext>
            </a:extLst>
          </p:cNvPr>
          <p:cNvSpPr txBox="1">
            <a:spLocks/>
          </p:cNvSpPr>
          <p:nvPr/>
        </p:nvSpPr>
        <p:spPr bwMode="auto">
          <a:xfrm>
            <a:off x="493550" y="1687689"/>
            <a:ext cx="2520279" cy="895201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Индексы 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цен</a:t>
            </a:r>
            <a:r>
              <a:rPr kumimoji="0" lang="ru-RU" altLang="ru-R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производителей 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сырого молока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Надпись 272">
            <a:extLst>
              <a:ext uri="{FF2B5EF4-FFF2-40B4-BE49-F238E27FC236}">
                <a16:creationId xmlns:a16="http://schemas.microsoft.com/office/drawing/2014/main" xmlns="" id="{904813E7-5F1B-4524-A60C-567994C6A04C}"/>
              </a:ext>
            </a:extLst>
          </p:cNvPr>
          <p:cNvSpPr txBox="1">
            <a:spLocks/>
          </p:cNvSpPr>
          <p:nvPr/>
        </p:nvSpPr>
        <p:spPr bwMode="auto">
          <a:xfrm>
            <a:off x="490203" y="2849673"/>
            <a:ext cx="2520279" cy="1139347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Индекс цен на промышленные товары и услуги, приобретаемые СХО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Надпись 265">
            <a:extLst>
              <a:ext uri="{FF2B5EF4-FFF2-40B4-BE49-F238E27FC236}">
                <a16:creationId xmlns:a16="http://schemas.microsoft.com/office/drawing/2014/main" xmlns="" id="{1DD46FC5-2E4E-4A01-9D58-405E41F2A896}"/>
              </a:ext>
            </a:extLst>
          </p:cNvPr>
          <p:cNvSpPr txBox="1">
            <a:spLocks/>
          </p:cNvSpPr>
          <p:nvPr/>
        </p:nvSpPr>
        <p:spPr bwMode="auto">
          <a:xfrm>
            <a:off x="549500" y="4295988"/>
            <a:ext cx="2520279" cy="1139347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Индекс потребительских 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цен на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продовольственные товары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Надпись 276">
            <a:extLst>
              <a:ext uri="{FF2B5EF4-FFF2-40B4-BE49-F238E27FC236}">
                <a16:creationId xmlns:a16="http://schemas.microsoft.com/office/drawing/2014/main" xmlns="" id="{04B231DD-1DBC-49B3-9558-510896B8A01B}"/>
              </a:ext>
            </a:extLst>
          </p:cNvPr>
          <p:cNvSpPr txBox="1">
            <a:spLocks/>
          </p:cNvSpPr>
          <p:nvPr/>
        </p:nvSpPr>
        <p:spPr bwMode="auto">
          <a:xfrm>
            <a:off x="3815881" y="2061046"/>
            <a:ext cx="1870722" cy="895201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Коэффициент паритетности (К</a:t>
            </a:r>
            <a:r>
              <a:rPr kumimoji="0" lang="ru-RU" altLang="ru-RU" sz="1600" b="0" i="0" u="none" strike="noStrike" cap="none" normalizeH="0" baseline="-3000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Надпись 269">
            <a:extLst>
              <a:ext uri="{FF2B5EF4-FFF2-40B4-BE49-F238E27FC236}">
                <a16:creationId xmlns:a16="http://schemas.microsoft.com/office/drawing/2014/main" xmlns="" id="{C9402ADB-7F95-4333-AB0D-3BE211DC56AA}"/>
              </a:ext>
            </a:extLst>
          </p:cNvPr>
          <p:cNvSpPr txBox="1">
            <a:spLocks/>
          </p:cNvSpPr>
          <p:nvPr/>
        </p:nvSpPr>
        <p:spPr bwMode="auto">
          <a:xfrm>
            <a:off x="3738966" y="3574414"/>
            <a:ext cx="1870722" cy="895201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Коэффициент паритетности (К</a:t>
            </a:r>
            <a:r>
              <a:rPr kumimoji="0" lang="ru-RU" altLang="ru-RU" sz="1600" b="0" i="0" u="none" strike="noStrike" cap="none" normalizeH="0" baseline="-3000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Надпись 278">
            <a:extLst>
              <a:ext uri="{FF2B5EF4-FFF2-40B4-BE49-F238E27FC236}">
                <a16:creationId xmlns:a16="http://schemas.microsoft.com/office/drawing/2014/main" xmlns="" id="{9A77C695-3233-490A-BE1A-B03B87DA992C}"/>
              </a:ext>
            </a:extLst>
          </p:cNvPr>
          <p:cNvSpPr txBox="1">
            <a:spLocks/>
          </p:cNvSpPr>
          <p:nvPr/>
        </p:nvSpPr>
        <p:spPr bwMode="auto">
          <a:xfrm>
            <a:off x="6111850" y="1676945"/>
            <a:ext cx="2520279" cy="895201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Индекс цен производителей молочной продукции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Надпись 268">
            <a:extLst>
              <a:ext uri="{FF2B5EF4-FFF2-40B4-BE49-F238E27FC236}">
                <a16:creationId xmlns:a16="http://schemas.microsoft.com/office/drawing/2014/main" xmlns="" id="{3EDE78AC-DC2C-47F7-AA5C-066D02CC9475}"/>
              </a:ext>
            </a:extLst>
          </p:cNvPr>
          <p:cNvSpPr txBox="1">
            <a:spLocks/>
          </p:cNvSpPr>
          <p:nvPr/>
        </p:nvSpPr>
        <p:spPr bwMode="auto">
          <a:xfrm>
            <a:off x="6205846" y="4288312"/>
            <a:ext cx="2520279" cy="1139347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Индекс потребительских 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цен на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продовольственные товары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Надпись 273">
            <a:extLst>
              <a:ext uri="{FF2B5EF4-FFF2-40B4-BE49-F238E27FC236}">
                <a16:creationId xmlns:a16="http://schemas.microsoft.com/office/drawing/2014/main" xmlns="" id="{06A18CD5-DB83-4332-B483-C4B549028396}"/>
              </a:ext>
            </a:extLst>
          </p:cNvPr>
          <p:cNvSpPr txBox="1">
            <a:spLocks/>
          </p:cNvSpPr>
          <p:nvPr/>
        </p:nvSpPr>
        <p:spPr bwMode="auto">
          <a:xfrm>
            <a:off x="6141106" y="2848318"/>
            <a:ext cx="2520279" cy="1139347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Индекс цен производителей сырого молока КРС</a:t>
            </a:r>
            <a:endParaRPr kumimoji="0" lang="ru-RU" altLang="ru-RU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Соединитель: уступ 277">
            <a:extLst>
              <a:ext uri="{FF2B5EF4-FFF2-40B4-BE49-F238E27FC236}">
                <a16:creationId xmlns:a16="http://schemas.microsoft.com/office/drawing/2014/main" xmlns="" id="{56B206DA-019A-4D91-8B81-09AA5F09EAA5}"/>
              </a:ext>
            </a:extLst>
          </p:cNvPr>
          <p:cNvSpPr>
            <a:spLocks/>
          </p:cNvSpPr>
          <p:nvPr/>
        </p:nvSpPr>
        <p:spPr bwMode="auto">
          <a:xfrm>
            <a:off x="3014435" y="2131043"/>
            <a:ext cx="802685" cy="247597"/>
          </a:xfrm>
          <a:prstGeom prst="bentConnector3">
            <a:avLst>
              <a:gd name="adj1" fmla="val 50000"/>
            </a:avLst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34" name="Соединитель: уступ 274">
            <a:extLst>
              <a:ext uri="{FF2B5EF4-FFF2-40B4-BE49-F238E27FC236}">
                <a16:creationId xmlns:a16="http://schemas.microsoft.com/office/drawing/2014/main" xmlns="" id="{4C748FA0-6105-4E8C-B0ED-AA019E2017C0}"/>
              </a:ext>
            </a:extLst>
          </p:cNvPr>
          <p:cNvSpPr>
            <a:spLocks/>
          </p:cNvSpPr>
          <p:nvPr/>
        </p:nvSpPr>
        <p:spPr bwMode="auto">
          <a:xfrm flipV="1">
            <a:off x="3010482" y="2685607"/>
            <a:ext cx="806637" cy="417773"/>
          </a:xfrm>
          <a:prstGeom prst="bentConnector3">
            <a:avLst>
              <a:gd name="adj1" fmla="val 50000"/>
            </a:avLst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35" name="Соединитель: уступ 270">
            <a:extLst>
              <a:ext uri="{FF2B5EF4-FFF2-40B4-BE49-F238E27FC236}">
                <a16:creationId xmlns:a16="http://schemas.microsoft.com/office/drawing/2014/main" xmlns="" id="{AF267F0B-D89E-431A-8968-0833DA30639E}"/>
              </a:ext>
            </a:extLst>
          </p:cNvPr>
          <p:cNvSpPr>
            <a:spLocks/>
          </p:cNvSpPr>
          <p:nvPr/>
        </p:nvSpPr>
        <p:spPr bwMode="auto">
          <a:xfrm>
            <a:off x="3028471" y="3571248"/>
            <a:ext cx="710495" cy="299318"/>
          </a:xfrm>
          <a:prstGeom prst="bentConnector3">
            <a:avLst>
              <a:gd name="adj1" fmla="val 50000"/>
            </a:avLst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36" name="Соединитель: уступ 266">
            <a:extLst>
              <a:ext uri="{FF2B5EF4-FFF2-40B4-BE49-F238E27FC236}">
                <a16:creationId xmlns:a16="http://schemas.microsoft.com/office/drawing/2014/main" xmlns="" id="{F7B78EFE-655D-46E2-8998-B38303B69A86}"/>
              </a:ext>
            </a:extLst>
          </p:cNvPr>
          <p:cNvSpPr>
            <a:spLocks/>
          </p:cNvSpPr>
          <p:nvPr/>
        </p:nvSpPr>
        <p:spPr bwMode="auto">
          <a:xfrm flipV="1">
            <a:off x="3069652" y="4249756"/>
            <a:ext cx="669314" cy="615904"/>
          </a:xfrm>
          <a:prstGeom prst="bentConnector3">
            <a:avLst>
              <a:gd name="adj1" fmla="val 50000"/>
            </a:avLst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37" name="Соединитель: уступ 279">
            <a:extLst>
              <a:ext uri="{FF2B5EF4-FFF2-40B4-BE49-F238E27FC236}">
                <a16:creationId xmlns:a16="http://schemas.microsoft.com/office/drawing/2014/main" xmlns="" id="{ABA900C5-0E84-4254-BCBA-C9D95E087064}"/>
              </a:ext>
            </a:extLst>
          </p:cNvPr>
          <p:cNvSpPr>
            <a:spLocks/>
          </p:cNvSpPr>
          <p:nvPr/>
        </p:nvSpPr>
        <p:spPr bwMode="auto">
          <a:xfrm flipV="1">
            <a:off x="5686603" y="1953970"/>
            <a:ext cx="454503" cy="322901"/>
          </a:xfrm>
          <a:prstGeom prst="bentConnector3">
            <a:avLst>
              <a:gd name="adj1" fmla="val 50000"/>
            </a:avLst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38" name="Соединитель: уступ 275">
            <a:extLst>
              <a:ext uri="{FF2B5EF4-FFF2-40B4-BE49-F238E27FC236}">
                <a16:creationId xmlns:a16="http://schemas.microsoft.com/office/drawing/2014/main" xmlns="" id="{233C7FAE-524E-4E6E-A7CC-569F72818E17}"/>
              </a:ext>
            </a:extLst>
          </p:cNvPr>
          <p:cNvSpPr>
            <a:spLocks/>
          </p:cNvSpPr>
          <p:nvPr/>
        </p:nvSpPr>
        <p:spPr bwMode="auto">
          <a:xfrm>
            <a:off x="5639094" y="2626537"/>
            <a:ext cx="502012" cy="481941"/>
          </a:xfrm>
          <a:prstGeom prst="bentConnector3">
            <a:avLst>
              <a:gd name="adj1" fmla="val 50000"/>
            </a:avLst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39" name="Соединитель: уступ 271">
            <a:extLst>
              <a:ext uri="{FF2B5EF4-FFF2-40B4-BE49-F238E27FC236}">
                <a16:creationId xmlns:a16="http://schemas.microsoft.com/office/drawing/2014/main" xmlns="" id="{6B9E4081-364A-4BBC-BB63-9CFB150E7B55}"/>
              </a:ext>
            </a:extLst>
          </p:cNvPr>
          <p:cNvSpPr>
            <a:spLocks/>
          </p:cNvSpPr>
          <p:nvPr/>
        </p:nvSpPr>
        <p:spPr bwMode="auto">
          <a:xfrm flipV="1">
            <a:off x="5627677" y="3435745"/>
            <a:ext cx="566753" cy="481942"/>
          </a:xfrm>
          <a:prstGeom prst="bentConnector3">
            <a:avLst>
              <a:gd name="adj1" fmla="val 50000"/>
            </a:avLst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40" name="Соединитель: уступ 267">
            <a:extLst>
              <a:ext uri="{FF2B5EF4-FFF2-40B4-BE49-F238E27FC236}">
                <a16:creationId xmlns:a16="http://schemas.microsoft.com/office/drawing/2014/main" xmlns="" id="{4406D942-AF84-4092-A1E4-5B05391C0A70}"/>
              </a:ext>
            </a:extLst>
          </p:cNvPr>
          <p:cNvSpPr>
            <a:spLocks/>
          </p:cNvSpPr>
          <p:nvPr/>
        </p:nvSpPr>
        <p:spPr bwMode="auto">
          <a:xfrm>
            <a:off x="5639093" y="4079552"/>
            <a:ext cx="566753" cy="769930"/>
          </a:xfrm>
          <a:prstGeom prst="bentConnector3">
            <a:avLst>
              <a:gd name="adj1" fmla="val 50000"/>
            </a:avLst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41" name="Rectangle 43">
            <a:extLst>
              <a:ext uri="{FF2B5EF4-FFF2-40B4-BE49-F238E27FC236}">
                <a16:creationId xmlns:a16="http://schemas.microsoft.com/office/drawing/2014/main" xmlns="" id="{BC571917-5927-4CCE-B7F7-CF4338F599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2" name="Rectangle 52">
            <a:extLst>
              <a:ext uri="{FF2B5EF4-FFF2-40B4-BE49-F238E27FC236}">
                <a16:creationId xmlns:a16="http://schemas.microsoft.com/office/drawing/2014/main" xmlns="" id="{2B32A532-3ED7-4DBB-B394-C5819DE102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1438" y="457200"/>
            <a:ext cx="9144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40139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8832AAC-6057-47C2-BE52-27883202F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Распределение организаций по типу предпринимательской активности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BB0D99C8-184B-4A07-B5D5-B21F8FB106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762251644"/>
              </p:ext>
            </p:extLst>
          </p:nvPr>
        </p:nvGraphicFramePr>
        <p:xfrm>
          <a:off x="534380" y="1700808"/>
          <a:ext cx="8286093" cy="3439116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1680166">
                  <a:extLst>
                    <a:ext uri="{9D8B030D-6E8A-4147-A177-3AD203B41FA5}">
                      <a16:colId xmlns:a16="http://schemas.microsoft.com/office/drawing/2014/main" xmlns="" val="2138081188"/>
                    </a:ext>
                  </a:extLst>
                </a:gridCol>
                <a:gridCol w="2357454">
                  <a:extLst>
                    <a:ext uri="{9D8B030D-6E8A-4147-A177-3AD203B41FA5}">
                      <a16:colId xmlns:a16="http://schemas.microsoft.com/office/drawing/2014/main" xmlns="" val="3681133548"/>
                    </a:ext>
                  </a:extLst>
                </a:gridCol>
                <a:gridCol w="548756">
                  <a:extLst>
                    <a:ext uri="{9D8B030D-6E8A-4147-A177-3AD203B41FA5}">
                      <a16:colId xmlns:a16="http://schemas.microsoft.com/office/drawing/2014/main" xmlns="" val="3046872655"/>
                    </a:ext>
                  </a:extLst>
                </a:gridCol>
                <a:gridCol w="591106">
                  <a:extLst>
                    <a:ext uri="{9D8B030D-6E8A-4147-A177-3AD203B41FA5}">
                      <a16:colId xmlns:a16="http://schemas.microsoft.com/office/drawing/2014/main" xmlns="" val="2437985652"/>
                    </a:ext>
                  </a:extLst>
                </a:gridCol>
                <a:gridCol w="713845">
                  <a:extLst>
                    <a:ext uri="{9D8B030D-6E8A-4147-A177-3AD203B41FA5}">
                      <a16:colId xmlns:a16="http://schemas.microsoft.com/office/drawing/2014/main" xmlns="" val="2290495544"/>
                    </a:ext>
                  </a:extLst>
                </a:gridCol>
                <a:gridCol w="810589">
                  <a:extLst>
                    <a:ext uri="{9D8B030D-6E8A-4147-A177-3AD203B41FA5}">
                      <a16:colId xmlns:a16="http://schemas.microsoft.com/office/drawing/2014/main" xmlns="" val="2866613734"/>
                    </a:ext>
                  </a:extLst>
                </a:gridCol>
                <a:gridCol w="800900">
                  <a:extLst>
                    <a:ext uri="{9D8B030D-6E8A-4147-A177-3AD203B41FA5}">
                      <a16:colId xmlns:a16="http://schemas.microsoft.com/office/drawing/2014/main" xmlns="" val="3673909516"/>
                    </a:ext>
                  </a:extLst>
                </a:gridCol>
                <a:gridCol w="783277">
                  <a:extLst>
                    <a:ext uri="{9D8B030D-6E8A-4147-A177-3AD203B41FA5}">
                      <a16:colId xmlns:a16="http://schemas.microsoft.com/office/drawing/2014/main" xmlns="" val="58552969"/>
                    </a:ext>
                  </a:extLst>
                </a:gridCol>
              </a:tblGrid>
              <a:tr h="639344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</a:rPr>
                        <a:t>Диапазон </a:t>
                      </a:r>
                      <a:r>
                        <a:rPr lang="ru-RU" sz="1800" b="0" dirty="0" smtClean="0">
                          <a:effectLst/>
                        </a:rPr>
                        <a:t>значений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интегрального</a:t>
                      </a:r>
                      <a:r>
                        <a:rPr lang="ru-RU" sz="1800" b="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показателя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</a:rPr>
                        <a:t>Тип предпринимательской активности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</a:rPr>
                        <a:t>Организации по стадиям продвижения продукции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48225235"/>
                  </a:ext>
                </a:extLst>
              </a:tr>
              <a:tr h="8008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</a:rPr>
                        <a:t>Всего 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</a:rPr>
                        <a:t>Производство сырого </a:t>
                      </a:r>
                      <a:br>
                        <a:rPr lang="ru-RU" sz="1800" b="0" dirty="0">
                          <a:effectLst/>
                        </a:rPr>
                      </a:br>
                      <a:r>
                        <a:rPr lang="ru-RU" sz="1800" b="0" dirty="0">
                          <a:effectLst/>
                        </a:rPr>
                        <a:t>молока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</a:rPr>
                        <a:t>Производство молочной </a:t>
                      </a:r>
                      <a:br>
                        <a:rPr lang="ru-RU" sz="1800" b="0" dirty="0">
                          <a:effectLst/>
                        </a:rPr>
                      </a:br>
                      <a:r>
                        <a:rPr lang="ru-RU" sz="1800" b="0" dirty="0">
                          <a:effectLst/>
                        </a:rPr>
                        <a:t>продукции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54063315"/>
                  </a:ext>
                </a:extLst>
              </a:tr>
              <a:tr h="3196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</a:rPr>
                        <a:t>ед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</a:rPr>
                        <a:t>%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</a:rPr>
                        <a:t>ед.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</a:rPr>
                        <a:t>%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</a:rPr>
                        <a:t>ед.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</a:rPr>
                        <a:t>%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7887211"/>
                  </a:ext>
                </a:extLst>
              </a:tr>
              <a:tr h="32091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effectLst/>
                        </a:rPr>
                        <a:t>0,65 </a:t>
                      </a:r>
                      <a:r>
                        <a:rPr lang="ru-RU" sz="1800" b="0" dirty="0">
                          <a:effectLst/>
                        </a:rPr>
                        <a:t>– 1,0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</a:rPr>
                        <a:t>Активный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</a:rPr>
                        <a:t>4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</a:rPr>
                        <a:t>6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</a:rPr>
                        <a:t>3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</a:rPr>
                        <a:t>10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</a:rPr>
                        <a:t>1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</a:rPr>
                        <a:t>3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80532544"/>
                  </a:ext>
                </a:extLst>
              </a:tr>
              <a:tr h="31967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effectLst/>
                        </a:rPr>
                        <a:t>0,35 </a:t>
                      </a:r>
                      <a:r>
                        <a:rPr lang="ru-RU" sz="1800" b="0" dirty="0">
                          <a:effectLst/>
                        </a:rPr>
                        <a:t>– 0,65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</a:rPr>
                        <a:t>Умеренно активный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</a:rPr>
                        <a:t>39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</a:rPr>
                        <a:t>60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</a:rPr>
                        <a:t>23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</a:rPr>
                        <a:t>74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</a:rPr>
                        <a:t>16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</a:rPr>
                        <a:t>47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9892196"/>
                  </a:ext>
                </a:extLst>
              </a:tr>
              <a:tr h="63934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effectLst/>
                        </a:rPr>
                        <a:t>0,0 </a:t>
                      </a:r>
                      <a:r>
                        <a:rPr lang="ru-RU" sz="1800" b="0" dirty="0">
                          <a:effectLst/>
                        </a:rPr>
                        <a:t>– </a:t>
                      </a:r>
                      <a:r>
                        <a:rPr lang="ru-RU" sz="1600" b="0" dirty="0" smtClean="0">
                          <a:effectLst/>
                        </a:rPr>
                        <a:t>0,35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effectLst/>
                        </a:rPr>
                        <a:t>Консервативный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</a:rPr>
                        <a:t>22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</a:rPr>
                        <a:t>34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</a:rPr>
                        <a:t>5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</a:rPr>
                        <a:t>16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</a:rPr>
                        <a:t>17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effectLst/>
                        </a:rPr>
                        <a:t>50</a:t>
                      </a:r>
                      <a:endParaRPr lang="ru-RU" sz="2000" b="0" dirty="0"/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16206258"/>
                  </a:ext>
                </a:extLst>
              </a:tr>
              <a:tr h="3196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</a:rPr>
                        <a:t>х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</a:rPr>
                        <a:t> 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</a:rPr>
                        <a:t>65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</a:rPr>
                        <a:t>100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</a:rPr>
                        <a:t>31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</a:rPr>
                        <a:t>100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</a:rPr>
                        <a:t>34</a:t>
                      </a:r>
                      <a:endParaRPr lang="ru-RU" sz="16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>
                          <a:effectLst/>
                        </a:rPr>
                        <a:t>100</a:t>
                      </a:r>
                      <a:endParaRPr lang="ru-RU" sz="2000" b="0" dirty="0"/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0964271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9C4EB05-A3B3-4A38-8E21-60C5A692CFA6}"/>
              </a:ext>
            </a:extLst>
          </p:cNvPr>
          <p:cNvSpPr txBox="1"/>
          <p:nvPr/>
        </p:nvSpPr>
        <p:spPr>
          <a:xfrm>
            <a:off x="1331640" y="6210619"/>
            <a:ext cx="7211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О.А. Родионова «Оценка предпринимательской активности субъектов молочнопродуктовой цепочки». ВНИОПТУСХ</a:t>
            </a:r>
          </a:p>
          <a:p>
            <a:endParaRPr lang="ru-RU" sz="1000" dirty="0"/>
          </a:p>
        </p:txBody>
      </p:sp>
    </p:spTree>
    <p:extLst>
      <p:ext uri="{BB962C8B-B14F-4D97-AF65-F5344CB8AC3E}">
        <p14:creationId xmlns="" xmlns:p14="http://schemas.microsoft.com/office/powerpoint/2010/main" val="36855021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9E3538-0741-446C-B074-CA34101CD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Активный тип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722C0309-BDF2-47A2-90B2-3885FFD7CB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633494936"/>
              </p:ext>
            </p:extLst>
          </p:nvPr>
        </p:nvGraphicFramePr>
        <p:xfrm>
          <a:off x="357160" y="1556790"/>
          <a:ext cx="8391305" cy="3645827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2161541">
                  <a:extLst>
                    <a:ext uri="{9D8B030D-6E8A-4147-A177-3AD203B41FA5}">
                      <a16:colId xmlns:a16="http://schemas.microsoft.com/office/drawing/2014/main" xmlns="" val="1652693585"/>
                    </a:ext>
                  </a:extLst>
                </a:gridCol>
                <a:gridCol w="1296925">
                  <a:extLst>
                    <a:ext uri="{9D8B030D-6E8A-4147-A177-3AD203B41FA5}">
                      <a16:colId xmlns:a16="http://schemas.microsoft.com/office/drawing/2014/main" xmlns="" val="945205357"/>
                    </a:ext>
                  </a:extLst>
                </a:gridCol>
                <a:gridCol w="1556484">
                  <a:extLst>
                    <a:ext uri="{9D8B030D-6E8A-4147-A177-3AD203B41FA5}">
                      <a16:colId xmlns:a16="http://schemas.microsoft.com/office/drawing/2014/main" xmlns="" val="999374771"/>
                    </a:ext>
                  </a:extLst>
                </a:gridCol>
                <a:gridCol w="1685829">
                  <a:extLst>
                    <a:ext uri="{9D8B030D-6E8A-4147-A177-3AD203B41FA5}">
                      <a16:colId xmlns:a16="http://schemas.microsoft.com/office/drawing/2014/main" xmlns="" val="2022444078"/>
                    </a:ext>
                  </a:extLst>
                </a:gridCol>
                <a:gridCol w="1690526">
                  <a:extLst>
                    <a:ext uri="{9D8B030D-6E8A-4147-A177-3AD203B41FA5}">
                      <a16:colId xmlns:a16="http://schemas.microsoft.com/office/drawing/2014/main" xmlns="" val="4146962134"/>
                    </a:ext>
                  </a:extLst>
                </a:gridCol>
              </a:tblGrid>
              <a:tr h="50106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ПризнакА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ООО </a:t>
                      </a:r>
                    </a:p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«АГРО – СИБИРЬ»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ООО </a:t>
                      </a:r>
                    </a:p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«БУТОВО-АГРО»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ООО </a:t>
                      </a:r>
                    </a:p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«СП ДОНСКОЕ»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АО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 «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МЗ  МЯСНИКОВСКИЙ"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0526658"/>
                  </a:ext>
                </a:extLst>
              </a:tr>
              <a:tr h="501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Территория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-регион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Алтайский край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Белгородская область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Волгоградская область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Ростовская область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66020705"/>
                  </a:ext>
                </a:extLst>
              </a:tr>
              <a:tr h="25600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Холдинговая группа компаний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err="1">
                          <a:effectLst/>
                          <a:latin typeface="+mn-lt"/>
                        </a:rPr>
                        <a:t>Агромир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Томмолоко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 Белый Медведь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7818092"/>
                  </a:ext>
                </a:extLst>
              </a:tr>
              <a:tr h="25600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Численность, чел.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376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214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318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280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44600906"/>
                  </a:ext>
                </a:extLst>
              </a:tr>
              <a:tr h="25600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Выручка, млн руб.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  <a:latin typeface="+mn-lt"/>
                        </a:rPr>
                        <a:t>1484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655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962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670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1449108"/>
                  </a:ext>
                </a:extLst>
              </a:tr>
              <a:tr h="25600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Субъект предпринимательства:</a:t>
                      </a:r>
                    </a:p>
                    <a:p>
                      <a:pPr algn="l" fontAlgn="b">
                        <a:buFontTx/>
                        <a:buChar char="-"/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 численности </a:t>
                      </a:r>
                    </a:p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-По доходу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Среднее</a:t>
                      </a:r>
                    </a:p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Среднее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Среднее </a:t>
                      </a:r>
                    </a:p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Малое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Крупное</a:t>
                      </a:r>
                    </a:p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Среднее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Крупное</a:t>
                      </a:r>
                    </a:p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Малое 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13352560"/>
                  </a:ext>
                </a:extLst>
              </a:tr>
              <a:tr h="501064"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377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72090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10130"/>
            <a:ext cx="7886700" cy="892175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Доходность организаций </a:t>
            </a:r>
            <a:r>
              <a:rPr lang="ru-RU" sz="2000" b="1" dirty="0" err="1" smtClean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молочнопродуктовой</a:t>
            </a:r>
            <a:r>
              <a:rPr lang="ru-RU" sz="2000" b="1" dirty="0" smtClean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 цепочки  </a:t>
            </a:r>
            <a:r>
              <a:rPr lang="ru-RU" sz="2000" b="1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от изменения  объемов продаж при разных типах </a:t>
            </a:r>
            <a:r>
              <a:rPr lang="ru-RU" sz="2000" b="1" dirty="0" smtClean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поведения</a:t>
            </a:r>
            <a:endParaRPr lang="ru-RU" sz="4800" dirty="0"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507108889"/>
              </p:ext>
            </p:extLst>
          </p:nvPr>
        </p:nvGraphicFramePr>
        <p:xfrm>
          <a:off x="500034" y="1071551"/>
          <a:ext cx="8215368" cy="60486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16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671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8934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7828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8024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9866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337533"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2018г.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2019г.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2020г.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Изменения (+;-)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390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2020 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г. 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 2018г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9535">
                <a:tc gridSpan="6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группа 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 активным типом поведения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60082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</a:pPr>
                      <a:r>
                        <a:rPr lang="ru-RU" sz="1600" b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1.Пороговая выручка </a:t>
                      </a:r>
                      <a:endParaRPr lang="ru-RU" sz="1600" b="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indent="0" algn="just">
                        <a:lnSpc>
                          <a:spcPct val="100000"/>
                        </a:lnSpc>
                      </a:pPr>
                      <a:r>
                        <a:rPr lang="ru-RU" sz="1600" b="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600" b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точка безубыточности), млн. руб.</a:t>
                      </a:r>
                      <a:endParaRPr lang="ru-RU" sz="1600" b="0" dirty="0"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314,6</a:t>
                      </a:r>
                      <a:endParaRPr lang="ru-RU" sz="16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355,7</a:t>
                      </a:r>
                      <a:endParaRPr lang="ru-RU" sz="16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457,5</a:t>
                      </a:r>
                      <a:endParaRPr lang="ru-RU" sz="16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142,9</a:t>
                      </a:r>
                      <a:endParaRPr lang="ru-RU" sz="16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60082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2.Рентабельность </a:t>
                      </a: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</a:t>
                      </a:r>
                      <a:r>
                        <a:rPr lang="ru-RU" sz="1600" b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маржинальному доходу, %</a:t>
                      </a:r>
                    </a:p>
                  </a:txBody>
                  <a:tcPr marL="51435" marR="514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51,07</a:t>
                      </a:r>
                      <a:endParaRPr lang="ru-RU" sz="16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50,57</a:t>
                      </a:r>
                      <a:endParaRPr lang="ru-RU" sz="16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51,81</a:t>
                      </a:r>
                      <a:endParaRPr lang="ru-RU" sz="16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+0,74 </a:t>
                      </a:r>
                      <a:endParaRPr lang="ru-RU" sz="16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60082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 Рентабельность </a:t>
                      </a:r>
                      <a:r>
                        <a:rPr lang="ru-RU" sz="1600" b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прибыли </a:t>
                      </a:r>
                      <a:endParaRPr lang="ru-RU" sz="1600" b="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 </a:t>
                      </a:r>
                      <a:r>
                        <a:rPr lang="ru-RU" sz="1600" b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продаж, %</a:t>
                      </a:r>
                    </a:p>
                  </a:txBody>
                  <a:tcPr marL="51435" marR="514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22,11</a:t>
                      </a:r>
                      <a:endParaRPr lang="ru-RU" sz="16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21,82</a:t>
                      </a:r>
                      <a:endParaRPr lang="ru-RU" sz="16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21,83</a:t>
                      </a:r>
                      <a:endParaRPr lang="ru-RU" sz="16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600" b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0,28 </a:t>
                      </a:r>
                      <a:endParaRPr lang="ru-RU" sz="16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69535">
                <a:tc gridSpan="6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группа с умеренно-активном типом поведения</a:t>
                      </a:r>
                      <a:endParaRPr lang="ru-RU" sz="16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60082"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00000"/>
                        </a:lnSpc>
                        <a:buAutoNum type="arabicPeriod"/>
                      </a:pPr>
                      <a:r>
                        <a:rPr lang="ru-RU" sz="1600" b="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Пороговая </a:t>
                      </a:r>
                      <a:r>
                        <a:rPr lang="ru-RU" sz="1600" b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выручка </a:t>
                      </a:r>
                      <a:endParaRPr lang="ru-RU" sz="1600" b="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indent="-342900" algn="just">
                        <a:lnSpc>
                          <a:spcPct val="100000"/>
                        </a:lnSpc>
                        <a:buNone/>
                      </a:pPr>
                      <a:r>
                        <a:rPr lang="ru-RU" sz="1600" b="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точка </a:t>
                      </a:r>
                      <a:r>
                        <a:rPr lang="ru-RU" sz="1600" b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безубыточности), млн. руб.</a:t>
                      </a:r>
                      <a:endParaRPr lang="ru-RU" sz="1600" b="0" dirty="0"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1030,0</a:t>
                      </a:r>
                      <a:endParaRPr lang="ru-RU" sz="16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1194,2</a:t>
                      </a:r>
                      <a:endParaRPr lang="ru-RU" sz="16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1435,9</a:t>
                      </a:r>
                      <a:endParaRPr lang="ru-RU" sz="16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405,9</a:t>
                      </a:r>
                      <a:endParaRPr lang="ru-RU" sz="16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60082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2.Рентабельность </a:t>
                      </a: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</a:t>
                      </a:r>
                      <a:r>
                        <a:rPr lang="ru-RU" sz="1600" b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маржинальному доходу, %</a:t>
                      </a:r>
                    </a:p>
                  </a:txBody>
                  <a:tcPr marL="51435" marR="514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38,67</a:t>
                      </a:r>
                      <a:endParaRPr lang="ru-RU" sz="16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37,91</a:t>
                      </a:r>
                      <a:endParaRPr lang="ru-RU" sz="16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38,00</a:t>
                      </a:r>
                      <a:endParaRPr lang="ru-RU" sz="16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-0,67</a:t>
                      </a:r>
                      <a:endParaRPr lang="ru-RU" sz="16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460082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600" b="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Рентабельность </a:t>
                      </a:r>
                      <a:r>
                        <a:rPr lang="ru-RU" sz="1600" b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прибыли </a:t>
                      </a:r>
                      <a:endParaRPr lang="ru-RU" sz="1600" b="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 </a:t>
                      </a:r>
                      <a:r>
                        <a:rPr lang="ru-RU" sz="1600" b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продаж, %</a:t>
                      </a:r>
                    </a:p>
                  </a:txBody>
                  <a:tcPr marL="51435" marR="514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11,33</a:t>
                      </a:r>
                      <a:endParaRPr lang="ru-RU" sz="16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10,61</a:t>
                      </a:r>
                      <a:endParaRPr lang="ru-RU" sz="16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10,84</a:t>
                      </a:r>
                      <a:endParaRPr lang="ru-RU" sz="16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-0,48</a:t>
                      </a:r>
                      <a:endParaRPr lang="ru-RU" sz="16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30041">
                <a:tc gridSpan="6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группа с 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консервативным 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типом поведения</a:t>
                      </a:r>
                      <a:endParaRPr lang="ru-RU" sz="16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460082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</a:pPr>
                      <a:r>
                        <a:rPr lang="ru-RU" sz="1600" b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1.Пороговая выручка </a:t>
                      </a:r>
                      <a:endParaRPr lang="ru-RU" sz="1600" b="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indent="0" algn="just">
                        <a:lnSpc>
                          <a:spcPct val="100000"/>
                        </a:lnSpc>
                      </a:pPr>
                      <a:r>
                        <a:rPr lang="ru-RU" sz="1600" b="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600" b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точка безубыточности), млн. руб.</a:t>
                      </a:r>
                      <a:endParaRPr lang="ru-RU" sz="1600" b="0" dirty="0"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1075,3</a:t>
                      </a:r>
                      <a:endParaRPr lang="ru-RU" sz="16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1367,4</a:t>
                      </a:r>
                      <a:endParaRPr lang="ru-RU" sz="16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1508,8</a:t>
                      </a:r>
                      <a:endParaRPr lang="ru-RU" sz="16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433,5</a:t>
                      </a:r>
                      <a:endParaRPr lang="ru-RU" sz="16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460082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2.Рентабельность </a:t>
                      </a: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</a:t>
                      </a:r>
                      <a:r>
                        <a:rPr lang="ru-RU" sz="1600" b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маржинальному доходу, %</a:t>
                      </a:r>
                    </a:p>
                  </a:txBody>
                  <a:tcPr marL="51435" marR="514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35,80</a:t>
                      </a:r>
                      <a:endParaRPr lang="ru-RU" sz="16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34,83</a:t>
                      </a:r>
                      <a:endParaRPr lang="ru-RU" sz="16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35,52</a:t>
                      </a:r>
                      <a:endParaRPr lang="ru-RU" sz="16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-0,29</a:t>
                      </a:r>
                      <a:endParaRPr lang="ru-RU" sz="16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460082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 Рентабельность </a:t>
                      </a:r>
                      <a:r>
                        <a:rPr lang="ru-RU" sz="1600" b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прибыли </a:t>
                      </a:r>
                      <a:endParaRPr lang="ru-RU" sz="1600" b="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 </a:t>
                      </a:r>
                      <a:r>
                        <a:rPr lang="ru-RU" sz="1600" b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продаж, %</a:t>
                      </a:r>
                    </a:p>
                  </a:txBody>
                  <a:tcPr marL="51435" marR="514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6,34</a:t>
                      </a:r>
                      <a:endParaRPr lang="ru-RU" sz="16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5,21</a:t>
                      </a:r>
                      <a:endParaRPr lang="ru-RU" sz="16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6,22</a:t>
                      </a:r>
                      <a:endParaRPr lang="ru-RU" sz="16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-0,12</a:t>
                      </a:r>
                      <a:endParaRPr lang="ru-RU" sz="16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3885120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F487C9B-9C23-472B-BB9D-6990DD181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Повышение конкурентоспособности - фактор  устойчивого развития  локальной экономики</a:t>
            </a:r>
            <a:endParaRPr lang="ru-RU" sz="3200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5D811424-D58A-4E57-BFD5-66548D0585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31899693"/>
              </p:ext>
            </p:extLst>
          </p:nvPr>
        </p:nvGraphicFramePr>
        <p:xfrm>
          <a:off x="450291" y="1844824"/>
          <a:ext cx="3394720" cy="2476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xmlns="" id="{94B3C471-CED1-459C-9029-E6397AC0283C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737013135"/>
              </p:ext>
            </p:extLst>
          </p:nvPr>
        </p:nvGraphicFramePr>
        <p:xfrm>
          <a:off x="3995936" y="184482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469727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1701306" y="1055483"/>
            <a:ext cx="6018603" cy="600164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300" b="1" dirty="0">
                <a:solidFill>
                  <a:schemeClr val="bg1"/>
                </a:solidFill>
                <a:latin typeface="+mj-lt"/>
              </a:rPr>
              <a:t>Благодарим </a:t>
            </a:r>
            <a:r>
              <a:rPr lang="ru-RU" sz="3300" b="1" dirty="0" smtClean="0">
                <a:solidFill>
                  <a:schemeClr val="bg1"/>
                </a:solidFill>
                <a:latin typeface="+mj-lt"/>
              </a:rPr>
              <a:t>за </a:t>
            </a:r>
            <a:r>
              <a:rPr lang="ru-RU" sz="3300" b="1" dirty="0">
                <a:solidFill>
                  <a:schemeClr val="bg1"/>
                </a:solidFill>
                <a:latin typeface="+mj-lt"/>
              </a:rPr>
              <a:t>внимание!</a:t>
            </a:r>
            <a:endParaRPr lang="en-US" sz="33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E23BAC9-490C-4FBD-A9B2-ABAF5F06D9D7}"/>
              </a:ext>
            </a:extLst>
          </p:cNvPr>
          <p:cNvSpPr txBox="1"/>
          <p:nvPr/>
        </p:nvSpPr>
        <p:spPr>
          <a:xfrm>
            <a:off x="2627784" y="3126027"/>
            <a:ext cx="42690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15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Оренбургская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, 111621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Москва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,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Россия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Candara" panose="020E0502030303020204" pitchFamily="34" charset="0"/>
            </a:endParaRPr>
          </a:p>
        </p:txBody>
      </p:sp>
      <p:grpSp>
        <p:nvGrpSpPr>
          <p:cNvPr id="12" name="Group 39">
            <a:extLst>
              <a:ext uri="{FF2B5EF4-FFF2-40B4-BE49-F238E27FC236}">
                <a16:creationId xmlns:a16="http://schemas.microsoft.com/office/drawing/2014/main" xmlns="" id="{23D634DF-8305-4698-8C38-6CF610325C97}"/>
              </a:ext>
            </a:extLst>
          </p:cNvPr>
          <p:cNvGrpSpPr>
            <a:grpSpLocks noChangeAspect="1"/>
          </p:cNvGrpSpPr>
          <p:nvPr/>
        </p:nvGrpSpPr>
        <p:grpSpPr>
          <a:xfrm>
            <a:off x="2108757" y="3115075"/>
            <a:ext cx="415973" cy="439775"/>
            <a:chOff x="4329250" y="5104502"/>
            <a:chExt cx="500274" cy="528899"/>
          </a:xfrm>
          <a:solidFill>
            <a:schemeClr val="accent4"/>
          </a:solidFill>
        </p:grpSpPr>
        <p:sp>
          <p:nvSpPr>
            <p:cNvPr id="13" name="Freeform 39">
              <a:extLst>
                <a:ext uri="{FF2B5EF4-FFF2-40B4-BE49-F238E27FC236}">
                  <a16:creationId xmlns:a16="http://schemas.microsoft.com/office/drawing/2014/main" xmlns="" id="{C66EB72D-B38E-4489-BB8A-1F7D9F29A3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0591" y="5247633"/>
              <a:ext cx="128135" cy="55889"/>
            </a:xfrm>
            <a:custGeom>
              <a:avLst/>
              <a:gdLst>
                <a:gd name="T0" fmla="*/ 94 w 94"/>
                <a:gd name="T1" fmla="*/ 0 h 41"/>
                <a:gd name="T2" fmla="*/ 0 w 94"/>
                <a:gd name="T3" fmla="*/ 0 h 41"/>
                <a:gd name="T4" fmla="*/ 47 w 94"/>
                <a:gd name="T5" fmla="*/ 41 h 41"/>
                <a:gd name="T6" fmla="*/ 94 w 94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41">
                  <a:moveTo>
                    <a:pt x="94" y="0"/>
                  </a:moveTo>
                  <a:lnTo>
                    <a:pt x="0" y="0"/>
                  </a:lnTo>
                  <a:lnTo>
                    <a:pt x="47" y="41"/>
                  </a:lnTo>
                  <a:lnTo>
                    <a:pt x="94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4" name="Freeform 40">
              <a:extLst>
                <a:ext uri="{FF2B5EF4-FFF2-40B4-BE49-F238E27FC236}">
                  <a16:creationId xmlns:a16="http://schemas.microsoft.com/office/drawing/2014/main" xmlns="" id="{B08B49B6-3057-4C74-8221-F7DC19FDFF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776" y="5265353"/>
              <a:ext cx="141767" cy="107689"/>
            </a:xfrm>
            <a:custGeom>
              <a:avLst/>
              <a:gdLst>
                <a:gd name="T0" fmla="*/ 46 w 86"/>
                <a:gd name="T1" fmla="*/ 34 h 65"/>
                <a:gd name="T2" fmla="*/ 43 w 86"/>
                <a:gd name="T3" fmla="*/ 35 h 65"/>
                <a:gd name="T4" fmla="*/ 39 w 86"/>
                <a:gd name="T5" fmla="*/ 34 h 65"/>
                <a:gd name="T6" fmla="*/ 0 w 86"/>
                <a:gd name="T7" fmla="*/ 0 h 65"/>
                <a:gd name="T8" fmla="*/ 0 w 86"/>
                <a:gd name="T9" fmla="*/ 65 h 65"/>
                <a:gd name="T10" fmla="*/ 86 w 86"/>
                <a:gd name="T11" fmla="*/ 65 h 65"/>
                <a:gd name="T12" fmla="*/ 86 w 86"/>
                <a:gd name="T13" fmla="*/ 0 h 65"/>
                <a:gd name="T14" fmla="*/ 46 w 86"/>
                <a:gd name="T15" fmla="*/ 3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" h="65">
                  <a:moveTo>
                    <a:pt x="46" y="34"/>
                  </a:moveTo>
                  <a:cubicBezTo>
                    <a:pt x="45" y="35"/>
                    <a:pt x="44" y="35"/>
                    <a:pt x="43" y="35"/>
                  </a:cubicBezTo>
                  <a:cubicBezTo>
                    <a:pt x="42" y="35"/>
                    <a:pt x="40" y="35"/>
                    <a:pt x="39" y="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86" y="65"/>
                    <a:pt x="86" y="65"/>
                    <a:pt x="86" y="65"/>
                  </a:cubicBezTo>
                  <a:cubicBezTo>
                    <a:pt x="86" y="0"/>
                    <a:pt x="86" y="0"/>
                    <a:pt x="86" y="0"/>
                  </a:cubicBezTo>
                  <a:lnTo>
                    <a:pt x="46" y="34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5" name="Rectangle 41">
              <a:extLst>
                <a:ext uri="{FF2B5EF4-FFF2-40B4-BE49-F238E27FC236}">
                  <a16:creationId xmlns:a16="http://schemas.microsoft.com/office/drawing/2014/main" xmlns="" id="{F78F1745-E56D-4E48-B1DE-16F9372506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3231" y="5302159"/>
              <a:ext cx="124046" cy="124046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6" name="Freeform 42">
              <a:extLst>
                <a:ext uri="{FF2B5EF4-FFF2-40B4-BE49-F238E27FC236}">
                  <a16:creationId xmlns:a16="http://schemas.microsoft.com/office/drawing/2014/main" xmlns="" id="{A8E1275B-3569-4EE7-8E9D-B5B20F1F0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29250" y="5104502"/>
              <a:ext cx="500274" cy="528899"/>
            </a:xfrm>
            <a:custGeom>
              <a:avLst/>
              <a:gdLst>
                <a:gd name="T0" fmla="*/ 221 w 303"/>
                <a:gd name="T1" fmla="*/ 0 h 319"/>
                <a:gd name="T2" fmla="*/ 76 w 303"/>
                <a:gd name="T3" fmla="*/ 0 h 319"/>
                <a:gd name="T4" fmla="*/ 151 w 303"/>
                <a:gd name="T5" fmla="*/ 80 h 319"/>
                <a:gd name="T6" fmla="*/ 151 w 303"/>
                <a:gd name="T7" fmla="*/ 270 h 319"/>
                <a:gd name="T8" fmla="*/ 141 w 303"/>
                <a:gd name="T9" fmla="*/ 270 h 319"/>
                <a:gd name="T10" fmla="*/ 141 w 303"/>
                <a:gd name="T11" fmla="*/ 80 h 319"/>
                <a:gd name="T12" fmla="*/ 76 w 303"/>
                <a:gd name="T13" fmla="*/ 11 h 319"/>
                <a:gd name="T14" fmla="*/ 37 w 303"/>
                <a:gd name="T15" fmla="*/ 11 h 319"/>
                <a:gd name="T16" fmla="*/ 0 w 303"/>
                <a:gd name="T17" fmla="*/ 80 h 319"/>
                <a:gd name="T18" fmla="*/ 0 w 303"/>
                <a:gd name="T19" fmla="*/ 270 h 319"/>
                <a:gd name="T20" fmla="*/ 0 w 303"/>
                <a:gd name="T21" fmla="*/ 275 h 319"/>
                <a:gd name="T22" fmla="*/ 0 w 303"/>
                <a:gd name="T23" fmla="*/ 313 h 319"/>
                <a:gd name="T24" fmla="*/ 6 w 303"/>
                <a:gd name="T25" fmla="*/ 319 h 319"/>
                <a:gd name="T26" fmla="*/ 11 w 303"/>
                <a:gd name="T27" fmla="*/ 313 h 319"/>
                <a:gd name="T28" fmla="*/ 11 w 303"/>
                <a:gd name="T29" fmla="*/ 281 h 319"/>
                <a:gd name="T30" fmla="*/ 141 w 303"/>
                <a:gd name="T31" fmla="*/ 281 h 319"/>
                <a:gd name="T32" fmla="*/ 141 w 303"/>
                <a:gd name="T33" fmla="*/ 313 h 319"/>
                <a:gd name="T34" fmla="*/ 146 w 303"/>
                <a:gd name="T35" fmla="*/ 319 h 319"/>
                <a:gd name="T36" fmla="*/ 151 w 303"/>
                <a:gd name="T37" fmla="*/ 313 h 319"/>
                <a:gd name="T38" fmla="*/ 151 w 303"/>
                <a:gd name="T39" fmla="*/ 281 h 319"/>
                <a:gd name="T40" fmla="*/ 292 w 303"/>
                <a:gd name="T41" fmla="*/ 281 h 319"/>
                <a:gd name="T42" fmla="*/ 292 w 303"/>
                <a:gd name="T43" fmla="*/ 313 h 319"/>
                <a:gd name="T44" fmla="*/ 297 w 303"/>
                <a:gd name="T45" fmla="*/ 319 h 319"/>
                <a:gd name="T46" fmla="*/ 303 w 303"/>
                <a:gd name="T47" fmla="*/ 313 h 319"/>
                <a:gd name="T48" fmla="*/ 303 w 303"/>
                <a:gd name="T49" fmla="*/ 275 h 319"/>
                <a:gd name="T50" fmla="*/ 303 w 303"/>
                <a:gd name="T51" fmla="*/ 270 h 319"/>
                <a:gd name="T52" fmla="*/ 303 w 303"/>
                <a:gd name="T53" fmla="*/ 80 h 319"/>
                <a:gd name="T54" fmla="*/ 221 w 303"/>
                <a:gd name="T55" fmla="*/ 0 h 319"/>
                <a:gd name="T56" fmla="*/ 130 w 303"/>
                <a:gd name="T57" fmla="*/ 167 h 319"/>
                <a:gd name="T58" fmla="*/ 124 w 303"/>
                <a:gd name="T59" fmla="*/ 173 h 319"/>
                <a:gd name="T60" fmla="*/ 27 w 303"/>
                <a:gd name="T61" fmla="*/ 173 h 319"/>
                <a:gd name="T62" fmla="*/ 22 w 303"/>
                <a:gd name="T63" fmla="*/ 167 h 319"/>
                <a:gd name="T64" fmla="*/ 22 w 303"/>
                <a:gd name="T65" fmla="*/ 81 h 319"/>
                <a:gd name="T66" fmla="*/ 27 w 303"/>
                <a:gd name="T67" fmla="*/ 76 h 319"/>
                <a:gd name="T68" fmla="*/ 124 w 303"/>
                <a:gd name="T69" fmla="*/ 76 h 319"/>
                <a:gd name="T70" fmla="*/ 130 w 303"/>
                <a:gd name="T71" fmla="*/ 81 h 319"/>
                <a:gd name="T72" fmla="*/ 130 w 303"/>
                <a:gd name="T73" fmla="*/ 167 h 319"/>
                <a:gd name="T74" fmla="*/ 184 w 303"/>
                <a:gd name="T75" fmla="*/ 76 h 319"/>
                <a:gd name="T76" fmla="*/ 259 w 303"/>
                <a:gd name="T77" fmla="*/ 76 h 319"/>
                <a:gd name="T78" fmla="*/ 265 w 303"/>
                <a:gd name="T79" fmla="*/ 81 h 319"/>
                <a:gd name="T80" fmla="*/ 259 w 303"/>
                <a:gd name="T81" fmla="*/ 86 h 319"/>
                <a:gd name="T82" fmla="*/ 184 w 303"/>
                <a:gd name="T83" fmla="*/ 86 h 319"/>
                <a:gd name="T84" fmla="*/ 178 w 303"/>
                <a:gd name="T85" fmla="*/ 81 h 319"/>
                <a:gd name="T86" fmla="*/ 184 w 303"/>
                <a:gd name="T87" fmla="*/ 76 h 319"/>
                <a:gd name="T88" fmla="*/ 270 w 303"/>
                <a:gd name="T89" fmla="*/ 200 h 319"/>
                <a:gd name="T90" fmla="*/ 265 w 303"/>
                <a:gd name="T91" fmla="*/ 205 h 319"/>
                <a:gd name="T92" fmla="*/ 178 w 303"/>
                <a:gd name="T93" fmla="*/ 205 h 319"/>
                <a:gd name="T94" fmla="*/ 173 w 303"/>
                <a:gd name="T95" fmla="*/ 200 h 319"/>
                <a:gd name="T96" fmla="*/ 173 w 303"/>
                <a:gd name="T97" fmla="*/ 113 h 319"/>
                <a:gd name="T98" fmla="*/ 178 w 303"/>
                <a:gd name="T99" fmla="*/ 108 h 319"/>
                <a:gd name="T100" fmla="*/ 265 w 303"/>
                <a:gd name="T101" fmla="*/ 108 h 319"/>
                <a:gd name="T102" fmla="*/ 270 w 303"/>
                <a:gd name="T103" fmla="*/ 113 h 319"/>
                <a:gd name="T104" fmla="*/ 270 w 303"/>
                <a:gd name="T105" fmla="*/ 200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03" h="319">
                  <a:moveTo>
                    <a:pt x="221" y="0"/>
                  </a:moveTo>
                  <a:cubicBezTo>
                    <a:pt x="76" y="0"/>
                    <a:pt x="76" y="0"/>
                    <a:pt x="76" y="0"/>
                  </a:cubicBezTo>
                  <a:cubicBezTo>
                    <a:pt x="119" y="0"/>
                    <a:pt x="151" y="34"/>
                    <a:pt x="151" y="80"/>
                  </a:cubicBezTo>
                  <a:cubicBezTo>
                    <a:pt x="151" y="270"/>
                    <a:pt x="151" y="270"/>
                    <a:pt x="151" y="270"/>
                  </a:cubicBezTo>
                  <a:cubicBezTo>
                    <a:pt x="141" y="270"/>
                    <a:pt x="141" y="270"/>
                    <a:pt x="141" y="270"/>
                  </a:cubicBezTo>
                  <a:cubicBezTo>
                    <a:pt x="141" y="80"/>
                    <a:pt x="141" y="80"/>
                    <a:pt x="141" y="80"/>
                  </a:cubicBezTo>
                  <a:cubicBezTo>
                    <a:pt x="141" y="40"/>
                    <a:pt x="113" y="11"/>
                    <a:pt x="76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15" y="24"/>
                    <a:pt x="0" y="50"/>
                    <a:pt x="0" y="8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5"/>
                    <a:pt x="0" y="275"/>
                    <a:pt x="0" y="275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6"/>
                    <a:pt x="3" y="319"/>
                    <a:pt x="6" y="319"/>
                  </a:cubicBezTo>
                  <a:cubicBezTo>
                    <a:pt x="9" y="319"/>
                    <a:pt x="11" y="316"/>
                    <a:pt x="11" y="313"/>
                  </a:cubicBezTo>
                  <a:cubicBezTo>
                    <a:pt x="11" y="281"/>
                    <a:pt x="11" y="281"/>
                    <a:pt x="11" y="281"/>
                  </a:cubicBezTo>
                  <a:cubicBezTo>
                    <a:pt x="141" y="281"/>
                    <a:pt x="141" y="281"/>
                    <a:pt x="141" y="281"/>
                  </a:cubicBezTo>
                  <a:cubicBezTo>
                    <a:pt x="141" y="313"/>
                    <a:pt x="141" y="313"/>
                    <a:pt x="141" y="313"/>
                  </a:cubicBezTo>
                  <a:cubicBezTo>
                    <a:pt x="141" y="316"/>
                    <a:pt x="143" y="319"/>
                    <a:pt x="146" y="319"/>
                  </a:cubicBezTo>
                  <a:cubicBezTo>
                    <a:pt x="149" y="319"/>
                    <a:pt x="151" y="316"/>
                    <a:pt x="151" y="313"/>
                  </a:cubicBezTo>
                  <a:cubicBezTo>
                    <a:pt x="151" y="281"/>
                    <a:pt x="151" y="281"/>
                    <a:pt x="151" y="281"/>
                  </a:cubicBezTo>
                  <a:cubicBezTo>
                    <a:pt x="292" y="281"/>
                    <a:pt x="292" y="281"/>
                    <a:pt x="292" y="281"/>
                  </a:cubicBezTo>
                  <a:cubicBezTo>
                    <a:pt x="292" y="313"/>
                    <a:pt x="292" y="313"/>
                    <a:pt x="292" y="313"/>
                  </a:cubicBezTo>
                  <a:cubicBezTo>
                    <a:pt x="292" y="316"/>
                    <a:pt x="294" y="319"/>
                    <a:pt x="297" y="319"/>
                  </a:cubicBezTo>
                  <a:cubicBezTo>
                    <a:pt x="300" y="319"/>
                    <a:pt x="303" y="316"/>
                    <a:pt x="303" y="313"/>
                  </a:cubicBezTo>
                  <a:cubicBezTo>
                    <a:pt x="303" y="275"/>
                    <a:pt x="303" y="275"/>
                    <a:pt x="303" y="275"/>
                  </a:cubicBezTo>
                  <a:cubicBezTo>
                    <a:pt x="303" y="270"/>
                    <a:pt x="303" y="270"/>
                    <a:pt x="303" y="270"/>
                  </a:cubicBezTo>
                  <a:cubicBezTo>
                    <a:pt x="303" y="80"/>
                    <a:pt x="303" y="80"/>
                    <a:pt x="303" y="80"/>
                  </a:cubicBezTo>
                  <a:cubicBezTo>
                    <a:pt x="303" y="37"/>
                    <a:pt x="265" y="0"/>
                    <a:pt x="221" y="0"/>
                  </a:cubicBezTo>
                  <a:close/>
                  <a:moveTo>
                    <a:pt x="130" y="167"/>
                  </a:moveTo>
                  <a:cubicBezTo>
                    <a:pt x="130" y="170"/>
                    <a:pt x="127" y="173"/>
                    <a:pt x="124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4" y="173"/>
                    <a:pt x="22" y="170"/>
                    <a:pt x="22" y="167"/>
                  </a:cubicBezTo>
                  <a:cubicBezTo>
                    <a:pt x="22" y="81"/>
                    <a:pt x="22" y="81"/>
                    <a:pt x="22" y="81"/>
                  </a:cubicBezTo>
                  <a:cubicBezTo>
                    <a:pt x="22" y="78"/>
                    <a:pt x="24" y="76"/>
                    <a:pt x="27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7" y="76"/>
                    <a:pt x="130" y="78"/>
                    <a:pt x="130" y="81"/>
                  </a:cubicBezTo>
                  <a:lnTo>
                    <a:pt x="130" y="167"/>
                  </a:lnTo>
                  <a:close/>
                  <a:moveTo>
                    <a:pt x="184" y="76"/>
                  </a:moveTo>
                  <a:cubicBezTo>
                    <a:pt x="259" y="76"/>
                    <a:pt x="259" y="76"/>
                    <a:pt x="259" y="76"/>
                  </a:cubicBezTo>
                  <a:cubicBezTo>
                    <a:pt x="262" y="76"/>
                    <a:pt x="265" y="78"/>
                    <a:pt x="265" y="81"/>
                  </a:cubicBezTo>
                  <a:cubicBezTo>
                    <a:pt x="265" y="84"/>
                    <a:pt x="262" y="86"/>
                    <a:pt x="259" y="86"/>
                  </a:cubicBezTo>
                  <a:cubicBezTo>
                    <a:pt x="184" y="86"/>
                    <a:pt x="184" y="86"/>
                    <a:pt x="184" y="86"/>
                  </a:cubicBezTo>
                  <a:cubicBezTo>
                    <a:pt x="181" y="86"/>
                    <a:pt x="178" y="84"/>
                    <a:pt x="178" y="81"/>
                  </a:cubicBezTo>
                  <a:cubicBezTo>
                    <a:pt x="178" y="78"/>
                    <a:pt x="181" y="76"/>
                    <a:pt x="184" y="76"/>
                  </a:cubicBezTo>
                  <a:close/>
                  <a:moveTo>
                    <a:pt x="270" y="200"/>
                  </a:moveTo>
                  <a:cubicBezTo>
                    <a:pt x="270" y="203"/>
                    <a:pt x="268" y="205"/>
                    <a:pt x="265" y="205"/>
                  </a:cubicBezTo>
                  <a:cubicBezTo>
                    <a:pt x="178" y="205"/>
                    <a:pt x="178" y="205"/>
                    <a:pt x="178" y="205"/>
                  </a:cubicBezTo>
                  <a:cubicBezTo>
                    <a:pt x="176" y="205"/>
                    <a:pt x="173" y="203"/>
                    <a:pt x="173" y="200"/>
                  </a:cubicBezTo>
                  <a:cubicBezTo>
                    <a:pt x="173" y="113"/>
                    <a:pt x="173" y="113"/>
                    <a:pt x="173" y="113"/>
                  </a:cubicBezTo>
                  <a:cubicBezTo>
                    <a:pt x="173" y="110"/>
                    <a:pt x="176" y="108"/>
                    <a:pt x="178" y="108"/>
                  </a:cubicBezTo>
                  <a:cubicBezTo>
                    <a:pt x="265" y="108"/>
                    <a:pt x="265" y="108"/>
                    <a:pt x="265" y="108"/>
                  </a:cubicBezTo>
                  <a:cubicBezTo>
                    <a:pt x="268" y="108"/>
                    <a:pt x="270" y="110"/>
                    <a:pt x="270" y="113"/>
                  </a:cubicBezTo>
                  <a:lnTo>
                    <a:pt x="270" y="20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04CCB0E7-9CE8-4943-BD51-FA24197A0046}"/>
              </a:ext>
            </a:extLst>
          </p:cNvPr>
          <p:cNvSpPr txBox="1"/>
          <p:nvPr/>
        </p:nvSpPr>
        <p:spPr>
          <a:xfrm>
            <a:off x="2646885" y="3653763"/>
            <a:ext cx="4269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Всероссийский НИИ организации производства, труда и управления в сельском хозяйстве – филиал ФНЦ ВНИИЭСХ 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Candara" panose="020E0502030303020204" pitchFamily="34" charset="0"/>
            </a:endParaRPr>
          </a:p>
          <a:p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19" name="Freeform 37">
            <a:extLst>
              <a:ext uri="{FF2B5EF4-FFF2-40B4-BE49-F238E27FC236}">
                <a16:creationId xmlns:a16="http://schemas.microsoft.com/office/drawing/2014/main" xmlns="" id="{9D64DF2D-E0C0-461E-B38E-F21A0F7D6C62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116353" y="3688596"/>
            <a:ext cx="391497" cy="430646"/>
          </a:xfrm>
          <a:custGeom>
            <a:avLst/>
            <a:gdLst>
              <a:gd name="T0" fmla="*/ 90 w 110"/>
              <a:gd name="T1" fmla="*/ 25 h 121"/>
              <a:gd name="T2" fmla="*/ 78 w 110"/>
              <a:gd name="T3" fmla="*/ 37 h 121"/>
              <a:gd name="T4" fmla="*/ 90 w 110"/>
              <a:gd name="T5" fmla="*/ 50 h 121"/>
              <a:gd name="T6" fmla="*/ 102 w 110"/>
              <a:gd name="T7" fmla="*/ 37 h 121"/>
              <a:gd name="T8" fmla="*/ 90 w 110"/>
              <a:gd name="T9" fmla="*/ 25 h 121"/>
              <a:gd name="T10" fmla="*/ 26 w 110"/>
              <a:gd name="T11" fmla="*/ 121 h 121"/>
              <a:gd name="T12" fmla="*/ 84 w 110"/>
              <a:gd name="T13" fmla="*/ 121 h 121"/>
              <a:gd name="T14" fmla="*/ 84 w 110"/>
              <a:gd name="T15" fmla="*/ 70 h 121"/>
              <a:gd name="T16" fmla="*/ 55 w 110"/>
              <a:gd name="T17" fmla="*/ 41 h 121"/>
              <a:gd name="T18" fmla="*/ 26 w 110"/>
              <a:gd name="T19" fmla="*/ 70 h 121"/>
              <a:gd name="T20" fmla="*/ 26 w 110"/>
              <a:gd name="T21" fmla="*/ 121 h 121"/>
              <a:gd name="T22" fmla="*/ 21 w 110"/>
              <a:gd name="T23" fmla="*/ 70 h 121"/>
              <a:gd name="T24" fmla="*/ 21 w 110"/>
              <a:gd name="T25" fmla="*/ 110 h 121"/>
              <a:gd name="T26" fmla="*/ 0 w 110"/>
              <a:gd name="T27" fmla="*/ 110 h 121"/>
              <a:gd name="T28" fmla="*/ 0 w 110"/>
              <a:gd name="T29" fmla="*/ 74 h 121"/>
              <a:gd name="T30" fmla="*/ 20 w 110"/>
              <a:gd name="T31" fmla="*/ 54 h 121"/>
              <a:gd name="T32" fmla="*/ 25 w 110"/>
              <a:gd name="T33" fmla="*/ 55 h 121"/>
              <a:gd name="T34" fmla="*/ 21 w 110"/>
              <a:gd name="T35" fmla="*/ 70 h 121"/>
              <a:gd name="T36" fmla="*/ 110 w 110"/>
              <a:gd name="T37" fmla="*/ 110 h 121"/>
              <a:gd name="T38" fmla="*/ 88 w 110"/>
              <a:gd name="T39" fmla="*/ 110 h 121"/>
              <a:gd name="T40" fmla="*/ 88 w 110"/>
              <a:gd name="T41" fmla="*/ 70 h 121"/>
              <a:gd name="T42" fmla="*/ 84 w 110"/>
              <a:gd name="T43" fmla="*/ 55 h 121"/>
              <a:gd name="T44" fmla="*/ 90 w 110"/>
              <a:gd name="T45" fmla="*/ 54 h 121"/>
              <a:gd name="T46" fmla="*/ 110 w 110"/>
              <a:gd name="T47" fmla="*/ 74 h 121"/>
              <a:gd name="T48" fmla="*/ 110 w 110"/>
              <a:gd name="T49" fmla="*/ 110 h 121"/>
              <a:gd name="T50" fmla="*/ 55 w 110"/>
              <a:gd name="T51" fmla="*/ 0 h 121"/>
              <a:gd name="T52" fmla="*/ 36 w 110"/>
              <a:gd name="T53" fmla="*/ 18 h 121"/>
              <a:gd name="T54" fmla="*/ 55 w 110"/>
              <a:gd name="T55" fmla="*/ 37 h 121"/>
              <a:gd name="T56" fmla="*/ 73 w 110"/>
              <a:gd name="T57" fmla="*/ 18 h 121"/>
              <a:gd name="T58" fmla="*/ 55 w 110"/>
              <a:gd name="T59" fmla="*/ 0 h 121"/>
              <a:gd name="T60" fmla="*/ 20 w 110"/>
              <a:gd name="T61" fmla="*/ 25 h 121"/>
              <a:gd name="T62" fmla="*/ 7 w 110"/>
              <a:gd name="T63" fmla="*/ 37 h 121"/>
              <a:gd name="T64" fmla="*/ 20 w 110"/>
              <a:gd name="T65" fmla="*/ 50 h 121"/>
              <a:gd name="T66" fmla="*/ 32 w 110"/>
              <a:gd name="T67" fmla="*/ 37 h 121"/>
              <a:gd name="T68" fmla="*/ 20 w 110"/>
              <a:gd name="T69" fmla="*/ 25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10" h="121">
                <a:moveTo>
                  <a:pt x="90" y="25"/>
                </a:moveTo>
                <a:cubicBezTo>
                  <a:pt x="83" y="25"/>
                  <a:pt x="78" y="30"/>
                  <a:pt x="78" y="37"/>
                </a:cubicBezTo>
                <a:cubicBezTo>
                  <a:pt x="78" y="44"/>
                  <a:pt x="83" y="50"/>
                  <a:pt x="90" y="50"/>
                </a:cubicBezTo>
                <a:cubicBezTo>
                  <a:pt x="97" y="50"/>
                  <a:pt x="102" y="44"/>
                  <a:pt x="102" y="37"/>
                </a:cubicBezTo>
                <a:cubicBezTo>
                  <a:pt x="102" y="30"/>
                  <a:pt x="97" y="25"/>
                  <a:pt x="90" y="25"/>
                </a:cubicBezTo>
                <a:close/>
                <a:moveTo>
                  <a:pt x="26" y="121"/>
                </a:moveTo>
                <a:cubicBezTo>
                  <a:pt x="84" y="121"/>
                  <a:pt x="84" y="121"/>
                  <a:pt x="84" y="121"/>
                </a:cubicBezTo>
                <a:cubicBezTo>
                  <a:pt x="84" y="70"/>
                  <a:pt x="84" y="70"/>
                  <a:pt x="84" y="70"/>
                </a:cubicBezTo>
                <a:cubicBezTo>
                  <a:pt x="84" y="54"/>
                  <a:pt x="71" y="41"/>
                  <a:pt x="55" y="41"/>
                </a:cubicBezTo>
                <a:cubicBezTo>
                  <a:pt x="39" y="41"/>
                  <a:pt x="26" y="54"/>
                  <a:pt x="26" y="70"/>
                </a:cubicBezTo>
                <a:cubicBezTo>
                  <a:pt x="26" y="121"/>
                  <a:pt x="26" y="121"/>
                  <a:pt x="26" y="121"/>
                </a:cubicBezTo>
                <a:close/>
                <a:moveTo>
                  <a:pt x="21" y="70"/>
                </a:moveTo>
                <a:cubicBezTo>
                  <a:pt x="21" y="110"/>
                  <a:pt x="21" y="110"/>
                  <a:pt x="21" y="110"/>
                </a:cubicBezTo>
                <a:cubicBezTo>
                  <a:pt x="0" y="110"/>
                  <a:pt x="0" y="110"/>
                  <a:pt x="0" y="110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63"/>
                  <a:pt x="9" y="54"/>
                  <a:pt x="20" y="54"/>
                </a:cubicBezTo>
                <a:cubicBezTo>
                  <a:pt x="22" y="54"/>
                  <a:pt x="23" y="55"/>
                  <a:pt x="25" y="55"/>
                </a:cubicBezTo>
                <a:cubicBezTo>
                  <a:pt x="23" y="60"/>
                  <a:pt x="21" y="65"/>
                  <a:pt x="21" y="70"/>
                </a:cubicBezTo>
                <a:close/>
                <a:moveTo>
                  <a:pt x="110" y="110"/>
                </a:moveTo>
                <a:cubicBezTo>
                  <a:pt x="88" y="110"/>
                  <a:pt x="88" y="110"/>
                  <a:pt x="88" y="110"/>
                </a:cubicBezTo>
                <a:cubicBezTo>
                  <a:pt x="88" y="70"/>
                  <a:pt x="88" y="70"/>
                  <a:pt x="88" y="70"/>
                </a:cubicBezTo>
                <a:cubicBezTo>
                  <a:pt x="88" y="65"/>
                  <a:pt x="87" y="60"/>
                  <a:pt x="84" y="55"/>
                </a:cubicBezTo>
                <a:cubicBezTo>
                  <a:pt x="86" y="55"/>
                  <a:pt x="88" y="54"/>
                  <a:pt x="90" y="54"/>
                </a:cubicBezTo>
                <a:cubicBezTo>
                  <a:pt x="101" y="54"/>
                  <a:pt x="110" y="63"/>
                  <a:pt x="110" y="74"/>
                </a:cubicBezTo>
                <a:cubicBezTo>
                  <a:pt x="110" y="110"/>
                  <a:pt x="110" y="110"/>
                  <a:pt x="110" y="110"/>
                </a:cubicBezTo>
                <a:close/>
                <a:moveTo>
                  <a:pt x="55" y="0"/>
                </a:moveTo>
                <a:cubicBezTo>
                  <a:pt x="45" y="0"/>
                  <a:pt x="36" y="8"/>
                  <a:pt x="36" y="18"/>
                </a:cubicBezTo>
                <a:cubicBezTo>
                  <a:pt x="36" y="28"/>
                  <a:pt x="45" y="37"/>
                  <a:pt x="55" y="37"/>
                </a:cubicBezTo>
                <a:cubicBezTo>
                  <a:pt x="65" y="37"/>
                  <a:pt x="73" y="28"/>
                  <a:pt x="73" y="18"/>
                </a:cubicBezTo>
                <a:cubicBezTo>
                  <a:pt x="73" y="8"/>
                  <a:pt x="65" y="0"/>
                  <a:pt x="55" y="0"/>
                </a:cubicBezTo>
                <a:close/>
                <a:moveTo>
                  <a:pt x="20" y="25"/>
                </a:moveTo>
                <a:cubicBezTo>
                  <a:pt x="13" y="25"/>
                  <a:pt x="7" y="30"/>
                  <a:pt x="7" y="37"/>
                </a:cubicBezTo>
                <a:cubicBezTo>
                  <a:pt x="7" y="44"/>
                  <a:pt x="13" y="50"/>
                  <a:pt x="20" y="50"/>
                </a:cubicBezTo>
                <a:cubicBezTo>
                  <a:pt x="26" y="50"/>
                  <a:pt x="32" y="44"/>
                  <a:pt x="32" y="37"/>
                </a:cubicBezTo>
                <a:cubicBezTo>
                  <a:pt x="32" y="30"/>
                  <a:pt x="26" y="25"/>
                  <a:pt x="20" y="25"/>
                </a:cubicBezTo>
                <a:close/>
              </a:path>
            </a:pathLst>
          </a:custGeom>
          <a:solidFill>
            <a:schemeClr val="accent4"/>
          </a:solidFill>
          <a:ln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1" name="Freeform 12">
            <a:extLst>
              <a:ext uri="{FF2B5EF4-FFF2-40B4-BE49-F238E27FC236}">
                <a16:creationId xmlns:a16="http://schemas.microsoft.com/office/drawing/2014/main" xmlns="" id="{E58B9A3C-A4E2-4999-AAAA-D555CB521C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1145" y="2584141"/>
            <a:ext cx="389433" cy="300081"/>
          </a:xfrm>
          <a:custGeom>
            <a:avLst/>
            <a:gdLst>
              <a:gd name="T0" fmla="*/ 587 w 650"/>
              <a:gd name="T1" fmla="*/ 0 h 514"/>
              <a:gd name="T2" fmla="*/ 68 w 650"/>
              <a:gd name="T3" fmla="*/ 0 h 514"/>
              <a:gd name="T4" fmla="*/ 0 w 650"/>
              <a:gd name="T5" fmla="*/ 62 h 514"/>
              <a:gd name="T6" fmla="*/ 0 w 650"/>
              <a:gd name="T7" fmla="*/ 451 h 514"/>
              <a:gd name="T8" fmla="*/ 68 w 650"/>
              <a:gd name="T9" fmla="*/ 513 h 514"/>
              <a:gd name="T10" fmla="*/ 587 w 650"/>
              <a:gd name="T11" fmla="*/ 513 h 514"/>
              <a:gd name="T12" fmla="*/ 649 w 650"/>
              <a:gd name="T13" fmla="*/ 451 h 514"/>
              <a:gd name="T14" fmla="*/ 649 w 650"/>
              <a:gd name="T15" fmla="*/ 62 h 514"/>
              <a:gd name="T16" fmla="*/ 587 w 650"/>
              <a:gd name="T17" fmla="*/ 0 h 514"/>
              <a:gd name="T18" fmla="*/ 587 w 650"/>
              <a:gd name="T19" fmla="*/ 124 h 514"/>
              <a:gd name="T20" fmla="*/ 328 w 650"/>
              <a:gd name="T21" fmla="*/ 291 h 514"/>
              <a:gd name="T22" fmla="*/ 68 w 650"/>
              <a:gd name="T23" fmla="*/ 124 h 514"/>
              <a:gd name="T24" fmla="*/ 68 w 650"/>
              <a:gd name="T25" fmla="*/ 62 h 514"/>
              <a:gd name="T26" fmla="*/ 328 w 650"/>
              <a:gd name="T27" fmla="*/ 223 h 514"/>
              <a:gd name="T28" fmla="*/ 587 w 650"/>
              <a:gd name="T29" fmla="*/ 62 h 514"/>
              <a:gd name="T30" fmla="*/ 587 w 650"/>
              <a:gd name="T31" fmla="*/ 124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50" h="514">
                <a:moveTo>
                  <a:pt x="587" y="0"/>
                </a:moveTo>
                <a:lnTo>
                  <a:pt x="68" y="0"/>
                </a:lnTo>
                <a:cubicBezTo>
                  <a:pt x="31" y="0"/>
                  <a:pt x="0" y="25"/>
                  <a:pt x="0" y="62"/>
                </a:cubicBezTo>
                <a:lnTo>
                  <a:pt x="0" y="451"/>
                </a:lnTo>
                <a:cubicBezTo>
                  <a:pt x="0" y="488"/>
                  <a:pt x="31" y="513"/>
                  <a:pt x="68" y="513"/>
                </a:cubicBezTo>
                <a:lnTo>
                  <a:pt x="587" y="513"/>
                </a:lnTo>
                <a:cubicBezTo>
                  <a:pt x="618" y="513"/>
                  <a:pt x="649" y="488"/>
                  <a:pt x="649" y="451"/>
                </a:cubicBezTo>
                <a:lnTo>
                  <a:pt x="649" y="62"/>
                </a:lnTo>
                <a:cubicBezTo>
                  <a:pt x="649" y="25"/>
                  <a:pt x="618" y="0"/>
                  <a:pt x="587" y="0"/>
                </a:cubicBezTo>
                <a:close/>
                <a:moveTo>
                  <a:pt x="587" y="124"/>
                </a:moveTo>
                <a:lnTo>
                  <a:pt x="328" y="291"/>
                </a:lnTo>
                <a:lnTo>
                  <a:pt x="68" y="124"/>
                </a:lnTo>
                <a:lnTo>
                  <a:pt x="68" y="62"/>
                </a:lnTo>
                <a:lnTo>
                  <a:pt x="328" y="223"/>
                </a:lnTo>
                <a:lnTo>
                  <a:pt x="587" y="62"/>
                </a:lnTo>
                <a:lnTo>
                  <a:pt x="587" y="124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8C68462A-505A-4AA2-BBCD-5A9425649679}"/>
              </a:ext>
            </a:extLst>
          </p:cNvPr>
          <p:cNvSpPr txBox="1"/>
          <p:nvPr/>
        </p:nvSpPr>
        <p:spPr>
          <a:xfrm>
            <a:off x="2627784" y="2564904"/>
            <a:ext cx="27363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  <a:hlinkClick r:id="rId2"/>
              </a:rPr>
              <a:t>olanrod@mail.ru</a:t>
            </a:r>
            <a:endParaRPr lang="ru-RU" sz="1600" b="1" dirty="0">
              <a:solidFill>
                <a:schemeClr val="tx1">
                  <a:lumMod val="65000"/>
                  <a:lumOff val="35000"/>
                </a:schemeClr>
              </a:solidFill>
              <a:latin typeface="Candara" panose="020E0502030303020204" pitchFamily="34" charset="0"/>
              <a:hlinkClick r:id="rId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C410B190-50ED-42C7-9492-CC28D0CA9AE3}"/>
              </a:ext>
            </a:extLst>
          </p:cNvPr>
          <p:cNvSpPr txBox="1"/>
          <p:nvPr/>
        </p:nvSpPr>
        <p:spPr>
          <a:xfrm>
            <a:off x="1331640" y="6210619"/>
            <a:ext cx="7211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О.А. Родионова «Оценка предпринимательской активности субъектов молочнопродуктовой цепочки». ВНИОПТУСХ</a:t>
            </a:r>
          </a:p>
          <a:p>
            <a:endParaRPr lang="ru-RU" sz="1000" dirty="0"/>
          </a:p>
        </p:txBody>
      </p:sp>
    </p:spTree>
    <p:extLst>
      <p:ext uri="{BB962C8B-B14F-4D97-AF65-F5344CB8AC3E}">
        <p14:creationId xmlns="" xmlns:p14="http://schemas.microsoft.com/office/powerpoint/2010/main" val="13153894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2727</TotalTime>
  <Words>966</Words>
  <Application>Microsoft Office PowerPoint</Application>
  <PresentationFormat>Экран (4:3)</PresentationFormat>
  <Paragraphs>271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Терминологические пояснения</vt:lpstr>
      <vt:lpstr>Рейтинг ВЭД по предпринимательской  активности </vt:lpstr>
      <vt:lpstr>Трактовки дефиниции «локальная экономика»</vt:lpstr>
      <vt:lpstr>Трансформационные вызовы для субъектов локальной экономики</vt:lpstr>
      <vt:lpstr>Оценка предпринимательской активности хозяйствующих субъектов к структурным и технологическим  изменениям </vt:lpstr>
      <vt:lpstr>I      Активный тип </vt:lpstr>
      <vt:lpstr>II     Умеренно активный</vt:lpstr>
      <vt:lpstr>III       Консервативный</vt:lpstr>
      <vt:lpstr>Структуризация  участников продуктовой цепочки по 5 признакам, %</vt:lpstr>
      <vt:lpstr>Показатели  по  определению ценовых соотношений</vt:lpstr>
      <vt:lpstr>Распределение организаций по типу предпринимательской активности</vt:lpstr>
      <vt:lpstr>Активный тип</vt:lpstr>
      <vt:lpstr>Доходность организаций молочнопродуктовой цепочки  от изменения  объемов продаж при разных типах поведения</vt:lpstr>
      <vt:lpstr>Повышение конкурентоспособности - фактор  устойчивого развития  локальной экономики</vt:lpstr>
      <vt:lpstr>Слайд 16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РГАУ-МСХА им. К.А. Тимирязева ЧАЯНОВСКИЕ ЧТЕНИЯ I МЕЖДУНАРОДНАЯ НАУЧНО-ПРАКТИЧЕСКАЯ КОНФЕРЕНЦИЯ ПО ПРОБЛЕМАМ РАЗВИТИЯ АГРАРНОЙ ЭКОНОМИКИ. Секция: Статистика и наука о данных: вызовы цифровой трансформации АПК.  15 октября 2020 года</dc:title>
  <dc:creator>ольга родионова</dc:creator>
  <cp:lastModifiedBy>VNIOPTUSH1@outlook.com</cp:lastModifiedBy>
  <cp:revision>95</cp:revision>
  <dcterms:created xsi:type="dcterms:W3CDTF">2020-10-13T08:29:14Z</dcterms:created>
  <dcterms:modified xsi:type="dcterms:W3CDTF">2022-10-25T06:49:49Z</dcterms:modified>
</cp:coreProperties>
</file>