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215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73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48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92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627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47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8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80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14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9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47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931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082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238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799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930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016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9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2B796B-3946-4345-8195-F1E6C6ECD56E}" type="datetimeFigureOut">
              <a:rPr lang="ru-RU" smtClean="0"/>
              <a:t>25.10.22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9B46D2-A38D-4BF0-8E5B-702BB23E27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3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procom.ru/?ysclid=l9n9j26ch227587234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8500" y="1635617"/>
            <a:ext cx="7225049" cy="1874345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Формирование </a:t>
            </a:r>
            <a:r>
              <a:rPr lang="ru-RU" sz="4400" b="1" dirty="0" smtClean="0"/>
              <a:t>цифровой </a:t>
            </a:r>
            <a:r>
              <a:rPr lang="ru-RU" sz="4400" b="1" dirty="0" smtClean="0"/>
              <a:t>площадки </a:t>
            </a:r>
            <a:br>
              <a:rPr lang="ru-RU" sz="4400" b="1" dirty="0" smtClean="0"/>
            </a:br>
            <a:r>
              <a:rPr lang="ru-RU" sz="4400" b="1" dirty="0" smtClean="0"/>
              <a:t>для регионального АПК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2066" y="4162567"/>
            <a:ext cx="6161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/>
              <a:t>Раджабов Карахан Якубович, к.э.н., доцент кафедры информационных технологий и информационной безопасности ДГУНХ, </a:t>
            </a:r>
            <a:r>
              <a:rPr lang="en-US" b="1" i="1" dirty="0" smtClean="0"/>
              <a:t>E-mail: adrasman@mail.ru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512315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611" y="772732"/>
            <a:ext cx="106379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Проблематика эффективного развития сельскохозяйственных регионов РФ обусловлена целым спектром нерешенных задач экономического и социального значения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7227" y="2458311"/>
            <a:ext cx="102945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Во многих регионах страны, и в Дагестане, уровень и качество жизни сельского населения существенно ниже, чем в других регионах РФ. </a:t>
            </a:r>
            <a:br>
              <a:rPr lang="ru-RU" sz="2800" b="1" dirty="0" smtClean="0"/>
            </a:br>
            <a:r>
              <a:rPr lang="ru-RU" sz="2800" b="1" dirty="0" smtClean="0"/>
              <a:t>Это обусловлено большим процентом населения, занятого в сельском хозяйстве, дефицитом земельных угодий, которые используются МФХ, низкими доходами от реализации и переработки сельскохозяйственного сырья в силу невысокой производительности труда.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18810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4039" y="3506391"/>
            <a:ext cx="9601196" cy="243077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Специалисты компании </a:t>
            </a:r>
            <a:r>
              <a:rPr lang="ru-RU" sz="2400" b="1" dirty="0"/>
              <a:t>«Interprocom» </a:t>
            </a:r>
            <a:r>
              <a:rPr lang="ru-RU" sz="2400" b="1" dirty="0" smtClean="0">
                <a:hlinkClick r:id="rId2"/>
              </a:rPr>
              <a:t>(</a:t>
            </a:r>
            <a:r>
              <a:rPr lang="en-US" sz="2400" b="1" dirty="0">
                <a:hlinkClick r:id="rId2"/>
              </a:rPr>
              <a:t>interprocom.ru</a:t>
            </a:r>
            <a:r>
              <a:rPr lang="en-US" sz="2400" b="1" dirty="0" smtClean="0">
                <a:hlinkClick r:id="rId2"/>
              </a:rPr>
              <a:t>)</a:t>
            </a:r>
            <a:r>
              <a:rPr lang="ru-RU" sz="2400" b="1" dirty="0" smtClean="0"/>
              <a:t> отмечали, </a:t>
            </a:r>
            <a:r>
              <a:rPr lang="ru-RU" sz="2400" b="1" dirty="0"/>
              <a:t>что </a:t>
            </a:r>
            <a:r>
              <a:rPr lang="ru-RU" sz="2400" b="1" dirty="0" smtClean="0"/>
              <a:t>с/х товаропроизводители </a:t>
            </a:r>
            <a:r>
              <a:rPr lang="ru-RU" sz="2400" b="1" dirty="0"/>
              <a:t>не только производят и продают </a:t>
            </a:r>
            <a:r>
              <a:rPr lang="ru-RU" sz="2400" b="1" dirty="0" smtClean="0"/>
              <a:t>свою продукцию</a:t>
            </a:r>
            <a:r>
              <a:rPr lang="ru-RU" sz="2400" b="1" dirty="0"/>
              <a:t>, но и сами имеют </a:t>
            </a:r>
            <a:r>
              <a:rPr lang="ru-RU" sz="2400" b="1" dirty="0" smtClean="0"/>
              <a:t>потребности </a:t>
            </a:r>
            <a:r>
              <a:rPr lang="ru-RU" sz="2400" b="1" dirty="0"/>
              <a:t>в средствах производства и </a:t>
            </a:r>
            <a:r>
              <a:rPr lang="ru-RU" sz="2400" b="1" dirty="0" smtClean="0"/>
              <a:t>сервисах, создавая </a:t>
            </a:r>
            <a:r>
              <a:rPr lang="ru-RU" sz="2400" b="1" dirty="0"/>
              <a:t>основу региональных экономик, </a:t>
            </a:r>
            <a:r>
              <a:rPr lang="ru-RU" sz="2400" b="1" dirty="0" smtClean="0"/>
              <a:t>заинтересованных в   интеграции</a:t>
            </a:r>
            <a:endParaRPr lang="ru-RU" sz="2400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95459" y="618185"/>
            <a:ext cx="10779617" cy="17386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/>
              <a:t>В настоящее время информационно-аналитическими узлами в интернет- пространстве, которые объединяют экономики и способствуют развитию регионов и стран, являются маркетплейсы или цифровые торговые платформы.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0899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Это определяет потребность в создании B2B цифровой торговой </a:t>
            </a:r>
            <a:r>
              <a:rPr lang="ru-RU" b="1" dirty="0" smtClean="0"/>
              <a:t>платформы</a:t>
            </a:r>
            <a:r>
              <a:rPr lang="ru-RU" b="1" dirty="0"/>
              <a:t>, с помощью которой будут взаимодействовать производители и </a:t>
            </a:r>
            <a:r>
              <a:rPr lang="ru-RU" b="1" dirty="0" smtClean="0"/>
              <a:t>потребители </a:t>
            </a:r>
            <a:r>
              <a:rPr lang="ru-RU" b="1" dirty="0"/>
              <a:t>сельскохозяйственной продукции (кафе, рестораны, магазины, объекты социального питания, сфера туризма), поставщики различных сер-висов, необходимых с/х товаропроизводителям (услуги по транспортировке, переработке, хранению продукции, финансовой поддержке и т.д.), а также госструктуры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9855" y="2883519"/>
            <a:ext cx="45591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Актуальность работ в этом направлении обусловлена имеющими место санкциями в отношении России, и стремительным ростом туризма (1.5 </a:t>
            </a:r>
            <a:r>
              <a:rPr lang="ru-RU" sz="2400" b="1" dirty="0" err="1" smtClean="0"/>
              <a:t>млн.чел</a:t>
            </a:r>
            <a:r>
              <a:rPr lang="ru-RU" sz="2400" b="1" dirty="0" smtClean="0"/>
              <a:t>. в 2022г.), что привело к увеличению спроса на продукцию с/х товаропроизводителей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55" y="725442"/>
            <a:ext cx="4443210" cy="205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7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611" y="772732"/>
            <a:ext cx="10637950" cy="1513267"/>
          </a:xfrm>
        </p:spPr>
        <p:txBody>
          <a:bodyPr>
            <a:noAutofit/>
          </a:bodyPr>
          <a:lstStyle/>
          <a:p>
            <a:r>
              <a:rPr lang="ru-RU" sz="2400" b="1" dirty="0"/>
              <a:t>Госдумой РФ 25.05.2022 года принят закон о внесении изменений в ФЗ «О развитии сельского хозяйства», одобренный Советом Федерации 08.06.2022 г., в котором появились дополнения о информационной системе цифровых </a:t>
            </a:r>
            <a:r>
              <a:rPr lang="ru-RU" sz="2400" b="1" dirty="0" smtClean="0"/>
              <a:t>сервисов (ИСЦС) </a:t>
            </a:r>
            <a:r>
              <a:rPr lang="ru-RU" sz="2400" b="1" dirty="0"/>
              <a:t>АПК (вступает в силу с 01.01.2025 года</a:t>
            </a:r>
            <a:r>
              <a:rPr lang="ru-RU" sz="2400" b="1" dirty="0" smtClean="0"/>
              <a:t>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8448" y="2975020"/>
            <a:ext cx="4355377" cy="239547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В </a:t>
            </a:r>
            <a:r>
              <a:rPr lang="ru-RU" b="1" dirty="0"/>
              <a:t>рамках </a:t>
            </a:r>
            <a:r>
              <a:rPr lang="ru-RU" b="1" dirty="0" smtClean="0"/>
              <a:t>ИСЦС должен </a:t>
            </a:r>
            <a:r>
              <a:rPr lang="ru-RU" b="1" dirty="0"/>
              <a:t>быть сформирован механизм, </a:t>
            </a:r>
            <a:r>
              <a:rPr lang="ru-RU" b="1" dirty="0" smtClean="0"/>
              <a:t>направленный </a:t>
            </a:r>
            <a:r>
              <a:rPr lang="ru-RU" b="1" dirty="0"/>
              <a:t>на предоставление мер господдержки АПК в электронном виде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54749" y="2691685"/>
            <a:ext cx="4995193" cy="280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8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9" y="724555"/>
            <a:ext cx="5414491" cy="1303867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/>
              <a:t>Функционал ИСЦС: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556931"/>
            <a:ext cx="10431887" cy="3470381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	информирование юридических и физических лиц о возможных мерах государственной поддержки в сфере развития сельского хозяйства;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	формирование, подачу и рассмотрение заявок на получение </a:t>
            </a:r>
            <a:r>
              <a:rPr lang="ru-RU" b="1" dirty="0" smtClean="0"/>
              <a:t>государственной </a:t>
            </a:r>
            <a:r>
              <a:rPr lang="ru-RU" b="1" dirty="0"/>
              <a:t>поддержки в электронной форме с последующим контролем ее доведения до получателей;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	сбор отчетности, представляемой в рамках реализации мер </a:t>
            </a:r>
            <a:r>
              <a:rPr lang="ru-RU" b="1" dirty="0" smtClean="0"/>
              <a:t>господдержки</a:t>
            </a:r>
            <a:r>
              <a:rPr lang="ru-RU" b="1" dirty="0"/>
              <a:t>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	формирование и ведение перечня мер государственной поддержки в сфере развития сельского хозяйства.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83405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613" y="673039"/>
            <a:ext cx="9601196" cy="808031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Краткая характеристика АПК РД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556932"/>
            <a:ext cx="10426889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/>
              <a:t>Доля АПК превышает </a:t>
            </a:r>
            <a:r>
              <a:rPr lang="ru-RU" b="1" dirty="0"/>
              <a:t>20% </a:t>
            </a:r>
            <a:r>
              <a:rPr lang="ru-RU" b="1" dirty="0" smtClean="0"/>
              <a:t>ВРП региона, </a:t>
            </a:r>
            <a:r>
              <a:rPr lang="ru-RU" b="1" dirty="0"/>
              <a:t>в отрасли занято до 30% </a:t>
            </a:r>
            <a:r>
              <a:rPr lang="ru-RU" b="1" dirty="0" smtClean="0"/>
              <a:t>численности </a:t>
            </a:r>
            <a:r>
              <a:rPr lang="ru-RU" b="1" dirty="0"/>
              <a:t>экономически активного населения, работают свыше 2 тысяч </a:t>
            </a:r>
            <a:r>
              <a:rPr lang="ru-RU" b="1" dirty="0" smtClean="0"/>
              <a:t>сельскохозяйственных </a:t>
            </a:r>
            <a:r>
              <a:rPr lang="ru-RU" b="1" dirty="0"/>
              <a:t>формирований различных организационно-правовых форм собственности, 11,5 тыс. </a:t>
            </a:r>
            <a:r>
              <a:rPr lang="ru-RU" b="1" dirty="0" smtClean="0"/>
              <a:t>К(Ф)Х</a:t>
            </a:r>
            <a:r>
              <a:rPr lang="ru-RU" b="1" dirty="0"/>
              <a:t>, около 438 тысяч </a:t>
            </a:r>
            <a:r>
              <a:rPr lang="ru-RU" b="1" dirty="0" smtClean="0"/>
              <a:t>ЛПХ, </a:t>
            </a:r>
            <a:r>
              <a:rPr lang="ru-RU" b="1" dirty="0"/>
              <a:t>в сельской местности проживают 55% населения </a:t>
            </a:r>
            <a:r>
              <a:rPr lang="ru-RU" b="1" dirty="0" smtClean="0"/>
              <a:t>РД. </a:t>
            </a:r>
            <a:br>
              <a:rPr lang="ru-RU" b="1" dirty="0" smtClean="0"/>
            </a:br>
            <a:r>
              <a:rPr lang="ru-RU" b="1" dirty="0" smtClean="0"/>
              <a:t>	Аграрный </a:t>
            </a:r>
            <a:r>
              <a:rPr lang="ru-RU" b="1" dirty="0"/>
              <a:t>сектор </a:t>
            </a:r>
            <a:r>
              <a:rPr lang="ru-RU" b="1" dirty="0" smtClean="0"/>
              <a:t>является </a:t>
            </a:r>
            <a:r>
              <a:rPr lang="ru-RU" b="1" dirty="0"/>
              <a:t>системообразующим в республике.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ru-RU" b="1" dirty="0" smtClean="0"/>
              <a:t>Основными </a:t>
            </a:r>
            <a:r>
              <a:rPr lang="ru-RU" b="1" dirty="0"/>
              <a:t>производителями с/х продукции являются малые формы хозяйствования (86,5%).</a:t>
            </a:r>
          </a:p>
        </p:txBody>
      </p:sp>
    </p:spTree>
    <p:extLst>
      <p:ext uri="{BB962C8B-B14F-4D97-AF65-F5344CB8AC3E}">
        <p14:creationId xmlns:p14="http://schemas.microsoft.com/office/powerpoint/2010/main" val="2187683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8159" t="16502" r="19154" b="21111"/>
          <a:stretch/>
        </p:blipFill>
        <p:spPr>
          <a:xfrm>
            <a:off x="4844955" y="723330"/>
            <a:ext cx="6673648" cy="54864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5677" y="723330"/>
            <a:ext cx="2916072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АДМИНИСТРАТИВНО-ТЕРРИТОРИАЛЬНОЕ</a:t>
            </a:r>
          </a:p>
          <a:p>
            <a:pPr algn="ctr"/>
            <a:r>
              <a:rPr lang="ru-RU" b="1" dirty="0"/>
              <a:t>ДЕЛЕНИЕ</a:t>
            </a:r>
            <a:r>
              <a:rPr lang="ru-RU" dirty="0"/>
              <a:t> </a:t>
            </a:r>
            <a:r>
              <a:rPr lang="ru-RU" dirty="0" smtClean="0"/>
              <a:t>РД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1219" t="14014" r="20423" b="7313"/>
          <a:stretch/>
        </p:blipFill>
        <p:spPr>
          <a:xfrm>
            <a:off x="764274" y="1721722"/>
            <a:ext cx="4080681" cy="447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4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501" y="777923"/>
            <a:ext cx="10959153" cy="137842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dirty="0"/>
              <a:t>Необходимость разработки и внедрения маркетплейса для </a:t>
            </a:r>
            <a:r>
              <a:rPr lang="ru-RU" sz="3200" b="1" dirty="0" smtClean="0"/>
              <a:t>регионального </a:t>
            </a:r>
            <a:r>
              <a:rPr lang="ru-RU" sz="3200" b="1" dirty="0"/>
              <a:t>АПК </a:t>
            </a:r>
            <a:r>
              <a:rPr lang="ru-RU" sz="3200" b="1" dirty="0" smtClean="0"/>
              <a:t>обусловлена </a:t>
            </a:r>
            <a:r>
              <a:rPr lang="ru-RU" sz="3200" b="1" dirty="0"/>
              <a:t>целым спектром проблем, требующих разрешения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979" y="2570580"/>
            <a:ext cx="10699845" cy="350267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/>
              <a:t>снабжение </a:t>
            </a:r>
            <a:r>
              <a:rPr lang="ru-RU" b="1" dirty="0"/>
              <a:t>качественным семенным материалом, племенным скотом, кормами, удобрениями и химикатами: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/>
              <a:t>трудности </a:t>
            </a:r>
            <a:r>
              <a:rPr lang="ru-RU" b="1" dirty="0"/>
              <a:t>со сбытом и хранением произведенной продукции;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/>
              <a:t>МФХ </a:t>
            </a:r>
            <a:r>
              <a:rPr lang="ru-RU" b="1" dirty="0"/>
              <a:t>напрямую не связаны с конечным потребителем, что приводит к увеличению цен на продукцию из-за посредников.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/>
              <a:t> </a:t>
            </a:r>
            <a:r>
              <a:rPr lang="ru-RU" b="1" dirty="0" smtClean="0"/>
              <a:t>для </a:t>
            </a:r>
            <a:r>
              <a:rPr lang="ru-RU" b="1" dirty="0"/>
              <a:t>МФХ нет системной аналитики, позволяющей прогнозировать спрос и определять приемлемые цены, позволяющие динамически раз-</a:t>
            </a:r>
            <a:r>
              <a:rPr lang="ru-RU" b="1" dirty="0" err="1"/>
              <a:t>виваться</a:t>
            </a:r>
            <a:r>
              <a:rPr lang="ru-RU" b="1" dirty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 smtClean="0"/>
              <a:t>имеющий </a:t>
            </a:r>
            <a:r>
              <a:rPr lang="ru-RU" b="1" dirty="0"/>
              <a:t>место износ сельскохозяйственной техники (по оценкам – 80%). 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4207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081" y="763768"/>
            <a:ext cx="10564503" cy="130386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Недостатки</a:t>
            </a:r>
            <a:r>
              <a:rPr lang="ru-RU" dirty="0"/>
              <a:t>, критичные для </a:t>
            </a:r>
            <a:r>
              <a:rPr lang="ru-RU" dirty="0" smtClean="0"/>
              <a:t>МФХ РД, </a:t>
            </a:r>
            <a:r>
              <a:rPr lang="ru-RU" dirty="0"/>
              <a:t>к числу которых можно отнести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080" y="2556932"/>
            <a:ext cx="10564503" cy="331893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ориентацию </a:t>
            </a:r>
            <a:r>
              <a:rPr lang="ru-RU" b="1" dirty="0"/>
              <a:t>торговых площадок на большие объемы закупок, средний чек на них часто превышает годовой объем производства МФХ;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МФХ </a:t>
            </a:r>
            <a:r>
              <a:rPr lang="ru-RU" b="1" dirty="0"/>
              <a:t>не всегда соответствуют требованиям, которые предъявляются к крупным поставщикам с/х продукции;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в </a:t>
            </a:r>
            <a:r>
              <a:rPr lang="ru-RU" b="1" dirty="0"/>
              <a:t>процессе закупок определяющим фактором выступает минимальная цена, а качество продукции при крупных объемах практически не </a:t>
            </a:r>
            <a:r>
              <a:rPr lang="ru-RU" b="1" dirty="0" smtClean="0"/>
              <a:t>учитывается</a:t>
            </a:r>
            <a:r>
              <a:rPr lang="ru-RU" b="1" dirty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сами </a:t>
            </a:r>
            <a:r>
              <a:rPr lang="ru-RU" b="1" dirty="0"/>
              <a:t>МФХ на имеющихся площадках не могут приобрести </a:t>
            </a:r>
            <a:r>
              <a:rPr lang="ru-RU" b="1" dirty="0" smtClean="0"/>
              <a:t>необходимые </a:t>
            </a:r>
            <a:r>
              <a:rPr lang="ru-RU" b="1" dirty="0"/>
              <a:t>средства производства и получить услуги, в том числе </a:t>
            </a:r>
            <a:r>
              <a:rPr lang="ru-RU" b="1" dirty="0" smtClean="0"/>
              <a:t>маркетинговые </a:t>
            </a:r>
            <a:r>
              <a:rPr lang="ru-RU" b="1" dirty="0"/>
              <a:t>или аналитические.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725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РД весьма актуальны возникшие в последние годы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увеличение миграционных потоков </a:t>
            </a:r>
            <a:r>
              <a:rPr lang="ru-RU" b="1" dirty="0"/>
              <a:t>за пределы </a:t>
            </a:r>
            <a:r>
              <a:rPr lang="ru-RU" b="1" dirty="0" smtClean="0"/>
              <a:t>республики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уменьшение </a:t>
            </a:r>
            <a:r>
              <a:rPr lang="ru-RU" b="1" dirty="0"/>
              <a:t>численности занятых в сфере с/х </a:t>
            </a:r>
            <a:r>
              <a:rPr lang="ru-RU" b="1" dirty="0" smtClean="0"/>
              <a:t>производства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/>
              <a:t> прекращение </a:t>
            </a:r>
            <a:r>
              <a:rPr lang="ru-RU" b="1" dirty="0" smtClean="0"/>
              <a:t>обработки </a:t>
            </a:r>
            <a:r>
              <a:rPr lang="ru-RU" b="1" dirty="0"/>
              <a:t>многих земельных наделов,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ранее </a:t>
            </a:r>
            <a:r>
              <a:rPr lang="ru-RU" b="1" dirty="0"/>
              <a:t>интенсивно используемых для </a:t>
            </a:r>
            <a:r>
              <a:rPr lang="ru-RU" b="1" dirty="0" smtClean="0"/>
              <a:t>производства </a:t>
            </a:r>
            <a:r>
              <a:rPr lang="ru-RU" b="1" dirty="0"/>
              <a:t>с/х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619243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49" y="614150"/>
            <a:ext cx="10890913" cy="167185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/>
              <a:t>На региональном уровне экосистема цифрового торгового </a:t>
            </a:r>
            <a:r>
              <a:rPr lang="ru-RU" sz="3600" dirty="0" smtClean="0"/>
              <a:t>пространства </a:t>
            </a:r>
            <a:r>
              <a:rPr lang="ru-RU" sz="3600" dirty="0"/>
              <a:t>может выглядеть следующим </a:t>
            </a:r>
            <a:r>
              <a:rPr lang="ru-RU" sz="3600" dirty="0" smtClean="0"/>
              <a:t>образом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150" y="2405222"/>
            <a:ext cx="10986448" cy="387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47" y="1992573"/>
            <a:ext cx="10085696" cy="276990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 </a:t>
            </a:r>
            <a:r>
              <a:rPr lang="ru-RU" sz="3600" b="1" dirty="0"/>
              <a:t>помощью ЦП государственные структуры в виде отраслевых </a:t>
            </a:r>
            <a:r>
              <a:rPr lang="ru-RU" sz="3600" b="1" dirty="0" smtClean="0"/>
              <a:t>министерств </a:t>
            </a:r>
            <a:r>
              <a:rPr lang="ru-RU" sz="3600" b="1" dirty="0"/>
              <a:t>сельского хозяйства или департаментов потребительского рынка, </a:t>
            </a:r>
            <a:r>
              <a:rPr lang="ru-RU" sz="3600" b="1" dirty="0" smtClean="0"/>
              <a:t>региональные </a:t>
            </a:r>
            <a:r>
              <a:rPr lang="ru-RU" sz="3600" b="1" dirty="0"/>
              <a:t>администрации смогут получить агрегированные данные о </a:t>
            </a:r>
            <a:r>
              <a:rPr lang="ru-RU" sz="3600" b="1" dirty="0" smtClean="0"/>
              <a:t>торговых </a:t>
            </a:r>
            <a:r>
              <a:rPr lang="ru-RU" sz="3600" b="1" dirty="0"/>
              <a:t>операциях</a:t>
            </a:r>
          </a:p>
        </p:txBody>
      </p:sp>
    </p:spTree>
    <p:extLst>
      <p:ext uri="{BB962C8B-B14F-4D97-AF65-F5344CB8AC3E}">
        <p14:creationId xmlns:p14="http://schemas.microsoft.com/office/powerpoint/2010/main" val="1895450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09684"/>
            <a:ext cx="9601196" cy="157631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Специализированная цифровая торговая платформа для с/х производителей направлена на устранение таких недостатков, как: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fontAlgn="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прямого доступа к потребителю;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наличие множества промежуточных звеньев;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отсутствие системы прогнозирования спроса на с/х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продукцию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924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5589" y="681882"/>
            <a:ext cx="8180692" cy="42358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Примеры функционирующих цифровых площадок в России</a:t>
            </a:r>
            <a:endParaRPr lang="ru-RU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526812"/>
              </p:ext>
            </p:extLst>
          </p:nvPr>
        </p:nvGraphicFramePr>
        <p:xfrm>
          <a:off x="846161" y="1282889"/>
          <a:ext cx="10563367" cy="5076964"/>
        </p:xfrm>
        <a:graphic>
          <a:graphicData uri="http://schemas.openxmlformats.org/drawingml/2006/table">
            <a:tbl>
              <a:tblPr firstRow="1" firstCol="1" bandRow="1"/>
              <a:tblGrid>
                <a:gridCol w="2477466">
                  <a:extLst>
                    <a:ext uri="{9D8B030D-6E8A-4147-A177-3AD203B41FA5}">
                      <a16:colId xmlns:a16="http://schemas.microsoft.com/office/drawing/2014/main" val="268721905"/>
                    </a:ext>
                  </a:extLst>
                </a:gridCol>
                <a:gridCol w="8085901">
                  <a:extLst>
                    <a:ext uri="{9D8B030D-6E8A-4147-A177-3AD203B41FA5}">
                      <a16:colId xmlns:a16="http://schemas.microsoft.com/office/drawing/2014/main" val="3855291279"/>
                    </a:ext>
                  </a:extLst>
                </a:gridCol>
              </a:tblGrid>
              <a:tr h="591198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b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маркетплейса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Встроенный функционал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484188"/>
                  </a:ext>
                </a:extLst>
              </a:tr>
              <a:tr h="5396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«CS-Cart»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Создание, продвижение и развитие маркетплейса любой сложности с большим набором функций; наличие встроенных модулей, настроенных на российский рынок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166683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«Электронный фермер»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 продуктов от фермеров с доставкой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729989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«Yorso»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B2B-маркетплейс для крупнооптового рынка рыбы и морепродуктов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00268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«Prod.Center»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Агротрейдинговая площадка для производителей, переработчиков и ритейл-сетей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156591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«Агро24»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Оптовый рынок продуктов и сельскохозяйственных товаров с мониторингом цен и сделок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40109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«AgroCargo»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«Uber для грузового транспорта» с фокусом на перевозках сельскохозяйственной продукции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5765208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«FoodZa»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Связывает рестораны с фермерами; включает инфраструктуру хранения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873142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«Агросервер»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«доска объявлений» для с/х-техники и оборудования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601081"/>
                  </a:ext>
                </a:extLst>
              </a:tr>
              <a:tr h="23601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«Агробаза»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«Доска объявлений» для покупки и продажи с/х-техники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881212"/>
                  </a:ext>
                </a:extLst>
              </a:tr>
              <a:tr h="472022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«Ешь 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деревенское»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сервис, который позволяет мелким фермерам выставлять свои продукты и остатки на сайте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116741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«IDK»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площадка для торговли сельскохозяйственными культурами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98728"/>
                  </a:ext>
                </a:extLst>
              </a:tr>
              <a:tr h="35978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«ТВОЙПРОДУКТ»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Торговая площадка, соединяющая покупателей и производителей сельхозпродукции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68" marR="356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3713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45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СПАСИБО ЗА ВНИМАНИЕ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79588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160</TotalTime>
  <Words>731</Words>
  <Application>Microsoft Office PowerPoint</Application>
  <PresentationFormat>Широкоэкранный</PresentationFormat>
  <Paragraphs>69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Формирование цифровой площадки  для регионального АПК</vt:lpstr>
      <vt:lpstr>Презентация PowerPoint</vt:lpstr>
      <vt:lpstr>Специалисты компании «Interprocom» (interprocom.ru) отмечали, что с/х товаропроизводители не только производят и продают свою продукцию, но и сами имеют потребности в средствах производства и сервисах, создавая основу региональных экономик, заинтересованных в   интеграции</vt:lpstr>
      <vt:lpstr>Презентация PowerPoint</vt:lpstr>
      <vt:lpstr>Госдумой РФ 25.05.2022 года принят закон о внесении изменений в ФЗ «О развитии сельского хозяйства», одобренный Советом Федерации 08.06.2022 г., в котором появились дополнения о информационной системе цифровых сервисов (ИСЦС) АПК (вступает в силу с 01.01.2025 года)</vt:lpstr>
      <vt:lpstr>Функционал ИСЦС:</vt:lpstr>
      <vt:lpstr>Краткая характеристика АПК РД</vt:lpstr>
      <vt:lpstr>Презентация PowerPoint</vt:lpstr>
      <vt:lpstr>Необходимость разработки и внедрения маркетплейса для регионального АПК обусловлена целым спектром проблем, требующих разрешения:</vt:lpstr>
      <vt:lpstr>Недостатки, критичные для МФХ РД, к числу которых можно отнести:</vt:lpstr>
      <vt:lpstr>Для РД весьма актуальны возникшие в последние годы проблемы</vt:lpstr>
      <vt:lpstr>На региональном уровне экосистема цифрового торгового пространства может выглядеть следующим образом</vt:lpstr>
      <vt:lpstr>С помощью ЦП государственные структуры в виде отраслевых министерств сельского хозяйства или департаментов потребительского рынка, региональные администрации смогут получить агрегированные данные о торговых операциях</vt:lpstr>
      <vt:lpstr>Специализированная цифровая торговая платформа для с/х производителей направлена на устранение таких недостатков, как: </vt:lpstr>
      <vt:lpstr>Примеры функционирующих цифровых площадок в России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региональной цифровой площадки  для регионального АПК</dc:title>
  <dc:creator>Администратор</dc:creator>
  <cp:lastModifiedBy>Karakhan R.</cp:lastModifiedBy>
  <cp:revision>21</cp:revision>
  <dcterms:created xsi:type="dcterms:W3CDTF">2022-10-24T20:47:59Z</dcterms:created>
  <dcterms:modified xsi:type="dcterms:W3CDTF">2022-10-25T07:15:07Z</dcterms:modified>
</cp:coreProperties>
</file>