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2"/>
  </p:notesMasterIdLst>
  <p:sldIdLst>
    <p:sldId id="274" r:id="rId2"/>
    <p:sldId id="342" r:id="rId3"/>
    <p:sldId id="343" r:id="rId4"/>
    <p:sldId id="344" r:id="rId5"/>
    <p:sldId id="346" r:id="rId6"/>
    <p:sldId id="349" r:id="rId7"/>
    <p:sldId id="350" r:id="rId8"/>
    <p:sldId id="347" r:id="rId9"/>
    <p:sldId id="348" r:id="rId10"/>
    <p:sldId id="323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  <a:srgbClr val="485925"/>
    <a:srgbClr val="AC0000"/>
    <a:srgbClr val="1A3D68"/>
    <a:srgbClr val="4C5F27"/>
    <a:srgbClr val="CBB000"/>
    <a:srgbClr val="FFFF99"/>
    <a:srgbClr val="0241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7" autoAdjust="0"/>
    <p:restoredTop sz="94660"/>
  </p:normalViewPr>
  <p:slideViewPr>
    <p:cSldViewPr>
      <p:cViewPr>
        <p:scale>
          <a:sx n="70" d="100"/>
          <a:sy n="70" d="100"/>
        </p:scale>
        <p:origin x="-1380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D48FC3-C145-4342-B624-3BBBE2485E60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7EFDB72-D57A-467D-9758-50B3E3DD9303}">
      <dgm:prSet custT="1"/>
      <dgm:spPr/>
      <dgm:t>
        <a:bodyPr/>
        <a:lstStyle/>
        <a:p>
          <a:r>
            <a:rPr lang="ru-RU" sz="1400" dirty="0" smtClean="0">
              <a:latin typeface="+mn-lt"/>
            </a:rPr>
            <a:t>Освоение семипольного севооборота</a:t>
          </a:r>
          <a:endParaRPr lang="ru-RU" sz="1400" dirty="0">
            <a:latin typeface="+mn-lt"/>
          </a:endParaRPr>
        </a:p>
      </dgm:t>
    </dgm:pt>
    <dgm:pt modelId="{5CB80E3C-43CB-4567-874F-5F87D53A04A2}" type="parTrans" cxnId="{FBD9EE62-642D-423C-8DD8-48BED7BACE5A}">
      <dgm:prSet/>
      <dgm:spPr/>
      <dgm:t>
        <a:bodyPr/>
        <a:lstStyle/>
        <a:p>
          <a:endParaRPr lang="ru-RU"/>
        </a:p>
      </dgm:t>
    </dgm:pt>
    <dgm:pt modelId="{9B387EAF-7031-4FC1-9370-FEC2492FD1A3}" type="sibTrans" cxnId="{FBD9EE62-642D-423C-8DD8-48BED7BACE5A}">
      <dgm:prSet/>
      <dgm:spPr/>
      <dgm:t>
        <a:bodyPr/>
        <a:lstStyle/>
        <a:p>
          <a:endParaRPr lang="ru-RU"/>
        </a:p>
      </dgm:t>
    </dgm:pt>
    <dgm:pt modelId="{A7E97DAB-D38B-4CBC-83F3-C1CCBE579446}">
      <dgm:prSet custT="1"/>
      <dgm:spPr/>
      <dgm:t>
        <a:bodyPr/>
        <a:lstStyle/>
        <a:p>
          <a:r>
            <a:rPr lang="ru-RU" sz="1400" dirty="0" smtClean="0">
              <a:latin typeface="+mn-lt"/>
            </a:rPr>
            <a:t>Выравнивание скотоводства и земледелия</a:t>
          </a:r>
          <a:endParaRPr lang="ru-RU" sz="1400" dirty="0">
            <a:latin typeface="+mn-lt"/>
          </a:endParaRPr>
        </a:p>
      </dgm:t>
    </dgm:pt>
    <dgm:pt modelId="{E14E80E0-3A59-4399-81CF-667634AA800A}" type="parTrans" cxnId="{1514E8E2-31DA-4BD3-ABED-9E3CC6ADF3A5}">
      <dgm:prSet/>
      <dgm:spPr/>
      <dgm:t>
        <a:bodyPr/>
        <a:lstStyle/>
        <a:p>
          <a:endParaRPr lang="ru-RU"/>
        </a:p>
      </dgm:t>
    </dgm:pt>
    <dgm:pt modelId="{09A6DC25-2CBE-4C41-87FB-864B92C650FE}" type="sibTrans" cxnId="{1514E8E2-31DA-4BD3-ABED-9E3CC6ADF3A5}">
      <dgm:prSet/>
      <dgm:spPr/>
      <dgm:t>
        <a:bodyPr/>
        <a:lstStyle/>
        <a:p>
          <a:endParaRPr lang="ru-RU"/>
        </a:p>
      </dgm:t>
    </dgm:pt>
    <dgm:pt modelId="{C12C2D41-FD62-49B0-9295-5495FBBCA7CD}">
      <dgm:prSet custT="1"/>
      <dgm:spPr/>
      <dgm:t>
        <a:bodyPr/>
        <a:lstStyle/>
        <a:p>
          <a:r>
            <a:rPr lang="ru-RU" sz="1400" dirty="0" smtClean="0">
              <a:latin typeface="+mn-lt"/>
            </a:rPr>
            <a:t>Разделение полей с учетом биологических свойств</a:t>
          </a:r>
          <a:endParaRPr lang="ru-RU" sz="1400" dirty="0">
            <a:latin typeface="+mn-lt"/>
          </a:endParaRPr>
        </a:p>
      </dgm:t>
    </dgm:pt>
    <dgm:pt modelId="{5F2A1C73-7EF2-4EF3-BE20-9345B5427DAD}" type="parTrans" cxnId="{6D8FCF0D-2475-40C0-98AD-CADAFC5A30C5}">
      <dgm:prSet/>
      <dgm:spPr/>
      <dgm:t>
        <a:bodyPr/>
        <a:lstStyle/>
        <a:p>
          <a:endParaRPr lang="ru-RU"/>
        </a:p>
      </dgm:t>
    </dgm:pt>
    <dgm:pt modelId="{60739C12-A76A-4361-B79D-424BF3BCFC2C}" type="sibTrans" cxnId="{6D8FCF0D-2475-40C0-98AD-CADAFC5A30C5}">
      <dgm:prSet/>
      <dgm:spPr/>
      <dgm:t>
        <a:bodyPr/>
        <a:lstStyle/>
        <a:p>
          <a:endParaRPr lang="ru-RU"/>
        </a:p>
      </dgm:t>
    </dgm:pt>
    <dgm:pt modelId="{AE673035-FE08-42B2-9DCE-E5A8C5BD5FDB}">
      <dgm:prSet custT="1"/>
      <dgm:spPr/>
      <dgm:t>
        <a:bodyPr/>
        <a:lstStyle/>
        <a:p>
          <a:r>
            <a:rPr lang="ru-RU" sz="1400" dirty="0" smtClean="0">
              <a:latin typeface="+mn-lt"/>
            </a:rPr>
            <a:t>Адаптация томата и картофеля к российской специфике</a:t>
          </a:r>
          <a:endParaRPr lang="ru-RU" sz="1400" dirty="0">
            <a:latin typeface="+mn-lt"/>
          </a:endParaRPr>
        </a:p>
      </dgm:t>
    </dgm:pt>
    <dgm:pt modelId="{C33257FB-9E17-403F-80F0-571C920DF2FC}" type="parTrans" cxnId="{E2F9CA7F-5F79-4DDF-8524-4E079B9DE2B0}">
      <dgm:prSet/>
      <dgm:spPr/>
      <dgm:t>
        <a:bodyPr/>
        <a:lstStyle/>
        <a:p>
          <a:endParaRPr lang="ru-RU"/>
        </a:p>
      </dgm:t>
    </dgm:pt>
    <dgm:pt modelId="{9FC49CFC-D997-47C0-859A-84E522055D83}" type="sibTrans" cxnId="{E2F9CA7F-5F79-4DDF-8524-4E079B9DE2B0}">
      <dgm:prSet/>
      <dgm:spPr/>
      <dgm:t>
        <a:bodyPr/>
        <a:lstStyle/>
        <a:p>
          <a:endParaRPr lang="ru-RU"/>
        </a:p>
      </dgm:t>
    </dgm:pt>
    <dgm:pt modelId="{DCEC3464-3895-49FD-8DC1-60590A08AD69}">
      <dgm:prSet custT="1"/>
      <dgm:spPr/>
      <dgm:t>
        <a:bodyPr/>
        <a:lstStyle/>
        <a:p>
          <a:r>
            <a:rPr lang="ru-RU" sz="1400" dirty="0" smtClean="0">
              <a:latin typeface="+mn-lt"/>
            </a:rPr>
            <a:t>Оптимальное сочетание отраслевых особенностей различных отраслей животноводства</a:t>
          </a:r>
          <a:endParaRPr lang="ru-RU" sz="1400" dirty="0">
            <a:latin typeface="+mn-lt"/>
          </a:endParaRPr>
        </a:p>
      </dgm:t>
    </dgm:pt>
    <dgm:pt modelId="{637E4DE9-D7D3-4E4F-B963-8127B15D91E4}" type="parTrans" cxnId="{597DB6D4-7109-4398-92E6-D770541195B5}">
      <dgm:prSet/>
      <dgm:spPr/>
      <dgm:t>
        <a:bodyPr/>
        <a:lstStyle/>
        <a:p>
          <a:endParaRPr lang="ru-RU"/>
        </a:p>
      </dgm:t>
    </dgm:pt>
    <dgm:pt modelId="{6D4948E3-13DA-4377-B719-CC197B53AD40}" type="sibTrans" cxnId="{597DB6D4-7109-4398-92E6-D770541195B5}">
      <dgm:prSet/>
      <dgm:spPr/>
      <dgm:t>
        <a:bodyPr/>
        <a:lstStyle/>
        <a:p>
          <a:endParaRPr lang="ru-RU"/>
        </a:p>
      </dgm:t>
    </dgm:pt>
    <dgm:pt modelId="{5D6368FB-D408-4577-B92D-466BA60125C4}">
      <dgm:prSet custT="1"/>
      <dgm:spPr/>
      <dgm:t>
        <a:bodyPr/>
        <a:lstStyle/>
        <a:p>
          <a:r>
            <a:rPr lang="ru-RU" sz="1400" dirty="0" smtClean="0">
              <a:latin typeface="+mn-lt"/>
            </a:rPr>
            <a:t>Комплексное описание первого русского ботанического изображения сорных, лекарственных и культурных растений</a:t>
          </a:r>
          <a:endParaRPr lang="ru-RU" sz="1400" dirty="0">
            <a:latin typeface="+mn-lt"/>
          </a:endParaRPr>
        </a:p>
      </dgm:t>
    </dgm:pt>
    <dgm:pt modelId="{306EB9C6-BFEA-4654-8D3F-5FFC40E404B0}" type="parTrans" cxnId="{494710FE-BB58-4985-9B05-E86DBF1F4B59}">
      <dgm:prSet/>
      <dgm:spPr/>
      <dgm:t>
        <a:bodyPr/>
        <a:lstStyle/>
        <a:p>
          <a:endParaRPr lang="ru-RU"/>
        </a:p>
      </dgm:t>
    </dgm:pt>
    <dgm:pt modelId="{0481A54E-822A-4D73-9776-0B4EECD6AFA4}" type="sibTrans" cxnId="{494710FE-BB58-4985-9B05-E86DBF1F4B59}">
      <dgm:prSet/>
      <dgm:spPr/>
      <dgm:t>
        <a:bodyPr/>
        <a:lstStyle/>
        <a:p>
          <a:endParaRPr lang="ru-RU"/>
        </a:p>
      </dgm:t>
    </dgm:pt>
    <dgm:pt modelId="{E413D2A1-83DB-486D-A378-652C7AB49E18}">
      <dgm:prSet custT="1"/>
      <dgm:spPr/>
      <dgm:t>
        <a:bodyPr/>
        <a:lstStyle/>
        <a:p>
          <a:r>
            <a:rPr lang="ru-RU" sz="1400" dirty="0" smtClean="0">
              <a:latin typeface="+mn-lt"/>
            </a:rPr>
            <a:t>Научная разработка и практическая реализация помологической системы</a:t>
          </a:r>
          <a:endParaRPr lang="ru-RU" sz="1400" dirty="0">
            <a:latin typeface="+mn-lt"/>
          </a:endParaRPr>
        </a:p>
      </dgm:t>
    </dgm:pt>
    <dgm:pt modelId="{E833E047-7BAF-490F-8A31-313A1F5B7E66}" type="parTrans" cxnId="{FCB49122-CF43-44DF-95E4-696F0A8D635D}">
      <dgm:prSet/>
      <dgm:spPr/>
      <dgm:t>
        <a:bodyPr/>
        <a:lstStyle/>
        <a:p>
          <a:endParaRPr lang="ru-RU"/>
        </a:p>
      </dgm:t>
    </dgm:pt>
    <dgm:pt modelId="{B11435BE-7ED2-4093-A006-E38807AFAEE2}" type="sibTrans" cxnId="{FCB49122-CF43-44DF-95E4-696F0A8D635D}">
      <dgm:prSet/>
      <dgm:spPr/>
      <dgm:t>
        <a:bodyPr/>
        <a:lstStyle/>
        <a:p>
          <a:endParaRPr lang="ru-RU"/>
        </a:p>
      </dgm:t>
    </dgm:pt>
    <dgm:pt modelId="{E83F9326-70D9-4D4A-AE56-CA8F2035CE23}">
      <dgm:prSet/>
      <dgm:spPr/>
      <dgm:t>
        <a:bodyPr/>
        <a:lstStyle/>
        <a:p>
          <a:endParaRPr lang="ru-RU"/>
        </a:p>
      </dgm:t>
    </dgm:pt>
    <dgm:pt modelId="{E2137F7E-B1D9-480C-8989-E51660262338}" type="parTrans" cxnId="{173C96FE-652C-48F8-A675-D52E3709F588}">
      <dgm:prSet/>
      <dgm:spPr/>
      <dgm:t>
        <a:bodyPr/>
        <a:lstStyle/>
        <a:p>
          <a:endParaRPr lang="ru-RU"/>
        </a:p>
      </dgm:t>
    </dgm:pt>
    <dgm:pt modelId="{9EDCF50C-F773-4486-A139-819299F39E3A}" type="sibTrans" cxnId="{173C96FE-652C-48F8-A675-D52E3709F588}">
      <dgm:prSet/>
      <dgm:spPr/>
      <dgm:t>
        <a:bodyPr/>
        <a:lstStyle/>
        <a:p>
          <a:endParaRPr lang="ru-RU"/>
        </a:p>
      </dgm:t>
    </dgm:pt>
    <dgm:pt modelId="{D09CAFF3-53EE-4D91-8CE1-63220EDB7483}" type="pres">
      <dgm:prSet presAssocID="{6AD48FC3-C145-4342-B624-3BBBE2485E6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71E4F5EC-ABB8-4F31-8682-414C809CA513}" type="pres">
      <dgm:prSet presAssocID="{6AD48FC3-C145-4342-B624-3BBBE2485E60}" presName="Name1" presStyleCnt="0"/>
      <dgm:spPr/>
    </dgm:pt>
    <dgm:pt modelId="{BDECCF27-649A-47AC-9D05-F1F45D784EB8}" type="pres">
      <dgm:prSet presAssocID="{6AD48FC3-C145-4342-B624-3BBBE2485E60}" presName="cycle" presStyleCnt="0"/>
      <dgm:spPr/>
    </dgm:pt>
    <dgm:pt modelId="{5FDD0CA8-EF14-4A37-B8B7-BDB6B1524713}" type="pres">
      <dgm:prSet presAssocID="{6AD48FC3-C145-4342-B624-3BBBE2485E60}" presName="srcNode" presStyleLbl="node1" presStyleIdx="0" presStyleCnt="7"/>
      <dgm:spPr/>
    </dgm:pt>
    <dgm:pt modelId="{EA077098-2C90-48F4-B0EB-40BCDE2ECBC1}" type="pres">
      <dgm:prSet presAssocID="{6AD48FC3-C145-4342-B624-3BBBE2485E60}" presName="conn" presStyleLbl="parChTrans1D2" presStyleIdx="0" presStyleCnt="1"/>
      <dgm:spPr/>
      <dgm:t>
        <a:bodyPr/>
        <a:lstStyle/>
        <a:p>
          <a:endParaRPr lang="ru-RU"/>
        </a:p>
      </dgm:t>
    </dgm:pt>
    <dgm:pt modelId="{7A0124E8-6C2F-41F7-9044-CDE89F32E199}" type="pres">
      <dgm:prSet presAssocID="{6AD48FC3-C145-4342-B624-3BBBE2485E60}" presName="extraNode" presStyleLbl="node1" presStyleIdx="0" presStyleCnt="7"/>
      <dgm:spPr/>
    </dgm:pt>
    <dgm:pt modelId="{5A0A0A60-1392-476A-A668-A32AA5CB5224}" type="pres">
      <dgm:prSet presAssocID="{6AD48FC3-C145-4342-B624-3BBBE2485E60}" presName="dstNode" presStyleLbl="node1" presStyleIdx="0" presStyleCnt="7"/>
      <dgm:spPr/>
    </dgm:pt>
    <dgm:pt modelId="{6DDA2303-266A-4226-B3D9-3A3F8719812B}" type="pres">
      <dgm:prSet presAssocID="{87EFDB72-D57A-467D-9758-50B3E3DD9303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BA67B8-C184-44A5-A086-08ED3AA01FDF}" type="pres">
      <dgm:prSet presAssocID="{87EFDB72-D57A-467D-9758-50B3E3DD9303}" presName="accent_1" presStyleCnt="0"/>
      <dgm:spPr/>
    </dgm:pt>
    <dgm:pt modelId="{44FD9E1B-158F-44C6-9F6F-63ADE9B14458}" type="pres">
      <dgm:prSet presAssocID="{87EFDB72-D57A-467D-9758-50B3E3DD9303}" presName="accentRepeatNode" presStyleLbl="solidFgAcc1" presStyleIdx="0" presStyleCnt="7"/>
      <dgm:spPr/>
    </dgm:pt>
    <dgm:pt modelId="{822EF0A9-1453-4BD8-9252-5AD0DA900492}" type="pres">
      <dgm:prSet presAssocID="{A7E97DAB-D38B-4CBC-83F3-C1CCBE579446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6FF588-1666-4F6C-8250-616368BB9638}" type="pres">
      <dgm:prSet presAssocID="{A7E97DAB-D38B-4CBC-83F3-C1CCBE579446}" presName="accent_2" presStyleCnt="0"/>
      <dgm:spPr/>
    </dgm:pt>
    <dgm:pt modelId="{72DFD610-96D9-4B2D-9422-0BF520DADE19}" type="pres">
      <dgm:prSet presAssocID="{A7E97DAB-D38B-4CBC-83F3-C1CCBE579446}" presName="accentRepeatNode" presStyleLbl="solidFgAcc1" presStyleIdx="1" presStyleCnt="7"/>
      <dgm:spPr/>
    </dgm:pt>
    <dgm:pt modelId="{59B46484-77A5-4C78-AA30-A47DBF834727}" type="pres">
      <dgm:prSet presAssocID="{C12C2D41-FD62-49B0-9295-5495FBBCA7CD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39DE27-B5CE-4363-83B6-4C3606B464EB}" type="pres">
      <dgm:prSet presAssocID="{C12C2D41-FD62-49B0-9295-5495FBBCA7CD}" presName="accent_3" presStyleCnt="0"/>
      <dgm:spPr/>
    </dgm:pt>
    <dgm:pt modelId="{A53ECA23-22B4-4094-B147-6853B395BCC2}" type="pres">
      <dgm:prSet presAssocID="{C12C2D41-FD62-49B0-9295-5495FBBCA7CD}" presName="accentRepeatNode" presStyleLbl="solidFgAcc1" presStyleIdx="2" presStyleCnt="7"/>
      <dgm:spPr/>
    </dgm:pt>
    <dgm:pt modelId="{A750F02E-1A61-4E6D-806A-6182071D7BA2}" type="pres">
      <dgm:prSet presAssocID="{AE673035-FE08-42B2-9DCE-E5A8C5BD5FDB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AE1016-EBE3-43B1-8E6C-CDB12730050A}" type="pres">
      <dgm:prSet presAssocID="{AE673035-FE08-42B2-9DCE-E5A8C5BD5FDB}" presName="accent_4" presStyleCnt="0"/>
      <dgm:spPr/>
    </dgm:pt>
    <dgm:pt modelId="{F2F2AA38-55B1-403D-8DEE-914C6DD23EC6}" type="pres">
      <dgm:prSet presAssocID="{AE673035-FE08-42B2-9DCE-E5A8C5BD5FDB}" presName="accentRepeatNode" presStyleLbl="solidFgAcc1" presStyleIdx="3" presStyleCnt="7"/>
      <dgm:spPr/>
    </dgm:pt>
    <dgm:pt modelId="{18DD1F51-712D-45E6-94B9-EA1A4A551268}" type="pres">
      <dgm:prSet presAssocID="{DCEC3464-3895-49FD-8DC1-60590A08AD69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EB7382-F6BB-42F1-9761-49808A743FE3}" type="pres">
      <dgm:prSet presAssocID="{DCEC3464-3895-49FD-8DC1-60590A08AD69}" presName="accent_5" presStyleCnt="0"/>
      <dgm:spPr/>
    </dgm:pt>
    <dgm:pt modelId="{FC3AB470-3AD2-466D-B0BA-4AE5BC5CF393}" type="pres">
      <dgm:prSet presAssocID="{DCEC3464-3895-49FD-8DC1-60590A08AD69}" presName="accentRepeatNode" presStyleLbl="solidFgAcc1" presStyleIdx="4" presStyleCnt="7"/>
      <dgm:spPr/>
    </dgm:pt>
    <dgm:pt modelId="{5BF7093F-9E14-467A-9549-4FB1CFC36D13}" type="pres">
      <dgm:prSet presAssocID="{5D6368FB-D408-4577-B92D-466BA60125C4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0BC7A2-0287-408D-8F64-CE672861F0E4}" type="pres">
      <dgm:prSet presAssocID="{5D6368FB-D408-4577-B92D-466BA60125C4}" presName="accent_6" presStyleCnt="0"/>
      <dgm:spPr/>
    </dgm:pt>
    <dgm:pt modelId="{4297AE50-216F-49F3-B22A-E3C1E1029CF3}" type="pres">
      <dgm:prSet presAssocID="{5D6368FB-D408-4577-B92D-466BA60125C4}" presName="accentRepeatNode" presStyleLbl="solidFgAcc1" presStyleIdx="5" presStyleCnt="7"/>
      <dgm:spPr/>
    </dgm:pt>
    <dgm:pt modelId="{E81AA28F-76C9-4B75-9429-D1ADAD7A8B8E}" type="pres">
      <dgm:prSet presAssocID="{E413D2A1-83DB-486D-A378-652C7AB49E18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8D6F79-F5D4-4BE4-A956-81024FED6BDD}" type="pres">
      <dgm:prSet presAssocID="{E413D2A1-83DB-486D-A378-652C7AB49E18}" presName="accent_7" presStyleCnt="0"/>
      <dgm:spPr/>
    </dgm:pt>
    <dgm:pt modelId="{55972FFA-D465-4DA5-9A4C-115462FF2155}" type="pres">
      <dgm:prSet presAssocID="{E413D2A1-83DB-486D-A378-652C7AB49E18}" presName="accentRepeatNode" presStyleLbl="solidFgAcc1" presStyleIdx="6" presStyleCnt="7"/>
      <dgm:spPr/>
    </dgm:pt>
  </dgm:ptLst>
  <dgm:cxnLst>
    <dgm:cxn modelId="{DB44C545-669A-4972-A663-8AD89DFD3875}" type="presOf" srcId="{E413D2A1-83DB-486D-A378-652C7AB49E18}" destId="{E81AA28F-76C9-4B75-9429-D1ADAD7A8B8E}" srcOrd="0" destOrd="0" presId="urn:microsoft.com/office/officeart/2008/layout/VerticalCurvedList"/>
    <dgm:cxn modelId="{37016A5C-A762-4370-908A-A7D202D7DDBD}" type="presOf" srcId="{87EFDB72-D57A-467D-9758-50B3E3DD9303}" destId="{6DDA2303-266A-4226-B3D9-3A3F8719812B}" srcOrd="0" destOrd="0" presId="urn:microsoft.com/office/officeart/2008/layout/VerticalCurvedList"/>
    <dgm:cxn modelId="{494710FE-BB58-4985-9B05-E86DBF1F4B59}" srcId="{6AD48FC3-C145-4342-B624-3BBBE2485E60}" destId="{5D6368FB-D408-4577-B92D-466BA60125C4}" srcOrd="5" destOrd="0" parTransId="{306EB9C6-BFEA-4654-8D3F-5FFC40E404B0}" sibTransId="{0481A54E-822A-4D73-9776-0B4EECD6AFA4}"/>
    <dgm:cxn modelId="{173C96FE-652C-48F8-A675-D52E3709F588}" srcId="{6AD48FC3-C145-4342-B624-3BBBE2485E60}" destId="{E83F9326-70D9-4D4A-AE56-CA8F2035CE23}" srcOrd="7" destOrd="0" parTransId="{E2137F7E-B1D9-480C-8989-E51660262338}" sibTransId="{9EDCF50C-F773-4486-A139-819299F39E3A}"/>
    <dgm:cxn modelId="{09536C34-4522-4502-9C2A-6C131FB5B1D8}" type="presOf" srcId="{5D6368FB-D408-4577-B92D-466BA60125C4}" destId="{5BF7093F-9E14-467A-9549-4FB1CFC36D13}" srcOrd="0" destOrd="0" presId="urn:microsoft.com/office/officeart/2008/layout/VerticalCurvedList"/>
    <dgm:cxn modelId="{6DC97B73-5F33-45E8-B139-C7C27F783A88}" type="presOf" srcId="{6AD48FC3-C145-4342-B624-3BBBE2485E60}" destId="{D09CAFF3-53EE-4D91-8CE1-63220EDB7483}" srcOrd="0" destOrd="0" presId="urn:microsoft.com/office/officeart/2008/layout/VerticalCurvedList"/>
    <dgm:cxn modelId="{1514E8E2-31DA-4BD3-ABED-9E3CC6ADF3A5}" srcId="{6AD48FC3-C145-4342-B624-3BBBE2485E60}" destId="{A7E97DAB-D38B-4CBC-83F3-C1CCBE579446}" srcOrd="1" destOrd="0" parTransId="{E14E80E0-3A59-4399-81CF-667634AA800A}" sibTransId="{09A6DC25-2CBE-4C41-87FB-864B92C650FE}"/>
    <dgm:cxn modelId="{8216296D-FD0F-470C-BBF2-07F3EF51AC71}" type="presOf" srcId="{C12C2D41-FD62-49B0-9295-5495FBBCA7CD}" destId="{59B46484-77A5-4C78-AA30-A47DBF834727}" srcOrd="0" destOrd="0" presId="urn:microsoft.com/office/officeart/2008/layout/VerticalCurvedList"/>
    <dgm:cxn modelId="{597DB6D4-7109-4398-92E6-D770541195B5}" srcId="{6AD48FC3-C145-4342-B624-3BBBE2485E60}" destId="{DCEC3464-3895-49FD-8DC1-60590A08AD69}" srcOrd="4" destOrd="0" parTransId="{637E4DE9-D7D3-4E4F-B963-8127B15D91E4}" sibTransId="{6D4948E3-13DA-4377-B719-CC197B53AD40}"/>
    <dgm:cxn modelId="{CA54C393-37B3-4E12-9CBA-7B4DE016C86D}" type="presOf" srcId="{DCEC3464-3895-49FD-8DC1-60590A08AD69}" destId="{18DD1F51-712D-45E6-94B9-EA1A4A551268}" srcOrd="0" destOrd="0" presId="urn:microsoft.com/office/officeart/2008/layout/VerticalCurvedList"/>
    <dgm:cxn modelId="{B72A61E2-0169-4555-8918-087DB1480961}" type="presOf" srcId="{A7E97DAB-D38B-4CBC-83F3-C1CCBE579446}" destId="{822EF0A9-1453-4BD8-9252-5AD0DA900492}" srcOrd="0" destOrd="0" presId="urn:microsoft.com/office/officeart/2008/layout/VerticalCurvedList"/>
    <dgm:cxn modelId="{E2F9CA7F-5F79-4DDF-8524-4E079B9DE2B0}" srcId="{6AD48FC3-C145-4342-B624-3BBBE2485E60}" destId="{AE673035-FE08-42B2-9DCE-E5A8C5BD5FDB}" srcOrd="3" destOrd="0" parTransId="{C33257FB-9E17-403F-80F0-571C920DF2FC}" sibTransId="{9FC49CFC-D997-47C0-859A-84E522055D83}"/>
    <dgm:cxn modelId="{6D8FCF0D-2475-40C0-98AD-CADAFC5A30C5}" srcId="{6AD48FC3-C145-4342-B624-3BBBE2485E60}" destId="{C12C2D41-FD62-49B0-9295-5495FBBCA7CD}" srcOrd="2" destOrd="0" parTransId="{5F2A1C73-7EF2-4EF3-BE20-9345B5427DAD}" sibTransId="{60739C12-A76A-4361-B79D-424BF3BCFC2C}"/>
    <dgm:cxn modelId="{FBD9EE62-642D-423C-8DD8-48BED7BACE5A}" srcId="{6AD48FC3-C145-4342-B624-3BBBE2485E60}" destId="{87EFDB72-D57A-467D-9758-50B3E3DD9303}" srcOrd="0" destOrd="0" parTransId="{5CB80E3C-43CB-4567-874F-5F87D53A04A2}" sibTransId="{9B387EAF-7031-4FC1-9370-FEC2492FD1A3}"/>
    <dgm:cxn modelId="{D2D30467-CE11-49AA-B51A-98493F098E63}" type="presOf" srcId="{9B387EAF-7031-4FC1-9370-FEC2492FD1A3}" destId="{EA077098-2C90-48F4-B0EB-40BCDE2ECBC1}" srcOrd="0" destOrd="0" presId="urn:microsoft.com/office/officeart/2008/layout/VerticalCurvedList"/>
    <dgm:cxn modelId="{FCB49122-CF43-44DF-95E4-696F0A8D635D}" srcId="{6AD48FC3-C145-4342-B624-3BBBE2485E60}" destId="{E413D2A1-83DB-486D-A378-652C7AB49E18}" srcOrd="6" destOrd="0" parTransId="{E833E047-7BAF-490F-8A31-313A1F5B7E66}" sibTransId="{B11435BE-7ED2-4093-A006-E38807AFAEE2}"/>
    <dgm:cxn modelId="{2A3B945D-7D06-4893-B6F1-A874AB12D8EA}" type="presOf" srcId="{AE673035-FE08-42B2-9DCE-E5A8C5BD5FDB}" destId="{A750F02E-1A61-4E6D-806A-6182071D7BA2}" srcOrd="0" destOrd="0" presId="urn:microsoft.com/office/officeart/2008/layout/VerticalCurvedList"/>
    <dgm:cxn modelId="{2433AF82-1D51-4153-B590-45B581E99441}" type="presParOf" srcId="{D09CAFF3-53EE-4D91-8CE1-63220EDB7483}" destId="{71E4F5EC-ABB8-4F31-8682-414C809CA513}" srcOrd="0" destOrd="0" presId="urn:microsoft.com/office/officeart/2008/layout/VerticalCurvedList"/>
    <dgm:cxn modelId="{6B4A7339-0986-4AD1-A145-FC58F39D08C8}" type="presParOf" srcId="{71E4F5EC-ABB8-4F31-8682-414C809CA513}" destId="{BDECCF27-649A-47AC-9D05-F1F45D784EB8}" srcOrd="0" destOrd="0" presId="urn:microsoft.com/office/officeart/2008/layout/VerticalCurvedList"/>
    <dgm:cxn modelId="{21369ACE-6213-4672-9E2C-5951CEF142F9}" type="presParOf" srcId="{BDECCF27-649A-47AC-9D05-F1F45D784EB8}" destId="{5FDD0CA8-EF14-4A37-B8B7-BDB6B1524713}" srcOrd="0" destOrd="0" presId="urn:microsoft.com/office/officeart/2008/layout/VerticalCurvedList"/>
    <dgm:cxn modelId="{F88B994F-360A-4E3E-83DC-8E1DD756F2FB}" type="presParOf" srcId="{BDECCF27-649A-47AC-9D05-F1F45D784EB8}" destId="{EA077098-2C90-48F4-B0EB-40BCDE2ECBC1}" srcOrd="1" destOrd="0" presId="urn:microsoft.com/office/officeart/2008/layout/VerticalCurvedList"/>
    <dgm:cxn modelId="{4C46FBC8-96F6-44C1-8B95-C8866EC0CFBE}" type="presParOf" srcId="{BDECCF27-649A-47AC-9D05-F1F45D784EB8}" destId="{7A0124E8-6C2F-41F7-9044-CDE89F32E199}" srcOrd="2" destOrd="0" presId="urn:microsoft.com/office/officeart/2008/layout/VerticalCurvedList"/>
    <dgm:cxn modelId="{527683A3-0C95-458E-A247-86E8771A2618}" type="presParOf" srcId="{BDECCF27-649A-47AC-9D05-F1F45D784EB8}" destId="{5A0A0A60-1392-476A-A668-A32AA5CB5224}" srcOrd="3" destOrd="0" presId="urn:microsoft.com/office/officeart/2008/layout/VerticalCurvedList"/>
    <dgm:cxn modelId="{56540782-49C9-4EC0-A63A-672C7FC59EE9}" type="presParOf" srcId="{71E4F5EC-ABB8-4F31-8682-414C809CA513}" destId="{6DDA2303-266A-4226-B3D9-3A3F8719812B}" srcOrd="1" destOrd="0" presId="urn:microsoft.com/office/officeart/2008/layout/VerticalCurvedList"/>
    <dgm:cxn modelId="{3EBB0570-D950-404A-8038-1CDAD9CDB93E}" type="presParOf" srcId="{71E4F5EC-ABB8-4F31-8682-414C809CA513}" destId="{EDBA67B8-C184-44A5-A086-08ED3AA01FDF}" srcOrd="2" destOrd="0" presId="urn:microsoft.com/office/officeart/2008/layout/VerticalCurvedList"/>
    <dgm:cxn modelId="{33B3609E-57A2-4F94-91A7-10D463AEE2EE}" type="presParOf" srcId="{EDBA67B8-C184-44A5-A086-08ED3AA01FDF}" destId="{44FD9E1B-158F-44C6-9F6F-63ADE9B14458}" srcOrd="0" destOrd="0" presId="urn:microsoft.com/office/officeart/2008/layout/VerticalCurvedList"/>
    <dgm:cxn modelId="{3690EE59-0FEC-4B86-A015-9762A7053B0C}" type="presParOf" srcId="{71E4F5EC-ABB8-4F31-8682-414C809CA513}" destId="{822EF0A9-1453-4BD8-9252-5AD0DA900492}" srcOrd="3" destOrd="0" presId="urn:microsoft.com/office/officeart/2008/layout/VerticalCurvedList"/>
    <dgm:cxn modelId="{76EA76F8-5E82-4600-A672-8227853FD93D}" type="presParOf" srcId="{71E4F5EC-ABB8-4F31-8682-414C809CA513}" destId="{1F6FF588-1666-4F6C-8250-616368BB9638}" srcOrd="4" destOrd="0" presId="urn:microsoft.com/office/officeart/2008/layout/VerticalCurvedList"/>
    <dgm:cxn modelId="{7AE4C646-A090-49C5-A1F8-82912289296F}" type="presParOf" srcId="{1F6FF588-1666-4F6C-8250-616368BB9638}" destId="{72DFD610-96D9-4B2D-9422-0BF520DADE19}" srcOrd="0" destOrd="0" presId="urn:microsoft.com/office/officeart/2008/layout/VerticalCurvedList"/>
    <dgm:cxn modelId="{85341D84-4CE1-4767-A45E-4514197842C3}" type="presParOf" srcId="{71E4F5EC-ABB8-4F31-8682-414C809CA513}" destId="{59B46484-77A5-4C78-AA30-A47DBF834727}" srcOrd="5" destOrd="0" presId="urn:microsoft.com/office/officeart/2008/layout/VerticalCurvedList"/>
    <dgm:cxn modelId="{3EFD1D2D-D5AA-4F91-B971-5561A467FB48}" type="presParOf" srcId="{71E4F5EC-ABB8-4F31-8682-414C809CA513}" destId="{A239DE27-B5CE-4363-83B6-4C3606B464EB}" srcOrd="6" destOrd="0" presId="urn:microsoft.com/office/officeart/2008/layout/VerticalCurvedList"/>
    <dgm:cxn modelId="{C511F103-E2DD-4134-9998-7A3451BC7D56}" type="presParOf" srcId="{A239DE27-B5CE-4363-83B6-4C3606B464EB}" destId="{A53ECA23-22B4-4094-B147-6853B395BCC2}" srcOrd="0" destOrd="0" presId="urn:microsoft.com/office/officeart/2008/layout/VerticalCurvedList"/>
    <dgm:cxn modelId="{06E37EF2-E178-4E25-B2B3-BBCF419A65F1}" type="presParOf" srcId="{71E4F5EC-ABB8-4F31-8682-414C809CA513}" destId="{A750F02E-1A61-4E6D-806A-6182071D7BA2}" srcOrd="7" destOrd="0" presId="urn:microsoft.com/office/officeart/2008/layout/VerticalCurvedList"/>
    <dgm:cxn modelId="{49A86670-2E5C-4CBD-BC21-FAA270D928BB}" type="presParOf" srcId="{71E4F5EC-ABB8-4F31-8682-414C809CA513}" destId="{DDAE1016-EBE3-43B1-8E6C-CDB12730050A}" srcOrd="8" destOrd="0" presId="urn:microsoft.com/office/officeart/2008/layout/VerticalCurvedList"/>
    <dgm:cxn modelId="{E7D247EA-B9AD-4E3B-9431-294655E6FA41}" type="presParOf" srcId="{DDAE1016-EBE3-43B1-8E6C-CDB12730050A}" destId="{F2F2AA38-55B1-403D-8DEE-914C6DD23EC6}" srcOrd="0" destOrd="0" presId="urn:microsoft.com/office/officeart/2008/layout/VerticalCurvedList"/>
    <dgm:cxn modelId="{7303AE10-BE9C-4A45-B422-77073FF84D4B}" type="presParOf" srcId="{71E4F5EC-ABB8-4F31-8682-414C809CA513}" destId="{18DD1F51-712D-45E6-94B9-EA1A4A551268}" srcOrd="9" destOrd="0" presId="urn:microsoft.com/office/officeart/2008/layout/VerticalCurvedList"/>
    <dgm:cxn modelId="{3D69FB1F-163B-491F-A30A-17C000690A60}" type="presParOf" srcId="{71E4F5EC-ABB8-4F31-8682-414C809CA513}" destId="{D6EB7382-F6BB-42F1-9761-49808A743FE3}" srcOrd="10" destOrd="0" presId="urn:microsoft.com/office/officeart/2008/layout/VerticalCurvedList"/>
    <dgm:cxn modelId="{71A0FC45-DDCF-487B-9FD9-6504679587C2}" type="presParOf" srcId="{D6EB7382-F6BB-42F1-9761-49808A743FE3}" destId="{FC3AB470-3AD2-466D-B0BA-4AE5BC5CF393}" srcOrd="0" destOrd="0" presId="urn:microsoft.com/office/officeart/2008/layout/VerticalCurvedList"/>
    <dgm:cxn modelId="{6FDB7725-C6F7-4962-8BB2-71D47801776A}" type="presParOf" srcId="{71E4F5EC-ABB8-4F31-8682-414C809CA513}" destId="{5BF7093F-9E14-467A-9549-4FB1CFC36D13}" srcOrd="11" destOrd="0" presId="urn:microsoft.com/office/officeart/2008/layout/VerticalCurvedList"/>
    <dgm:cxn modelId="{569379F9-2D8E-4142-85B6-86F6DEB4C5DB}" type="presParOf" srcId="{71E4F5EC-ABB8-4F31-8682-414C809CA513}" destId="{FE0BC7A2-0287-408D-8F64-CE672861F0E4}" srcOrd="12" destOrd="0" presId="urn:microsoft.com/office/officeart/2008/layout/VerticalCurvedList"/>
    <dgm:cxn modelId="{63FD3268-61F7-4240-816C-70EE45BEE80C}" type="presParOf" srcId="{FE0BC7A2-0287-408D-8F64-CE672861F0E4}" destId="{4297AE50-216F-49F3-B22A-E3C1E1029CF3}" srcOrd="0" destOrd="0" presId="urn:microsoft.com/office/officeart/2008/layout/VerticalCurvedList"/>
    <dgm:cxn modelId="{DA734B9B-E1C3-40DD-8DC8-4C80F3A12ADF}" type="presParOf" srcId="{71E4F5EC-ABB8-4F31-8682-414C809CA513}" destId="{E81AA28F-76C9-4B75-9429-D1ADAD7A8B8E}" srcOrd="13" destOrd="0" presId="urn:microsoft.com/office/officeart/2008/layout/VerticalCurvedList"/>
    <dgm:cxn modelId="{513BC730-7AE4-4DBC-BF1B-9F6CA68B6E15}" type="presParOf" srcId="{71E4F5EC-ABB8-4F31-8682-414C809CA513}" destId="{AC8D6F79-F5D4-4BE4-A956-81024FED6BDD}" srcOrd="14" destOrd="0" presId="urn:microsoft.com/office/officeart/2008/layout/VerticalCurvedList"/>
    <dgm:cxn modelId="{46B5AC15-32D8-4FB0-AD0D-6CB2F1D2E7CC}" type="presParOf" srcId="{AC8D6F79-F5D4-4BE4-A956-81024FED6BDD}" destId="{55972FFA-D465-4DA5-9A4C-115462FF215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77098-2C90-48F4-B0EB-40BCDE2ECBC1}">
      <dsp:nvSpPr>
        <dsp:cNvPr id="0" name=""/>
        <dsp:cNvSpPr/>
      </dsp:nvSpPr>
      <dsp:spPr>
        <a:xfrm>
          <a:off x="-5939756" y="-909532"/>
          <a:ext cx="7075648" cy="7075648"/>
        </a:xfrm>
        <a:prstGeom prst="blockArc">
          <a:avLst>
            <a:gd name="adj1" fmla="val 18900000"/>
            <a:gd name="adj2" fmla="val 2700000"/>
            <a:gd name="adj3" fmla="val 305"/>
          </a:avLst>
        </a:prstGeom>
        <a:noFill/>
        <a:ln w="264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DA2303-266A-4226-B3D9-3A3F8719812B}">
      <dsp:nvSpPr>
        <dsp:cNvPr id="0" name=""/>
        <dsp:cNvSpPr/>
      </dsp:nvSpPr>
      <dsp:spPr>
        <a:xfrm>
          <a:off x="368749" y="238964"/>
          <a:ext cx="7986011" cy="47771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accent3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9189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</a:rPr>
            <a:t>Освоение семипольного севооборота</a:t>
          </a:r>
          <a:endParaRPr lang="ru-RU" sz="1400" kern="1200" dirty="0">
            <a:latin typeface="+mn-lt"/>
          </a:endParaRPr>
        </a:p>
      </dsp:txBody>
      <dsp:txXfrm>
        <a:off x="368749" y="238964"/>
        <a:ext cx="7986011" cy="477718"/>
      </dsp:txXfrm>
    </dsp:sp>
    <dsp:sp modelId="{44FD9E1B-158F-44C6-9F6F-63ADE9B14458}">
      <dsp:nvSpPr>
        <dsp:cNvPr id="0" name=""/>
        <dsp:cNvSpPr/>
      </dsp:nvSpPr>
      <dsp:spPr>
        <a:xfrm>
          <a:off x="70175" y="179249"/>
          <a:ext cx="597147" cy="59714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22EF0A9-1453-4BD8-9252-5AD0DA900492}">
      <dsp:nvSpPr>
        <dsp:cNvPr id="0" name=""/>
        <dsp:cNvSpPr/>
      </dsp:nvSpPr>
      <dsp:spPr>
        <a:xfrm>
          <a:off x="801366" y="955962"/>
          <a:ext cx="7553394" cy="477718"/>
        </a:xfrm>
        <a:prstGeom prst="rect">
          <a:avLst/>
        </a:prstGeom>
        <a:gradFill rotWithShape="0">
          <a:gsLst>
            <a:gs pos="0">
              <a:schemeClr val="accent3">
                <a:hueOff val="1875044"/>
                <a:satOff val="-2813"/>
                <a:lumOff val="-458"/>
                <a:alphaOff val="0"/>
                <a:tint val="50000"/>
                <a:shade val="86000"/>
                <a:satMod val="140000"/>
              </a:schemeClr>
            </a:gs>
            <a:gs pos="45000">
              <a:schemeClr val="accent3">
                <a:hueOff val="1875044"/>
                <a:satOff val="-2813"/>
                <a:lumOff val="-458"/>
                <a:alphaOff val="0"/>
                <a:tint val="48000"/>
                <a:satMod val="150000"/>
              </a:schemeClr>
            </a:gs>
            <a:gs pos="100000">
              <a:schemeClr val="accent3">
                <a:hueOff val="1875044"/>
                <a:satOff val="-2813"/>
                <a:lumOff val="-458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9189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</a:rPr>
            <a:t>Выравнивание скотоводства и земледелия</a:t>
          </a:r>
          <a:endParaRPr lang="ru-RU" sz="1400" kern="1200" dirty="0">
            <a:latin typeface="+mn-lt"/>
          </a:endParaRPr>
        </a:p>
      </dsp:txBody>
      <dsp:txXfrm>
        <a:off x="801366" y="955962"/>
        <a:ext cx="7553394" cy="477718"/>
      </dsp:txXfrm>
    </dsp:sp>
    <dsp:sp modelId="{72DFD610-96D9-4B2D-9422-0BF520DADE19}">
      <dsp:nvSpPr>
        <dsp:cNvPr id="0" name=""/>
        <dsp:cNvSpPr/>
      </dsp:nvSpPr>
      <dsp:spPr>
        <a:xfrm>
          <a:off x="502792" y="896247"/>
          <a:ext cx="597147" cy="59714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3">
              <a:hueOff val="1875044"/>
              <a:satOff val="-2813"/>
              <a:lumOff val="-4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9B46484-77A5-4C78-AA30-A47DBF834727}">
      <dsp:nvSpPr>
        <dsp:cNvPr id="0" name=""/>
        <dsp:cNvSpPr/>
      </dsp:nvSpPr>
      <dsp:spPr>
        <a:xfrm>
          <a:off x="1038438" y="1672434"/>
          <a:ext cx="7316322" cy="477718"/>
        </a:xfrm>
        <a:prstGeom prst="rec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tint val="50000"/>
                <a:shade val="86000"/>
                <a:satMod val="140000"/>
              </a:schemeClr>
            </a:gs>
            <a:gs pos="45000">
              <a:schemeClr val="accent3">
                <a:hueOff val="3750088"/>
                <a:satOff val="-5627"/>
                <a:lumOff val="-915"/>
                <a:alphaOff val="0"/>
                <a:tint val="48000"/>
                <a:satMod val="15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9189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</a:rPr>
            <a:t>Разделение полей с учетом биологических свойств</a:t>
          </a:r>
          <a:endParaRPr lang="ru-RU" sz="1400" kern="1200" dirty="0">
            <a:latin typeface="+mn-lt"/>
          </a:endParaRPr>
        </a:p>
      </dsp:txBody>
      <dsp:txXfrm>
        <a:off x="1038438" y="1672434"/>
        <a:ext cx="7316322" cy="477718"/>
      </dsp:txXfrm>
    </dsp:sp>
    <dsp:sp modelId="{A53ECA23-22B4-4094-B147-6853B395BCC2}">
      <dsp:nvSpPr>
        <dsp:cNvPr id="0" name=""/>
        <dsp:cNvSpPr/>
      </dsp:nvSpPr>
      <dsp:spPr>
        <a:xfrm>
          <a:off x="739864" y="1612719"/>
          <a:ext cx="597147" cy="59714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750F02E-1A61-4E6D-806A-6182071D7BA2}">
      <dsp:nvSpPr>
        <dsp:cNvPr id="0" name=""/>
        <dsp:cNvSpPr/>
      </dsp:nvSpPr>
      <dsp:spPr>
        <a:xfrm>
          <a:off x="1114132" y="2389432"/>
          <a:ext cx="7240627" cy="477718"/>
        </a:xfrm>
        <a:prstGeom prst="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hade val="86000"/>
                <a:satMod val="140000"/>
              </a:schemeClr>
            </a:gs>
            <a:gs pos="45000">
              <a:schemeClr val="accent3">
                <a:hueOff val="5625132"/>
                <a:satOff val="-8440"/>
                <a:lumOff val="-1373"/>
                <a:alphaOff val="0"/>
                <a:tint val="48000"/>
                <a:satMod val="15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9189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</a:rPr>
            <a:t>Адаптация томата и картофеля к российской специфике</a:t>
          </a:r>
          <a:endParaRPr lang="ru-RU" sz="1400" kern="1200" dirty="0">
            <a:latin typeface="+mn-lt"/>
          </a:endParaRPr>
        </a:p>
      </dsp:txBody>
      <dsp:txXfrm>
        <a:off x="1114132" y="2389432"/>
        <a:ext cx="7240627" cy="477718"/>
      </dsp:txXfrm>
    </dsp:sp>
    <dsp:sp modelId="{F2F2AA38-55B1-403D-8DEE-914C6DD23EC6}">
      <dsp:nvSpPr>
        <dsp:cNvPr id="0" name=""/>
        <dsp:cNvSpPr/>
      </dsp:nvSpPr>
      <dsp:spPr>
        <a:xfrm>
          <a:off x="815559" y="2329718"/>
          <a:ext cx="597147" cy="59714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18DD1F51-712D-45E6-94B9-EA1A4A551268}">
      <dsp:nvSpPr>
        <dsp:cNvPr id="0" name=""/>
        <dsp:cNvSpPr/>
      </dsp:nvSpPr>
      <dsp:spPr>
        <a:xfrm>
          <a:off x="1038438" y="3106430"/>
          <a:ext cx="7316322" cy="477718"/>
        </a:xfrm>
        <a:prstGeom prst="rec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tint val="50000"/>
                <a:shade val="86000"/>
                <a:satMod val="140000"/>
              </a:schemeClr>
            </a:gs>
            <a:gs pos="45000">
              <a:schemeClr val="accent3">
                <a:hueOff val="7500176"/>
                <a:satOff val="-11253"/>
                <a:lumOff val="-1830"/>
                <a:alphaOff val="0"/>
                <a:tint val="48000"/>
                <a:satMod val="15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9189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</a:rPr>
            <a:t>Оптимальное сочетание отраслевых особенностей различных отраслей животноводства</a:t>
          </a:r>
          <a:endParaRPr lang="ru-RU" sz="1400" kern="1200" dirty="0">
            <a:latin typeface="+mn-lt"/>
          </a:endParaRPr>
        </a:p>
      </dsp:txBody>
      <dsp:txXfrm>
        <a:off x="1038438" y="3106430"/>
        <a:ext cx="7316322" cy="477718"/>
      </dsp:txXfrm>
    </dsp:sp>
    <dsp:sp modelId="{FC3AB470-3AD2-466D-B0BA-4AE5BC5CF393}">
      <dsp:nvSpPr>
        <dsp:cNvPr id="0" name=""/>
        <dsp:cNvSpPr/>
      </dsp:nvSpPr>
      <dsp:spPr>
        <a:xfrm>
          <a:off x="739864" y="3046716"/>
          <a:ext cx="597147" cy="59714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BF7093F-9E14-467A-9549-4FB1CFC36D13}">
      <dsp:nvSpPr>
        <dsp:cNvPr id="0" name=""/>
        <dsp:cNvSpPr/>
      </dsp:nvSpPr>
      <dsp:spPr>
        <a:xfrm>
          <a:off x="801366" y="3822903"/>
          <a:ext cx="7553394" cy="477718"/>
        </a:xfrm>
        <a:prstGeom prst="rect">
          <a:avLst/>
        </a:prstGeom>
        <a:gradFill rotWithShape="0">
          <a:gsLst>
            <a:gs pos="0">
              <a:schemeClr val="accent3">
                <a:hueOff val="9375220"/>
                <a:satOff val="-14067"/>
                <a:lumOff val="-2288"/>
                <a:alphaOff val="0"/>
                <a:tint val="50000"/>
                <a:shade val="86000"/>
                <a:satMod val="140000"/>
              </a:schemeClr>
            </a:gs>
            <a:gs pos="45000">
              <a:schemeClr val="accent3">
                <a:hueOff val="9375220"/>
                <a:satOff val="-14067"/>
                <a:lumOff val="-2288"/>
                <a:alphaOff val="0"/>
                <a:tint val="48000"/>
                <a:satMod val="150000"/>
              </a:schemeClr>
            </a:gs>
            <a:gs pos="100000">
              <a:schemeClr val="accent3">
                <a:hueOff val="9375220"/>
                <a:satOff val="-14067"/>
                <a:lumOff val="-2288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9189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</a:rPr>
            <a:t>Комплексное описание первого русского ботанического изображения сорных, лекарственных и культурных растений</a:t>
          </a:r>
          <a:endParaRPr lang="ru-RU" sz="1400" kern="1200" dirty="0">
            <a:latin typeface="+mn-lt"/>
          </a:endParaRPr>
        </a:p>
      </dsp:txBody>
      <dsp:txXfrm>
        <a:off x="801366" y="3822903"/>
        <a:ext cx="7553394" cy="477718"/>
      </dsp:txXfrm>
    </dsp:sp>
    <dsp:sp modelId="{4297AE50-216F-49F3-B22A-E3C1E1029CF3}">
      <dsp:nvSpPr>
        <dsp:cNvPr id="0" name=""/>
        <dsp:cNvSpPr/>
      </dsp:nvSpPr>
      <dsp:spPr>
        <a:xfrm>
          <a:off x="502792" y="3763188"/>
          <a:ext cx="597147" cy="59714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3">
              <a:hueOff val="9375220"/>
              <a:satOff val="-14067"/>
              <a:lumOff val="-228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81AA28F-76C9-4B75-9429-D1ADAD7A8B8E}">
      <dsp:nvSpPr>
        <dsp:cNvPr id="0" name=""/>
        <dsp:cNvSpPr/>
      </dsp:nvSpPr>
      <dsp:spPr>
        <a:xfrm>
          <a:off x="368749" y="4539901"/>
          <a:ext cx="7986011" cy="477718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hade val="86000"/>
                <a:satMod val="140000"/>
              </a:schemeClr>
            </a:gs>
            <a:gs pos="45000">
              <a:schemeClr val="accent3">
                <a:hueOff val="11250264"/>
                <a:satOff val="-16880"/>
                <a:lumOff val="-2745"/>
                <a:alphaOff val="0"/>
                <a:tint val="48000"/>
                <a:satMod val="15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9189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</a:rPr>
            <a:t>Научная разработка и практическая реализация помологической системы</a:t>
          </a:r>
          <a:endParaRPr lang="ru-RU" sz="1400" kern="1200" dirty="0">
            <a:latin typeface="+mn-lt"/>
          </a:endParaRPr>
        </a:p>
      </dsp:txBody>
      <dsp:txXfrm>
        <a:off x="368749" y="4539901"/>
        <a:ext cx="7986011" cy="477718"/>
      </dsp:txXfrm>
    </dsp:sp>
    <dsp:sp modelId="{55972FFA-D465-4DA5-9A4C-115462FF2155}">
      <dsp:nvSpPr>
        <dsp:cNvPr id="0" name=""/>
        <dsp:cNvSpPr/>
      </dsp:nvSpPr>
      <dsp:spPr>
        <a:xfrm>
          <a:off x="70175" y="4480186"/>
          <a:ext cx="597147" cy="59714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A52078C-29D7-4E45-B5A6-908E1EDE453C}" type="datetimeFigureOut">
              <a:rPr lang="ru-RU"/>
              <a:pPr>
                <a:defRPr/>
              </a:pPr>
              <a:t>11.05.2022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25486DC-0D10-4F14-BB9B-086530D6CE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1407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5486DC-0D10-4F14-BB9B-086530D6CED4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5486DC-0D10-4F14-BB9B-086530D6CED4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719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BAAF2-94FA-4A06-AB3A-1F29B581C7D4}" type="datetimeFigureOut">
              <a:rPr lang="ru-RU"/>
              <a:pPr>
                <a:defRPr/>
              </a:pPr>
              <a:t>11.05.2022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46D32-7F81-42C1-860F-75871B1A45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415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C3D0F-38AA-49E6-9AED-F7A2D86461D1}" type="datetimeFigureOut">
              <a:rPr lang="ru-RU"/>
              <a:pPr>
                <a:defRPr/>
              </a:pPr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0E4D3-C4EA-40B3-9D3E-3ECFE128D0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511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B0396-85BA-4264-B14E-D202A0B73895}" type="datetimeFigureOut">
              <a:rPr lang="ru-RU"/>
              <a:pPr>
                <a:defRPr/>
              </a:pPr>
              <a:t>11.05.2022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5FA92-4043-4DC5-8FC5-F58B9D47FA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939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4912D-3C9A-44D9-86B8-8952DC161C87}" type="datetimeFigureOut">
              <a:rPr lang="ru-RU"/>
              <a:pPr>
                <a:defRPr/>
              </a:pPr>
              <a:t>11.05.2022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6BE08-F19E-480D-96F1-A000AD972D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361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ADE99-BB56-495C-87C7-86CD61222194}" type="datetimeFigureOut">
              <a:rPr lang="ru-RU"/>
              <a:pPr>
                <a:defRPr/>
              </a:pPr>
              <a:t>11.05.2022</a:t>
            </a:fld>
            <a:endParaRPr lang="ru-RU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8BBDD-FB9B-4C79-9AC9-EF51888786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025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47CAF-325F-460B-AE76-B3151C25D72D}" type="datetimeFigureOut">
              <a:rPr lang="ru-RU"/>
              <a:pPr>
                <a:defRPr/>
              </a:pPr>
              <a:t>11.05.2022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325A9-4B96-44C3-922F-34CD8CABC6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173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C0DAC-C4F4-48BD-9451-040CE1460680}" type="datetimeFigureOut">
              <a:rPr lang="ru-RU"/>
              <a:pPr>
                <a:defRPr/>
              </a:pPr>
              <a:t>11.05.2022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E6D8B-201B-4A4B-B685-C063F02ABF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23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8AC44-8A7C-4780-A598-1186BECA9960}" type="datetimeFigureOut">
              <a:rPr lang="ru-RU"/>
              <a:pPr>
                <a:defRPr/>
              </a:pPr>
              <a:t>11.05.2022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F6638-6474-46EE-9370-5B088FFD5A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51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EB457-338C-415B-BBF5-6F8A6070C583}" type="datetimeFigureOut">
              <a:rPr lang="ru-RU"/>
              <a:pPr>
                <a:defRPr/>
              </a:pPr>
              <a:t>11.05.2022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2835C-B67F-46AA-B7F9-24204DA182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753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00962-9084-4ABE-A1B5-82E80E56D251}" type="datetimeFigureOut">
              <a:rPr lang="ru-RU"/>
              <a:pPr>
                <a:defRPr/>
              </a:pPr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B1A6E-996A-4DE1-B0B6-EDCC24706C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24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11DD5-46C2-4AC0-8208-29B6E380392B}" type="datetimeFigureOut">
              <a:rPr lang="ru-RU"/>
              <a:pPr>
                <a:defRPr/>
              </a:pPr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19AE4-D041-4B5F-8567-01D7CFAEE7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95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7A096A-DD77-4247-9BCC-32EC59FB812F}" type="datetimeFigureOut">
              <a:rPr lang="ru-RU"/>
              <a:pPr>
                <a:defRPr/>
              </a:pPr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F16E86-BC0A-4EE9-9D34-AC564B91A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6" r:id="rId2"/>
    <p:sldLayoutId id="2147483684" r:id="rId3"/>
    <p:sldLayoutId id="2147483677" r:id="rId4"/>
    <p:sldLayoutId id="2147483685" r:id="rId5"/>
    <p:sldLayoutId id="2147483678" r:id="rId6"/>
    <p:sldLayoutId id="2147483679" r:id="rId7"/>
    <p:sldLayoutId id="2147483686" r:id="rId8"/>
    <p:sldLayoutId id="2147483680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 descr="Картинки по запросу &quot;логотип кбгау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8181" y="1093207"/>
            <a:ext cx="893885" cy="895633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4658836"/>
            <a:ext cx="8001056" cy="714380"/>
          </a:xfrm>
        </p:spPr>
        <p:txBody>
          <a:bodyPr rtlCol="0">
            <a:normAutofit fontScale="925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i="1" dirty="0">
                <a:solidFill>
                  <a:srgbClr val="485925"/>
                </a:solidFill>
                <a:latin typeface="Times New Roman" pitchFamily="18" charset="0"/>
                <a:cs typeface="Times New Roman" pitchFamily="18" charset="0"/>
              </a:rPr>
              <a:t>«Роль биодиверсификации и систем сельского хозяйства России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i="1" dirty="0">
                <a:solidFill>
                  <a:srgbClr val="485925"/>
                </a:solidFill>
                <a:latin typeface="Times New Roman" pitchFamily="18" charset="0"/>
                <a:cs typeface="Times New Roman" pitchFamily="18" charset="0"/>
              </a:rPr>
              <a:t>в условиях </a:t>
            </a:r>
            <a:r>
              <a:rPr lang="ru-RU" sz="2200" b="1" i="1" dirty="0" smtClean="0">
                <a:solidFill>
                  <a:srgbClr val="485925"/>
                </a:solidFill>
                <a:latin typeface="Times New Roman" pitchFamily="18" charset="0"/>
                <a:cs typeface="Times New Roman" pitchFamily="18" charset="0"/>
              </a:rPr>
              <a:t>санкций»</a:t>
            </a:r>
            <a:endParaRPr lang="ru-RU" sz="2200" b="1" i="1" dirty="0">
              <a:solidFill>
                <a:srgbClr val="485925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85784" y="399944"/>
            <a:ext cx="967833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5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Федеральное государственное бюджетное </a:t>
            </a:r>
            <a:r>
              <a:rPr lang="ru-RU" sz="165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образовательное учреждение </a:t>
            </a:r>
            <a:r>
              <a:rPr lang="ru-RU" sz="165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высшего образования</a:t>
            </a:r>
            <a:endParaRPr lang="ru-RU" sz="165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5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КАБАРДИНО-БАЛКАРСКИЙ ГАУ им. В.М. </a:t>
            </a:r>
            <a:r>
              <a:rPr lang="ru-RU" sz="165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КОКОВА </a:t>
            </a:r>
            <a:endParaRPr lang="ru-RU" sz="165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99907" y="4258726"/>
            <a:ext cx="4415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Презентация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доклада на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тему: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 bwMode="auto">
          <a:xfrm>
            <a:off x="2987824" y="5652128"/>
            <a:ext cx="5652722" cy="123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Заведующий кафедрой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«Экономика» 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факультета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«Экономика и управление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Кабардино-Балкарского ГАУ 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endParaRPr lang="ru-RU" sz="9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С.М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Пшихачев</a:t>
            </a:r>
          </a:p>
          <a:p>
            <a:pPr algn="r">
              <a:spcAft>
                <a:spcPts val="0"/>
              </a:spcAft>
            </a:pPr>
            <a:endParaRPr lang="ru-RU" dirty="0"/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539552" y="2162926"/>
            <a:ext cx="8064896" cy="195624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152352" rIns="91440" bIns="4761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ru-RU" sz="19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Московский </a:t>
            </a:r>
            <a:r>
              <a:rPr lang="ru-RU" sz="19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академический экономический форум </a:t>
            </a:r>
            <a:r>
              <a:rPr lang="ru-RU" sz="19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9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endParaRPr lang="ru-RU" sz="19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hangingPunct="0"/>
            <a:r>
              <a:rPr lang="ru-RU" sz="19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Российская академия наук</a:t>
            </a:r>
          </a:p>
          <a:p>
            <a:pPr lvl="0" algn="ctr" eaLnBrk="0" hangingPunct="0"/>
            <a:r>
              <a:rPr lang="ru-RU" sz="19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Вольное экономическое общество России</a:t>
            </a:r>
          </a:p>
          <a:p>
            <a:pPr lvl="0" algn="ctr" eaLnBrk="0" hangingPunct="0"/>
            <a:r>
              <a:rPr lang="ru-RU" sz="19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ВИАПИ им. А.А. Никонова</a:t>
            </a:r>
          </a:p>
          <a:p>
            <a:pPr lvl="0" algn="ctr" eaLnBrk="0" hangingPunct="0"/>
            <a:r>
              <a:rPr lang="ru-RU" sz="19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Пленарная аграрная конференция </a:t>
            </a:r>
            <a:r>
              <a:rPr lang="ru-RU" sz="19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«Развитие </a:t>
            </a:r>
            <a:r>
              <a:rPr lang="ru-RU" sz="19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агропромышленного комплекса России в условиях санкций: риски, возможности, </a:t>
            </a:r>
            <a:r>
              <a:rPr lang="ru-RU" sz="19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перспективы»</a:t>
            </a:r>
            <a:endParaRPr kumimoji="0" lang="ru-RU" sz="1900" b="0" i="1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946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404664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«Чем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дальше назад заглянешь, тем больше вперед увидишь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55777" y="1484784"/>
            <a:ext cx="6264695" cy="10772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eaLnBrk="0" hangingPunct="0"/>
            <a:r>
              <a:rPr lang="ru-RU" sz="1600" dirty="0" smtClean="0"/>
              <a:t>Уникальные </a:t>
            </a:r>
            <a:r>
              <a:rPr lang="ru-RU" sz="1600" dirty="0"/>
              <a:t>шансы России, реально имевшиеся еще 250 лет назад, в освоении научно обоснованных систем сельского хозяйства, сохраняющих на сегодня актуальность на предмет расширения возможностей современного сельского </a:t>
            </a:r>
            <a:r>
              <a:rPr lang="ru-RU" sz="1600" dirty="0" smtClean="0"/>
              <a:t>хозяйства</a:t>
            </a:r>
            <a:endParaRPr lang="ru-RU" sz="16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5774" y="2780928"/>
            <a:ext cx="6264695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/>
              <a:t>А.Т. </a:t>
            </a:r>
            <a:r>
              <a:rPr lang="ru-RU" sz="1600" b="1" i="1" dirty="0" err="1"/>
              <a:t>Болотов</a:t>
            </a:r>
            <a:r>
              <a:rPr lang="ru-RU" sz="1600" b="1" i="1" dirty="0"/>
              <a:t> (1738 – 1833) – </a:t>
            </a:r>
            <a:r>
              <a:rPr lang="ru-RU" sz="1600" dirty="0"/>
              <a:t>около 70 лет неутомимо занимался аграрными науками и практикой реализации в своем имении научных </a:t>
            </a:r>
            <a:r>
              <a:rPr lang="ru-RU" sz="1600" dirty="0" smtClean="0"/>
              <a:t>результатов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8272" y="3933056"/>
            <a:ext cx="8460392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/>
            <a:r>
              <a:rPr lang="ru-RU" sz="1600" dirty="0">
                <a:latin typeface="New Roman"/>
                <a:ea typeface="Times New Roman" pitchFamily="18" charset="0"/>
                <a:cs typeface="Arial" pitchFamily="34" charset="0"/>
              </a:rPr>
              <a:t>Редкий к тому времени комплексный подход позволил Андрею Тимофеевичу, опередив свое время, разработать и реализовать научно обоснованную систему сельского хозяйства, ее составных частей: систему земледелия и животноводства </a:t>
            </a:r>
            <a:r>
              <a:rPr lang="ru-RU" sz="1600" dirty="0" smtClean="0">
                <a:latin typeface="New Roman"/>
                <a:ea typeface="Times New Roman" pitchFamily="18" charset="0"/>
                <a:cs typeface="Arial" pitchFamily="34" charset="0"/>
              </a:rPr>
              <a:t>при </a:t>
            </a:r>
            <a:r>
              <a:rPr lang="ru-RU" sz="1600" dirty="0">
                <a:latin typeface="New Roman"/>
                <a:ea typeface="Times New Roman" pitchFamily="18" charset="0"/>
                <a:cs typeface="Arial" pitchFamily="34" charset="0"/>
              </a:rPr>
              <a:t>выгонной кормовой составляющей, а также органично сочетая с созданной </a:t>
            </a:r>
            <a:r>
              <a:rPr lang="ru-RU" sz="1600" dirty="0" smtClean="0">
                <a:latin typeface="New Roman"/>
                <a:ea typeface="Times New Roman" pitchFamily="18" charset="0"/>
                <a:cs typeface="Arial" pitchFamily="34" charset="0"/>
              </a:rPr>
              <a:t>                       им </a:t>
            </a:r>
            <a:r>
              <a:rPr lang="ru-RU" sz="1600" dirty="0">
                <a:latin typeface="New Roman"/>
                <a:ea typeface="Times New Roman" pitchFamily="18" charset="0"/>
                <a:cs typeface="Arial" pitchFamily="34" charset="0"/>
              </a:rPr>
              <a:t>научной помологической </a:t>
            </a:r>
            <a:r>
              <a:rPr lang="ru-RU" sz="1600" dirty="0" smtClean="0">
                <a:latin typeface="New Roman"/>
                <a:ea typeface="Times New Roman" pitchFamily="18" charset="0"/>
                <a:cs typeface="Arial" pitchFamily="34" charset="0"/>
              </a:rPr>
              <a:t>системой</a:t>
            </a:r>
            <a:endParaRPr lang="ru-RU" sz="1600" dirty="0">
              <a:latin typeface="New Roman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820472" y="6479240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</a:rPr>
              <a:t>2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71" y="1340768"/>
            <a:ext cx="1857375" cy="24669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58271" y="5478323"/>
            <a:ext cx="8460392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dirty="0" smtClean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</a:rPr>
              <a:t>Опубликовал: </a:t>
            </a:r>
            <a:r>
              <a:rPr lang="ru-RU" sz="1600" i="1" dirty="0" smtClean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</a:rPr>
              <a:t>«Примечание </a:t>
            </a:r>
            <a:r>
              <a:rPr lang="ru-RU" sz="1600" i="1" dirty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</a:rPr>
              <a:t>о хлебопашестве» (1768), «Об удобрении земель» (1770), «Наказ управителю» (1770), «О разделении полей» (1771), «О неравенстве в нашем отечестве … скотоводства с земледелием» (1784</a:t>
            </a:r>
            <a:r>
              <a:rPr lang="ru-RU" sz="1600" i="1" dirty="0" smtClean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</a:rPr>
              <a:t>)</a:t>
            </a:r>
            <a:endParaRPr lang="ru-RU" sz="1600" i="1" dirty="0">
              <a:effectLst/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4454" y="6505599"/>
            <a:ext cx="85342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400" i="1" dirty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</a:rPr>
              <a:t>Источник: А.Т. </a:t>
            </a:r>
            <a:r>
              <a:rPr lang="ru-RU" sz="1400" i="1" dirty="0" err="1">
                <a:solidFill>
                  <a:srgbClr val="0D0D0D"/>
                </a:solidFill>
                <a:latin typeface="+mn-lt"/>
                <a:ea typeface="Times New Roman" panose="02020603050405020304" pitchFamily="18" charset="0"/>
              </a:rPr>
              <a:t>Болотов</a:t>
            </a:r>
            <a:r>
              <a:rPr lang="ru-RU" sz="1400" i="1" dirty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</a:rPr>
              <a:t>. Избранные труды. – М.: ВО </a:t>
            </a:r>
            <a:r>
              <a:rPr lang="ru-RU" sz="1400" i="1" dirty="0" err="1">
                <a:solidFill>
                  <a:srgbClr val="0D0D0D"/>
                </a:solidFill>
                <a:latin typeface="+mn-lt"/>
                <a:ea typeface="Times New Roman" panose="02020603050405020304" pitchFamily="18" charset="0"/>
              </a:rPr>
              <a:t>Агропромиздат</a:t>
            </a:r>
            <a:r>
              <a:rPr lang="ru-RU" sz="1400" i="1" dirty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</a:rPr>
              <a:t>, 1988, 416 с.</a:t>
            </a:r>
            <a:endParaRPr lang="ru-RU" sz="1400" dirty="0">
              <a:effectLst/>
              <a:latin typeface="+mn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7600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350168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Т. </a:t>
            </a:r>
            <a:r>
              <a:rPr lang="ru-RU" sz="2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Болотова</a:t>
            </a:r>
            <a:endParaRPr lang="ru-RU" sz="2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1509082"/>
              </p:ext>
            </p:extLst>
          </p:nvPr>
        </p:nvGraphicFramePr>
        <p:xfrm>
          <a:off x="539552" y="1124744"/>
          <a:ext cx="842493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820472" y="6479240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6856" y="6481828"/>
            <a:ext cx="81575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400" i="1" dirty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</a:rPr>
              <a:t>Источник: А.Т. </a:t>
            </a:r>
            <a:r>
              <a:rPr lang="ru-RU" sz="1400" i="1" dirty="0" err="1">
                <a:solidFill>
                  <a:srgbClr val="0D0D0D"/>
                </a:solidFill>
                <a:latin typeface="+mn-lt"/>
                <a:ea typeface="Times New Roman" panose="02020603050405020304" pitchFamily="18" charset="0"/>
              </a:rPr>
              <a:t>Болотов</a:t>
            </a:r>
            <a:r>
              <a:rPr lang="ru-RU" sz="1400" i="1" dirty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</a:rPr>
              <a:t>. Избранные труды. – М.: ВО </a:t>
            </a:r>
            <a:r>
              <a:rPr lang="ru-RU" sz="1400" i="1" dirty="0" err="1">
                <a:solidFill>
                  <a:srgbClr val="0D0D0D"/>
                </a:solidFill>
                <a:latin typeface="+mn-lt"/>
                <a:ea typeface="Times New Roman" panose="02020603050405020304" pitchFamily="18" charset="0"/>
              </a:rPr>
              <a:t>Агропромиздат</a:t>
            </a:r>
            <a:r>
              <a:rPr lang="ru-RU" sz="1400" i="1" dirty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</a:rPr>
              <a:t>, 1988, 416 с.</a:t>
            </a:r>
            <a:endParaRPr lang="ru-RU" sz="1400" dirty="0"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6512" y="2966070"/>
            <a:ext cx="1398398" cy="1471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74287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Василий Васильевич </a:t>
            </a:r>
            <a: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Докучаев </a:t>
            </a:r>
            <a:r>
              <a:rPr lang="ru-RU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великий </a:t>
            </a:r>
            <a:r>
              <a:rPr lang="ru-RU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почвовед</a:t>
            </a:r>
            <a:endParaRPr lang="ru-RU" sz="27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820472" y="6479240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55776" y="1271662"/>
            <a:ext cx="6264696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dirty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(1846 – 1903) </a:t>
            </a:r>
            <a:r>
              <a:rPr lang="ru-RU" sz="1600" dirty="0" smtClean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– пионер </a:t>
            </a:r>
            <a:r>
              <a:rPr lang="ru-RU" sz="1600" dirty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в организации </a:t>
            </a:r>
            <a:r>
              <a:rPr lang="ru-RU" sz="1600" dirty="0" err="1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агроландшафта</a:t>
            </a:r>
            <a:r>
              <a:rPr lang="ru-RU" sz="1600" dirty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 с учетом экологического равновесия пашни, сенокоса, пастбищ, водоемов и лесонасаждений, как эффективный ответ на регулярные </a:t>
            </a:r>
            <a:r>
              <a:rPr lang="ru-RU" sz="1600" dirty="0" smtClean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засухи</a:t>
            </a:r>
            <a:endParaRPr lang="ru-RU" sz="1400" dirty="0">
              <a:effectLst/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4377" y="3724577"/>
            <a:ext cx="5616624" cy="28007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i="1" dirty="0" smtClean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С </a:t>
            </a:r>
            <a:r>
              <a:rPr lang="ru-RU" sz="1600" i="1" dirty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1877 г. по 1894 г. совершал экспедиции во многие губернии России, глубоко изучая почвы </a:t>
            </a:r>
            <a:r>
              <a:rPr lang="ru-RU" sz="1600" i="1" dirty="0" smtClean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страны</a:t>
            </a:r>
            <a:r>
              <a:rPr lang="ru-RU" sz="1600" dirty="0" smtClean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+mn-lt"/>
              </a:rPr>
              <a:t>В 1883 г. вышло сочинение В.В. Докучаева «Русский чернозем», в котором систематизирована область распространения, способ происхождения, химический состав чернозёма, принципы классификации и методы исследования этой </a:t>
            </a:r>
            <a:r>
              <a:rPr lang="ru-RU" sz="1600" dirty="0" smtClean="0">
                <a:latin typeface="+mn-lt"/>
              </a:rPr>
              <a:t>почвы;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После масштабной засухи 1891 г. под патронажем Императорского Вольного экономического общества В.В. Докучаев отправился во главе специальной экспедиции в Каменную степь Воронежской губернии</a:t>
            </a:r>
            <a:endParaRPr lang="ru-RU" sz="1600" dirty="0"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01395" y="2667396"/>
            <a:ext cx="2765145" cy="7386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1892 г. </a:t>
            </a:r>
            <a:r>
              <a:rPr lang="ru-RU" sz="1400" dirty="0" smtClean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издана книга</a:t>
            </a:r>
          </a:p>
          <a:p>
            <a:pPr algn="ctr"/>
            <a:r>
              <a:rPr lang="ru-RU" sz="1400" dirty="0" smtClean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«</a:t>
            </a:r>
            <a:r>
              <a:rPr lang="ru-RU" sz="1400" b="1" dirty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Наши степи прежде и теперь</a:t>
            </a:r>
            <a:r>
              <a:rPr lang="ru-RU" sz="1400" dirty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»</a:t>
            </a:r>
            <a:endParaRPr lang="ru-RU" sz="1400" dirty="0">
              <a:latin typeface="+mn-lt"/>
            </a:endParaRPr>
          </a:p>
        </p:txBody>
      </p:sp>
      <p:pic>
        <p:nvPicPr>
          <p:cNvPr id="2052" name="Picture 4" descr="НАШИ СТЕПИ ПРЕЖДЕ И ТЕПЕРЬ». Докучае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565762"/>
            <a:ext cx="2592288" cy="395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177" y="1129283"/>
            <a:ext cx="1933575" cy="2371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59820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Александрович Никонов – последний президент ВАСХНИЛ и основатель, первый директор ВИАПИ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820472" y="6479240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</a:rPr>
              <a:t>5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1533302"/>
            <a:ext cx="1944216" cy="2163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983297"/>
            <a:ext cx="1733550" cy="2638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267744" y="3960926"/>
            <a:ext cx="6552728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 smtClean="0">
                <a:solidFill>
                  <a:srgbClr val="26262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А.А</a:t>
            </a:r>
            <a:r>
              <a:rPr lang="ru-RU" sz="1700" dirty="0">
                <a:solidFill>
                  <a:srgbClr val="26262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Никонов дает развернутый анализ </a:t>
            </a:r>
            <a:r>
              <a:rPr lang="ru-RU" sz="1700" i="1" dirty="0">
                <a:solidFill>
                  <a:srgbClr val="26262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сущности системы хозяйства как научно обоснованным организационным, экономическим и технологическим принципам построения и управления аграрной экономикой для конкретных условий</a:t>
            </a:r>
            <a:r>
              <a:rPr lang="ru-RU" sz="1700" i="1" dirty="0" smtClean="0">
                <a:solidFill>
                  <a:srgbClr val="26262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/>
            <a:endParaRPr lang="ru-RU" sz="1700" i="1" dirty="0">
              <a:solidFill>
                <a:srgbClr val="26262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«Целью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рациональной системы ведения хозяйства является максимизация выхода продукции определенного качества в расчете на единицу ресурсного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потенциала,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минимизации издержек этих ресурсов на единицу продукции на фоне обеспечения устойчивости к неблагоприятным природным и иным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факторам..»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0479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820472" y="6479240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6</a:t>
            </a:r>
            <a:endParaRPr lang="ru-RU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57224" y="642918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Александрович Никонов – последний президент ВАСХНИЛ и основатель, первый директор ВИАПИ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(2)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28596" y="1528409"/>
            <a:ext cx="8286808" cy="267765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При активной организационной и научно-методологической поддержке академика - президента ВАСХНИЛ А.А. Никонова в СССР разработаны и приняты к реализации в 1980-е гг. в 154 областях, краях, республиках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региональные системы ведения сельского хозяйства, имевшие как составные части структурно системы земледелия, животноводства, кормопроизводства и плодоводства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26262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5500702"/>
            <a:ext cx="8072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26262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Работа осуществлялась органично с выполнением крупно масштабной Продовольственной программы СССР на период 1982 – 1990 гг.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033" name="AutoShape 9" descr="Системы земледелия. Основные понятия, признаки и обуславливающие факторы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5" name="AutoShape 11" descr="Системы земледелия. Основные понятия, признаки и обуславливающие факторы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7" name="AutoShape 13" descr="Системы земледелия. Основные понятия, признаки и обуславливающие факторы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1" name="AutoShape 17" descr="Точное земледелие: для чего оно нужно и с чего можно начат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3" name="AutoShape 19" descr="Земледелие в Новосибирской области станет научно-обоснованным - sib.f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5" name="Picture 21" descr="Точное земледелие: для чего оно нужно и с чего можно начат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619541"/>
            <a:ext cx="2714584" cy="1809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7" name="Picture 23" descr="Кормопроизводство 2021: здоровые корма - здоровые животные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3643314"/>
            <a:ext cx="2722464" cy="1753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9" name="Picture 25" descr="Плодоводство - общая характеристика, основы, технологии и проблемы  выращивания в России | Cельхозпортал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75865" y="3643314"/>
            <a:ext cx="2739539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Академик  Александр Александрович Жученко</a:t>
            </a:r>
            <a:endParaRPr lang="ru-RU" sz="29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820472" y="6479240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7</a:t>
            </a:r>
            <a:endParaRPr lang="ru-RU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1337391"/>
            <a:ext cx="8001056" cy="8771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700" dirty="0" smtClean="0">
                <a:cs typeface="Times New Roman" pitchFamily="18" charset="0"/>
              </a:rPr>
              <a:t>- советский и российский учёный, основатель экологической генетики культурных растений и агроэкологии, проследив динамику первых двух десятков лет российских </a:t>
            </a:r>
            <a:r>
              <a:rPr lang="ru-RU" sz="1700" dirty="0" err="1" smtClean="0">
                <a:cs typeface="Times New Roman" pitchFamily="18" charset="0"/>
              </a:rPr>
              <a:t>агрореформ</a:t>
            </a:r>
            <a:endParaRPr lang="ru-RU" sz="1700" dirty="0">
              <a:cs typeface="Times New Roman" pitchFamily="18" charset="0"/>
            </a:endParaRPr>
          </a:p>
        </p:txBody>
      </p:sp>
      <p:pic>
        <p:nvPicPr>
          <p:cNvPr id="25602" name="Picture 2" descr="Жученко, Александр Александрович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1145" y="2285992"/>
            <a:ext cx="3888243" cy="2722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642910" y="5072074"/>
            <a:ext cx="8072494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latin typeface="+mn-lt"/>
                <a:cs typeface="Times New Roman" pitchFamily="18" charset="0"/>
              </a:rPr>
              <a:t>«Можно утверждать, что экологическая и </a:t>
            </a:r>
            <a:r>
              <a:rPr lang="ru-RU" sz="1600" i="1" dirty="0" err="1" smtClean="0">
                <a:latin typeface="+mn-lt"/>
                <a:cs typeface="Times New Roman" pitchFamily="18" charset="0"/>
              </a:rPr>
              <a:t>ресурсоэнергетическая</a:t>
            </a:r>
            <a:r>
              <a:rPr lang="ru-RU" sz="1600" i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+mn-lt"/>
                <a:cs typeface="Times New Roman" pitchFamily="18" charset="0"/>
              </a:rPr>
              <a:t>кризисность</a:t>
            </a:r>
            <a:r>
              <a:rPr lang="ru-RU" sz="1600" i="1" dirty="0" smtClean="0">
                <a:latin typeface="+mn-lt"/>
                <a:cs typeface="Times New Roman" pitchFamily="18" charset="0"/>
              </a:rPr>
              <a:t> в современном сельском хозяйстве, в том числе противоречия между его экономикой и экологией - это своеобразная «плата» за попытки </a:t>
            </a:r>
            <a:r>
              <a:rPr lang="ru-RU" sz="1600" i="1" dirty="0" err="1" smtClean="0">
                <a:latin typeface="+mn-lt"/>
                <a:cs typeface="Times New Roman" pitchFamily="18" charset="0"/>
              </a:rPr>
              <a:t>дебиологизировать</a:t>
            </a:r>
            <a:r>
              <a:rPr lang="ru-RU" sz="1600" i="1" dirty="0" smtClean="0">
                <a:latin typeface="+mn-lt"/>
                <a:cs typeface="Times New Roman" pitchFamily="18" charset="0"/>
              </a:rPr>
              <a:t> и </a:t>
            </a:r>
            <a:r>
              <a:rPr lang="ru-RU" sz="1600" i="1" dirty="0" err="1" smtClean="0">
                <a:latin typeface="+mn-lt"/>
                <a:cs typeface="Times New Roman" pitchFamily="18" charset="0"/>
              </a:rPr>
              <a:t>деэкологизировать</a:t>
            </a:r>
            <a:r>
              <a:rPr lang="ru-RU" sz="1600" i="1" dirty="0" smtClean="0">
                <a:latin typeface="+mn-lt"/>
                <a:cs typeface="Times New Roman" pitchFamily="18" charset="0"/>
              </a:rPr>
              <a:t> </a:t>
            </a:r>
            <a:r>
              <a:rPr lang="ru-RU" sz="1600" i="1" dirty="0" err="1" smtClean="0">
                <a:latin typeface="+mn-lt"/>
                <a:cs typeface="Times New Roman" pitchFamily="18" charset="0"/>
              </a:rPr>
              <a:t>интенсификационные</a:t>
            </a:r>
            <a:r>
              <a:rPr lang="ru-RU" sz="1600" i="1" dirty="0" smtClean="0">
                <a:latin typeface="+mn-lt"/>
                <a:cs typeface="Times New Roman" pitchFamily="18" charset="0"/>
              </a:rPr>
              <a:t> процессы..»</a:t>
            </a:r>
            <a:endParaRPr lang="ru-RU" sz="1600" i="1" dirty="0">
              <a:latin typeface="+mn-lt"/>
              <a:cs typeface="Times New Roman" pitchFamily="18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428596" y="6286520"/>
            <a:ext cx="8358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/>
            <a:r>
              <a:rPr lang="ru-RU" sz="1200" dirty="0" smtClean="0">
                <a:solidFill>
                  <a:srgbClr val="0D0D0D"/>
                </a:solidFill>
                <a:latin typeface="+mn-lt"/>
                <a:ea typeface="Times New Roman" panose="02020603050405020304" pitchFamily="18" charset="0"/>
              </a:rPr>
              <a:t>Источник: </a:t>
            </a:r>
            <a:r>
              <a:rPr kumimoji="0" lang="ru-RU" sz="1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А.А. Жученко Вызовы XXI столетия мировой и отечественной продовольственной безопасности. Ж. Экономика сельскохозяйственных и перерабатывающих предприятий. № 6, 2010, с. 6.</a:t>
            </a:r>
            <a:endParaRPr kumimoji="0" lang="ru-RU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2428112"/>
            <a:ext cx="2374288" cy="1576952"/>
          </a:xfrm>
          <a:prstGeom prst="rect">
            <a:avLst/>
          </a:prstGeom>
        </p:spPr>
      </p:pic>
      <p:pic>
        <p:nvPicPr>
          <p:cNvPr id="5122" name="Picture 2" descr="Community Food and Health | Ian Hamblet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065" y="5339200"/>
            <a:ext cx="1979439" cy="161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хозяйство США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820472" y="6479240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8</a:t>
            </a:r>
            <a:endParaRPr lang="ru-RU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1124744"/>
            <a:ext cx="8229600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dirty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      В </a:t>
            </a:r>
            <a:r>
              <a:rPr lang="ru-RU" sz="1600" dirty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качестве примера разрешения императивных установок биодиверсификации — это сельское хозяйство США, где последовательно реализованы, в особенности последние 35 лет, вся </a:t>
            </a:r>
            <a:r>
              <a:rPr lang="ru-RU" sz="1600" dirty="0" err="1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докучаевская</a:t>
            </a:r>
            <a:r>
              <a:rPr lang="ru-RU" sz="1600" dirty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 и </a:t>
            </a:r>
            <a:r>
              <a:rPr lang="ru-RU" sz="1600" dirty="0" err="1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никоновская</a:t>
            </a:r>
            <a:r>
              <a:rPr lang="ru-RU" sz="1600" dirty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 система сельского </a:t>
            </a:r>
            <a:r>
              <a:rPr lang="ru-RU" sz="1600" dirty="0" smtClean="0">
                <a:solidFill>
                  <a:srgbClr val="262626"/>
                </a:solidFill>
                <a:latin typeface="+mn-lt"/>
                <a:ea typeface="Times New Roman" panose="02020603050405020304" pitchFamily="18" charset="0"/>
              </a:rPr>
              <a:t>хозяйства</a:t>
            </a:r>
            <a:endParaRPr lang="ru-RU" sz="1400" dirty="0">
              <a:effectLst/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1932" y="2636912"/>
            <a:ext cx="6275040" cy="12464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latin typeface="+mn-lt"/>
                <a:ea typeface="Times New Roman" panose="02020603050405020304" pitchFamily="18" charset="0"/>
              </a:rPr>
              <a:t>Динамика </a:t>
            </a:r>
            <a:r>
              <a:rPr lang="ru-RU" sz="1500" dirty="0">
                <a:latin typeface="+mn-lt"/>
                <a:ea typeface="Times New Roman" panose="02020603050405020304" pitchFamily="18" charset="0"/>
              </a:rPr>
              <a:t>развития сельского хозяйства </a:t>
            </a:r>
            <a:r>
              <a:rPr lang="ru-RU" sz="1500" dirty="0" smtClean="0">
                <a:latin typeface="+mn-lt"/>
                <a:ea typeface="Times New Roman" panose="02020603050405020304" pitchFamily="18" charset="0"/>
              </a:rPr>
              <a:t>связана </a:t>
            </a:r>
            <a:r>
              <a:rPr lang="ru-RU" sz="1500" dirty="0">
                <a:latin typeface="+mn-lt"/>
                <a:ea typeface="Times New Roman" panose="02020603050405020304" pitchFamily="18" charset="0"/>
              </a:rPr>
              <a:t>с перманентно принимаемыми и реализуемыми сельскохозяйственными </a:t>
            </a:r>
            <a:r>
              <a:rPr lang="ru-RU" sz="1500" i="1" dirty="0">
                <a:latin typeface="+mn-lt"/>
                <a:ea typeface="Times New Roman" panose="02020603050405020304" pitchFamily="18" charset="0"/>
              </a:rPr>
              <a:t>законами</a:t>
            </a:r>
            <a:r>
              <a:rPr lang="ru-RU" sz="1500" dirty="0">
                <a:latin typeface="+mn-lt"/>
                <a:ea typeface="Times New Roman" panose="02020603050405020304" pitchFamily="18" charset="0"/>
              </a:rPr>
              <a:t>, и </a:t>
            </a:r>
            <a:r>
              <a:rPr lang="ru-RU" sz="1500" i="1" dirty="0">
                <a:latin typeface="+mn-lt"/>
                <a:ea typeface="Times New Roman" panose="02020603050405020304" pitchFamily="18" charset="0"/>
              </a:rPr>
              <a:t>агроэкологическими</a:t>
            </a:r>
            <a:r>
              <a:rPr lang="ru-RU" sz="15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ru-RU" sz="1500" i="1" dirty="0">
                <a:latin typeface="+mn-lt"/>
                <a:ea typeface="Times New Roman" panose="02020603050405020304" pitchFamily="18" charset="0"/>
              </a:rPr>
              <a:t>программами</a:t>
            </a:r>
            <a:r>
              <a:rPr lang="ru-RU" sz="1500" dirty="0">
                <a:latin typeface="+mn-lt"/>
                <a:ea typeface="Times New Roman" panose="02020603050405020304" pitchFamily="18" charset="0"/>
              </a:rPr>
              <a:t>, которые исторически вмещают приличный период – середина </a:t>
            </a:r>
            <a:endParaRPr lang="ru-RU" sz="1500" dirty="0" smtClean="0">
              <a:latin typeface="+mn-lt"/>
              <a:ea typeface="Times New Roman" panose="02020603050405020304" pitchFamily="18" charset="0"/>
            </a:endParaRPr>
          </a:p>
          <a:p>
            <a:pPr algn="ctr"/>
            <a:r>
              <a:rPr lang="ru-RU" sz="1500" dirty="0" smtClean="0">
                <a:latin typeface="+mn-lt"/>
                <a:ea typeface="Times New Roman" panose="02020603050405020304" pitchFamily="18" charset="0"/>
              </a:rPr>
              <a:t>1930-х </a:t>
            </a:r>
            <a:r>
              <a:rPr lang="ru-RU" sz="1500" dirty="0">
                <a:latin typeface="+mn-lt"/>
                <a:ea typeface="Times New Roman" panose="02020603050405020304" pitchFamily="18" charset="0"/>
              </a:rPr>
              <a:t>гг. по настоящее </a:t>
            </a:r>
            <a:r>
              <a:rPr lang="ru-RU" sz="1500" dirty="0" smtClean="0">
                <a:latin typeface="+mn-lt"/>
                <a:ea typeface="Times New Roman" panose="02020603050405020304" pitchFamily="18" charset="0"/>
              </a:rPr>
              <a:t>время</a:t>
            </a:r>
            <a:endParaRPr lang="ru-RU" sz="1500" dirty="0"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8376" y="1988840"/>
            <a:ext cx="8147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solidFill>
                  <a:srgbClr val="262626"/>
                </a:solidFill>
                <a:ea typeface="Times New Roman" panose="02020603050405020304" pitchFamily="18" charset="0"/>
              </a:rPr>
              <a:t>(подробно исследована в кн. </a:t>
            </a:r>
            <a:r>
              <a:rPr lang="ru-RU" sz="1200" dirty="0" err="1">
                <a:solidFill>
                  <a:srgbClr val="262626"/>
                </a:solidFill>
                <a:ea typeface="Times New Roman" panose="02020603050405020304" pitchFamily="18" charset="0"/>
              </a:rPr>
              <a:t>Пшихачев</a:t>
            </a:r>
            <a:r>
              <a:rPr lang="ru-RU" sz="1200" dirty="0">
                <a:solidFill>
                  <a:srgbClr val="262626"/>
                </a:solidFill>
                <a:ea typeface="Times New Roman" panose="02020603050405020304" pitchFamily="18" charset="0"/>
              </a:rPr>
              <a:t> С.М. Сельское хозяйство США: основные тенденции развития и эколого-экономическая устойчивость отрасли. М.: ВИАПИ им. А.А. Никонова, 2011 – 350 с.)</a:t>
            </a:r>
            <a:endParaRPr lang="ru-RU" sz="1200" dirty="0"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6608" y="4077072"/>
            <a:ext cx="8229600" cy="12464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+mn-lt"/>
                <a:ea typeface="Calibri" panose="020F0502020204030204" pitchFamily="34" charset="0"/>
              </a:rPr>
              <a:t>Специфика сельхоз. закона 1985 г. состоит в том, что американцы впервые в национальном масштабе разработали и приняли федеральный закон </a:t>
            </a:r>
            <a:r>
              <a:rPr lang="ru-RU" sz="1500" i="1" dirty="0">
                <a:latin typeface="+mn-lt"/>
                <a:ea typeface="Calibri" panose="020F0502020204030204" pitchFamily="34" charset="0"/>
              </a:rPr>
              <a:t>Продовольственная безопасность - </a:t>
            </a:r>
            <a:r>
              <a:rPr lang="en-US" sz="1500" i="1" dirty="0">
                <a:latin typeface="+mn-lt"/>
                <a:ea typeface="Calibri" panose="020F0502020204030204" pitchFamily="34" charset="0"/>
              </a:rPr>
              <a:t>Food Security</a:t>
            </a:r>
            <a:r>
              <a:rPr lang="ru-RU" sz="1500" dirty="0">
                <a:latin typeface="+mn-lt"/>
                <a:ea typeface="Calibri" panose="020F0502020204030204" pitchFamily="34" charset="0"/>
              </a:rPr>
              <a:t>, который четко был увязан с механизмом поддержки фермеров в вопросах реализации </a:t>
            </a:r>
            <a:r>
              <a:rPr lang="ru-RU" sz="1500" dirty="0" err="1">
                <a:latin typeface="+mn-lt"/>
                <a:ea typeface="Calibri" panose="020F0502020204030204" pitchFamily="34" charset="0"/>
              </a:rPr>
              <a:t>почвовосстановительных</a:t>
            </a:r>
            <a:r>
              <a:rPr lang="ru-RU" sz="1500" dirty="0">
                <a:latin typeface="+mn-lt"/>
                <a:ea typeface="Calibri" panose="020F0502020204030204" pitchFamily="34" charset="0"/>
              </a:rPr>
              <a:t> и других природоохранных </a:t>
            </a:r>
            <a:r>
              <a:rPr lang="ru-RU" sz="1500" dirty="0" smtClean="0">
                <a:latin typeface="+mn-lt"/>
                <a:ea typeface="Calibri" panose="020F0502020204030204" pitchFamily="34" charset="0"/>
              </a:rPr>
              <a:t>мер</a:t>
            </a:r>
            <a:endParaRPr lang="ru-RU" sz="1500" dirty="0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517232"/>
            <a:ext cx="6707088" cy="101566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00" dirty="0">
                <a:latin typeface="+mn-lt"/>
                <a:ea typeface="Calibri" panose="020F0502020204030204" pitchFamily="34" charset="0"/>
              </a:rPr>
              <a:t>С 1985 г. по настоящее время,</a:t>
            </a:r>
            <a:r>
              <a:rPr lang="ru-RU" sz="1500" b="1" dirty="0">
                <a:latin typeface="+mn-lt"/>
                <a:ea typeface="Calibri" panose="020F0502020204030204" pitchFamily="34" charset="0"/>
              </a:rPr>
              <a:t> </a:t>
            </a:r>
            <a:r>
              <a:rPr lang="ru-RU" sz="1500" dirty="0">
                <a:latin typeface="+mn-lt"/>
                <a:ea typeface="Calibri" panose="020F0502020204030204" pitchFamily="34" charset="0"/>
              </a:rPr>
              <a:t>в</a:t>
            </a:r>
            <a:r>
              <a:rPr lang="ru-RU" sz="1500" b="1" dirty="0">
                <a:latin typeface="+mn-lt"/>
                <a:ea typeface="Calibri" panose="020F0502020204030204" pitchFamily="34" charset="0"/>
              </a:rPr>
              <a:t> </a:t>
            </a:r>
            <a:r>
              <a:rPr lang="ru-RU" sz="1500" dirty="0">
                <a:latin typeface="+mn-lt"/>
                <a:ea typeface="Calibri" panose="020F0502020204030204" pitchFamily="34" charset="0"/>
              </a:rPr>
              <a:t>контексте механизма поддержки фермерских хозяйств продовольственные программы перманентно и </a:t>
            </a:r>
            <a:r>
              <a:rPr lang="ru-RU" sz="1500" dirty="0" err="1">
                <a:latin typeface="+mn-lt"/>
                <a:ea typeface="Calibri" panose="020F0502020204030204" pitchFamily="34" charset="0"/>
              </a:rPr>
              <a:t>прееемственно</a:t>
            </a:r>
            <a:r>
              <a:rPr lang="ru-RU" sz="1500" dirty="0">
                <a:latin typeface="+mn-lt"/>
                <a:ea typeface="Calibri" panose="020F0502020204030204" pitchFamily="34" charset="0"/>
              </a:rPr>
              <a:t> четко переплетены и взаимосвязаны с </a:t>
            </a:r>
            <a:r>
              <a:rPr lang="ru-RU" sz="1500" dirty="0" err="1" smtClean="0">
                <a:latin typeface="+mn-lt"/>
                <a:ea typeface="Calibri" panose="020F0502020204030204" pitchFamily="34" charset="0"/>
              </a:rPr>
              <a:t>почвовосстановительными</a:t>
            </a:r>
            <a:endParaRPr lang="ru-RU" sz="15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69943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Биодиверсификация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сельской экономики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820472" y="6479240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</a:rPr>
              <a:t>9</a:t>
            </a:r>
            <a:endParaRPr lang="ru-RU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8" name="Picture 2" descr="Сельское хозяйство способно стабилизировать экономики стран Центральной  Азии в период пандемии коронавируса — Review.u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92896"/>
            <a:ext cx="2448272" cy="18426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Прямоугольник 4"/>
          <p:cNvSpPr/>
          <p:nvPr/>
        </p:nvSpPr>
        <p:spPr>
          <a:xfrm>
            <a:off x="323528" y="1196752"/>
            <a:ext cx="8424936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 err="1">
                <a:solidFill>
                  <a:srgbClr val="383838"/>
                </a:solidFill>
                <a:ea typeface="Times New Roman" panose="02020603050405020304" pitchFamily="18" charset="0"/>
              </a:rPr>
              <a:t>Биодиверсификация</a:t>
            </a:r>
            <a:r>
              <a:rPr lang="ru-RU" b="1" dirty="0">
                <a:solidFill>
                  <a:srgbClr val="383838"/>
                </a:solidFill>
                <a:ea typeface="Times New Roman" panose="02020603050405020304" pitchFamily="18" charset="0"/>
              </a:rPr>
              <a:t> сельской экономики</a:t>
            </a:r>
            <a:r>
              <a:rPr lang="ru-RU" dirty="0">
                <a:solidFill>
                  <a:srgbClr val="383838"/>
                </a:solidFill>
                <a:ea typeface="Times New Roman" panose="02020603050405020304" pitchFamily="18" charset="0"/>
              </a:rPr>
              <a:t> и расширение источников формирования доходов сельского населения являются императивными установками современной парадигмы сельского </a:t>
            </a:r>
            <a:r>
              <a:rPr lang="ru-RU" dirty="0" smtClean="0">
                <a:solidFill>
                  <a:srgbClr val="383838"/>
                </a:solidFill>
                <a:ea typeface="Times New Roman" panose="02020603050405020304" pitchFamily="18" charset="0"/>
              </a:rPr>
              <a:t>развития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2348880"/>
            <a:ext cx="5904656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ru-RU" sz="16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Актуален вопрос изучения службы </a:t>
            </a:r>
            <a:r>
              <a:rPr lang="ru-RU" sz="1600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Экстеншн</a:t>
            </a:r>
            <a:r>
              <a:rPr lang="ru-RU" sz="16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и более активное освоение лучшего мирового </a:t>
            </a:r>
            <a:r>
              <a:rPr lang="ru-RU" sz="1600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опыта.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  <a:tabLst>
                <a:tab pos="685800" algn="l"/>
              </a:tabLst>
            </a:pPr>
            <a:r>
              <a:rPr lang="ru-RU" sz="16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Серьезным </a:t>
            </a:r>
            <a:r>
              <a:rPr lang="ru-RU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преимуществом сельских территорий США является функционирование Службы </a:t>
            </a:r>
            <a:r>
              <a:rPr lang="ru-RU" sz="1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Экстеншн</a:t>
            </a:r>
            <a:r>
              <a:rPr lang="ru-RU" sz="1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поскольку данная общефедеральная система, которая без малого существует более 108 лет, находится в центре аграрных преобразований и инновации</a:t>
            </a:r>
            <a:endParaRPr lang="ru-RU" sz="1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4878802"/>
            <a:ext cx="5184576" cy="160043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i="1" dirty="0" smtClean="0">
                <a:latin typeface="+mn-lt"/>
                <a:ea typeface="Calibri" panose="020F0502020204030204" pitchFamily="34" charset="0"/>
              </a:rPr>
              <a:t>	</a:t>
            </a:r>
            <a:r>
              <a:rPr lang="en-US" sz="1600" i="1" dirty="0" smtClean="0">
                <a:latin typeface="+mn-lt"/>
                <a:ea typeface="Calibri" panose="020F0502020204030204" pitchFamily="34" charset="0"/>
              </a:rPr>
              <a:t>Precision </a:t>
            </a:r>
            <a:r>
              <a:rPr lang="en-US" sz="1600" i="1" dirty="0">
                <a:latin typeface="+mn-lt"/>
                <a:ea typeface="Calibri" panose="020F0502020204030204" pitchFamily="34" charset="0"/>
              </a:rPr>
              <a:t>farming</a:t>
            </a:r>
            <a:r>
              <a:rPr lang="ru-RU" sz="1600" dirty="0">
                <a:latin typeface="+mn-lt"/>
                <a:ea typeface="Calibri" panose="020F0502020204030204" pitchFamily="34" charset="0"/>
              </a:rPr>
              <a:t> – </a:t>
            </a:r>
            <a:r>
              <a:rPr lang="ru-RU" sz="1600" dirty="0" smtClean="0">
                <a:latin typeface="+mn-lt"/>
                <a:ea typeface="Calibri" panose="020F0502020204030204" pitchFamily="34" charset="0"/>
              </a:rPr>
              <a:t>точное земледелие, </a:t>
            </a:r>
            <a:r>
              <a:rPr lang="ru-RU" sz="1600" dirty="0">
                <a:latin typeface="+mn-lt"/>
                <a:ea typeface="Calibri" panose="020F0502020204030204" pitchFamily="34" charset="0"/>
              </a:rPr>
              <a:t>где на качественно новом уровне решаются вопросы селекции, адаптации сортов, защиты от эрозии почв и восстановления экологического баланса между элементами </a:t>
            </a:r>
            <a:r>
              <a:rPr lang="ru-RU" sz="1600" dirty="0" err="1">
                <a:latin typeface="+mn-lt"/>
                <a:ea typeface="Calibri" panose="020F0502020204030204" pitchFamily="34" charset="0"/>
              </a:rPr>
              <a:t>агроэкосистем</a:t>
            </a:r>
            <a:r>
              <a:rPr lang="ru-RU" sz="1600" dirty="0">
                <a:latin typeface="+mn-lt"/>
                <a:ea typeface="Calibri" panose="020F0502020204030204" pitchFamily="34" charset="0"/>
              </a:rPr>
              <a:t> в рамках аграрных ландшафтов</a:t>
            </a:r>
            <a:endParaRPr lang="ru-RU" sz="1600" dirty="0">
              <a:latin typeface="+mn-lt"/>
            </a:endParaRPr>
          </a:p>
        </p:txBody>
      </p:sp>
      <p:pic>
        <p:nvPicPr>
          <p:cNvPr id="4100" name="Picture 4" descr="С чего начать внедрение точного земледелия в хозяйств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441" y="4335568"/>
            <a:ext cx="2899023" cy="2182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229548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444" y="2852936"/>
            <a:ext cx="7022820" cy="830997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buNone/>
            </a:pPr>
            <a:r>
              <a:rPr lang="ru-RU" sz="4800" b="1" dirty="0">
                <a:solidFill>
                  <a:schemeClr val="tx2"/>
                </a:solidFill>
              </a:rPr>
              <a:t>Спасибо за внимание!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3290</TotalTime>
  <Words>896</Words>
  <Application>Microsoft Office PowerPoint</Application>
  <PresentationFormat>Экран (4:3)</PresentationFormat>
  <Paragraphs>75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Ясность</vt:lpstr>
      <vt:lpstr>Презентация PowerPoint</vt:lpstr>
      <vt:lpstr>«Чем дальше назад заглянешь, тем больше вперед увидишь!»</vt:lpstr>
      <vt:lpstr>Научные разработки А. Т. Болотова</vt:lpstr>
      <vt:lpstr>Василий Васильевич Докучаев – великий почвовед</vt:lpstr>
      <vt:lpstr>Александр Александрович Никонов – последний президент ВАСХНИЛ и основатель, первый директор ВИАПИ </vt:lpstr>
      <vt:lpstr>Александр Александрович Никонов – последний президент ВАСХНИЛ и основатель, первый директор ВИАПИ  (2)</vt:lpstr>
      <vt:lpstr>Академик  Александр Александрович Жученко</vt:lpstr>
      <vt:lpstr>Сельское хозяйство США</vt:lpstr>
      <vt:lpstr>Биодиверсификация сельской экономики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Маркетингового Исследования</dc:title>
  <dc:creator>User</dc:creator>
  <cp:lastModifiedBy>1</cp:lastModifiedBy>
  <cp:revision>409</cp:revision>
  <dcterms:created xsi:type="dcterms:W3CDTF">2012-11-06T15:43:59Z</dcterms:created>
  <dcterms:modified xsi:type="dcterms:W3CDTF">2022-05-11T13:21:20Z</dcterms:modified>
</cp:coreProperties>
</file>