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57" r:id="rId3"/>
    <p:sldId id="261" r:id="rId4"/>
    <p:sldId id="264" r:id="rId5"/>
    <p:sldId id="262" r:id="rId6"/>
    <p:sldId id="267" r:id="rId7"/>
    <p:sldId id="26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D4B0D-61D4-46ED-96C8-FF16FEBCE017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C3DCE-98E7-4BD4-8CCC-87604A536A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493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Calibri" panose="020F0502020204030204" pitchFamily="34" charset="0"/>
            </a:endParaRPr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9300" indent="-287338"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4113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6075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8038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5238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2438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9638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6838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BBB561-E588-4F21-ADAB-4BF37BE57DF7}" type="slidenum">
              <a:rPr lang="ru-RU" altLang="ru-RU" sz="120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ru-RU" altLang="ru-RU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873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Calibri" panose="020F0502020204030204" pitchFamily="34" charset="0"/>
            </a:endParaRPr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9300" indent="-287338"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4113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6075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78038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35238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2438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9638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6838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BBB561-E588-4F21-ADAB-4BF37BE57DF7}" type="slidenum">
              <a:rPr lang="ru-RU" altLang="ru-RU" sz="120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ru-RU" altLang="ru-RU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36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625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20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19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96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4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83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39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34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065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73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47220D9-834A-4A5A-A01D-13A8A0C02C24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AB2EB0-F278-4875-B761-2D619AB76A1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7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99689"/>
            <a:ext cx="12192000" cy="1834111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Усенко Людмила Николаевна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455620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Научный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руководитель, зав. кафедрой Ростовского государственного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экономического университета (РИНХ),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Главный научный сотрудник  отдела экономики и нормативов ФГБНУ ФРАНЦ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Председатель Ростовского регионального отделения ВЭО России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д.э.н., профессор, заслуженный деятель науки РФ .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207" y="409575"/>
            <a:ext cx="7578531" cy="205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941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753" y="0"/>
            <a:ext cx="9766878" cy="639135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707580" y="6192571"/>
            <a:ext cx="40595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3"/>
                </a:solidFill>
              </a:rPr>
              <a:t>1</a:t>
            </a:r>
            <a:endParaRPr lang="ru-RU" sz="4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63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1726" y="4869160"/>
            <a:ext cx="11190083" cy="64462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Структура тематик предложений специалистов администраций муниципальных районов ростовской области по комплексному развитию сельских территорий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33725" t="26696" r="29350" b="29541"/>
          <a:stretch/>
        </p:blipFill>
        <p:spPr bwMode="auto">
          <a:xfrm>
            <a:off x="2949262" y="199175"/>
            <a:ext cx="6305549" cy="40745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707580" y="6192571"/>
            <a:ext cx="40595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3"/>
                </a:solidFill>
              </a:rPr>
              <a:t>2</a:t>
            </a:r>
            <a:endParaRPr lang="ru-RU" sz="4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558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Shape 2">
            <a:extLst>
              <a:ext uri="{FF2B5EF4-FFF2-40B4-BE49-F238E27FC236}">
                <a16:creationId xmlns="" xmlns:a16="http://schemas.microsoft.com/office/drawing/2014/main" id="{FD034BE4-61F3-4F65-92B7-2898EE615A96}"/>
              </a:ext>
            </a:extLst>
          </p:cNvPr>
          <p:cNvSpPr txBox="1"/>
          <p:nvPr/>
        </p:nvSpPr>
        <p:spPr>
          <a:xfrm>
            <a:off x="309034" y="546101"/>
            <a:ext cx="7107767" cy="469900"/>
          </a:xfrm>
          <a:prstGeom prst="rect">
            <a:avLst/>
          </a:prstGeom>
          <a:noFill/>
          <a:ln>
            <a:noFill/>
          </a:ln>
        </p:spPr>
        <p:txBody>
          <a:bodyPr lIns="120000" tIns="60000" rIns="120000" bIns="60000"/>
          <a:lstStyle/>
          <a:p>
            <a:pPr>
              <a:lnSpc>
                <a:spcPct val="110000"/>
              </a:lnSpc>
              <a:spcBef>
                <a:spcPts val="1335"/>
              </a:spcBef>
              <a:defRPr/>
            </a:pPr>
            <a:r>
              <a:rPr lang="ru-RU" sz="1600" b="1" spc="-1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</a:t>
            </a:r>
            <a:r>
              <a:rPr lang="ru-RU" sz="1600" spc="-1" dirty="0">
                <a:solidFill>
                  <a:srgbClr val="334286"/>
                </a:solidFill>
                <a:latin typeface="Arial"/>
              </a:rPr>
              <a:t/>
            </a:r>
            <a:br>
              <a:rPr lang="ru-RU" sz="1600" spc="-1" dirty="0">
                <a:solidFill>
                  <a:srgbClr val="334286"/>
                </a:solidFill>
                <a:latin typeface="Arial"/>
              </a:rPr>
            </a:br>
            <a:r>
              <a:rPr lang="ru-RU" sz="1600" spc="-1" dirty="0">
                <a:solidFill>
                  <a:srgbClr val="334286"/>
                </a:solidFill>
                <a:latin typeface="Arial"/>
              </a:rPr>
              <a:t> </a:t>
            </a:r>
          </a:p>
        </p:txBody>
      </p:sp>
      <p:sp>
        <p:nvSpPr>
          <p:cNvPr id="10247" name="TextBox 23">
            <a:extLst>
              <a:ext uri="{FF2B5EF4-FFF2-40B4-BE49-F238E27FC236}">
                <a16:creationId xmlns="" xmlns:a16="http://schemas.microsoft.com/office/drawing/2014/main" id="{30B6C994-3AD9-45D8-8DA7-A8DD40776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84" y="478365"/>
            <a:ext cx="1165588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cap="all" dirty="0">
                <a:solidFill>
                  <a:schemeClr val="tx2">
                    <a:lumMod val="75000"/>
                  </a:schemeClr>
                </a:solidFill>
              </a:rPr>
              <a:t>Количество хозяйственных субъектов, осуществляющих сельскохозяйственную деятельность на территории Ростовской области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51" y="1777288"/>
            <a:ext cx="1904763" cy="19047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84" y="3201694"/>
            <a:ext cx="1904763" cy="19047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955" y="4796523"/>
            <a:ext cx="1904763" cy="19047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62915" y="2370697"/>
            <a:ext cx="7037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Около 1,5 тысяч сельскохозяйственных организаций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(4 место среди субъектов РФ)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62916" y="3965526"/>
            <a:ext cx="8102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Около 9 тысяч крестьянских (фермерских) хозяйств, включая индивидуальных предпринимателей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(2 место)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62915" y="5516615"/>
            <a:ext cx="7037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Более 540 тысяч личных подсобных хозяйств населения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(4 место)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707580" y="6192571"/>
            <a:ext cx="40595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3"/>
                </a:solidFill>
              </a:rPr>
              <a:t>3</a:t>
            </a:r>
            <a:endParaRPr lang="ru-RU" sz="4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99207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914806" y="6429474"/>
            <a:ext cx="10968673" cy="28568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19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700" b="1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512425"/>
              </p:ext>
            </p:extLst>
          </p:nvPr>
        </p:nvGraphicFramePr>
        <p:xfrm>
          <a:off x="1013989" y="1775643"/>
          <a:ext cx="10244160" cy="4269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8545"/>
                <a:gridCol w="164533"/>
                <a:gridCol w="1373809"/>
                <a:gridCol w="1373809"/>
                <a:gridCol w="1227384"/>
                <a:gridCol w="1068040"/>
                <a:gridCol w="1068040"/>
              </a:tblGrid>
              <a:tr h="237005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продукта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00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фрукты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мясо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401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Рациональная норма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потребления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0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потребление, 2019 г.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05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Инерционный (базовый) сценарий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потребление, кг в год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268,2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достижения рациональной  нормы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уровню 2019 г.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05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Оптимистический сценарий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потребление, кг в год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1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достижения рациональной  нормы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уровню 2019 г.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05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Пессимистический сценарий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потребление, кг в год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2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достижения рациональной  нормы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уровню 2019 г.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048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65" marR="6856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456" name="Прямоугольник 2"/>
          <p:cNvSpPr>
            <a:spLocks noChangeArrowheads="1"/>
          </p:cNvSpPr>
          <p:nvPr/>
        </p:nvSpPr>
        <p:spPr bwMode="auto">
          <a:xfrm>
            <a:off x="1108614" y="656784"/>
            <a:ext cx="9838636" cy="92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Прогнозные </a:t>
            </a: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сценарии качественных и количественных </a:t>
            </a:r>
          </a:p>
          <a:p>
            <a:pPr algn="ctr"/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экономической доступности основных видов продовольствия для населения Ростовской области к 2030 г.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707580" y="6192571"/>
            <a:ext cx="40595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smtClean="0">
                <a:ln/>
                <a:solidFill>
                  <a:schemeClr val="accent3"/>
                </a:solidFill>
              </a:rPr>
              <a:t>4</a:t>
            </a:r>
            <a:endParaRPr lang="ru-RU" sz="4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7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914806" y="6429474"/>
            <a:ext cx="10968673" cy="28568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19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700" b="1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56" name="Прямоугольник 2"/>
          <p:cNvSpPr>
            <a:spLocks noChangeArrowheads="1"/>
          </p:cNvSpPr>
          <p:nvPr/>
        </p:nvSpPr>
        <p:spPr bwMode="auto">
          <a:xfrm>
            <a:off x="1108614" y="656784"/>
            <a:ext cx="98386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планового объема финансового обеспечения Госпрограммы «Комплексное развитие сельских территорий» на 2020-2025 гг., млн руб.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707580" y="6192571"/>
            <a:ext cx="40595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/>
                <a:solidFill>
                  <a:schemeClr val="accent3"/>
                </a:solidFill>
              </a:rPr>
              <a:t>5</a:t>
            </a:r>
            <a:endParaRPr lang="ru-RU" sz="4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18955" t="30197" r="19134" b="13348"/>
          <a:stretch/>
        </p:blipFill>
        <p:spPr bwMode="auto">
          <a:xfrm>
            <a:off x="1336172" y="1749979"/>
            <a:ext cx="9383519" cy="45100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666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99689"/>
            <a:ext cx="12192000" cy="1834111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Усенко Людмила Николаевна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455620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Научный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руководитель, зав. кафедрой Ростовского государственного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экономического университета (РИНХ),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Главный научный сотрудник  отдела экономики и нормативов ФГБНУ ФРАНЦ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Председатель Ростовского регионального отделения ВЭО России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д.э.н., профессор, заслуженный деятель науки РФ .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207" y="409575"/>
            <a:ext cx="7578531" cy="205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3966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</TotalTime>
  <Words>256</Words>
  <Application>Microsoft Office PowerPoint</Application>
  <PresentationFormat>Широкоэкранный</PresentationFormat>
  <Paragraphs>103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Ретро</vt:lpstr>
      <vt:lpstr>Усенко Людмила Николаевна</vt:lpstr>
      <vt:lpstr>Презентация PowerPoint</vt:lpstr>
      <vt:lpstr>Презентация PowerPoint</vt:lpstr>
      <vt:lpstr>Презентация PowerPoint</vt:lpstr>
      <vt:lpstr> </vt:lpstr>
      <vt:lpstr> </vt:lpstr>
      <vt:lpstr>Усенко Людмила Николаевна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Усенко Людмила Николаевна</dc:title>
  <dc:creator>кафедра АХД</dc:creator>
  <cp:lastModifiedBy>кафедра АХД</cp:lastModifiedBy>
  <cp:revision>6</cp:revision>
  <dcterms:created xsi:type="dcterms:W3CDTF">2022-05-11T12:59:32Z</dcterms:created>
  <dcterms:modified xsi:type="dcterms:W3CDTF">2022-05-13T11:15:26Z</dcterms:modified>
</cp:coreProperties>
</file>