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3" r:id="rId1"/>
  </p:sldMasterIdLst>
  <p:notesMasterIdLst>
    <p:notesMasterId r:id="rId13"/>
  </p:notesMasterIdLst>
  <p:sldIdLst>
    <p:sldId id="315" r:id="rId2"/>
    <p:sldId id="354" r:id="rId3"/>
    <p:sldId id="346" r:id="rId4"/>
    <p:sldId id="339" r:id="rId5"/>
    <p:sldId id="344" r:id="rId6"/>
    <p:sldId id="348" r:id="rId7"/>
    <p:sldId id="355" r:id="rId8"/>
    <p:sldId id="349" r:id="rId9"/>
    <p:sldId id="353" r:id="rId10"/>
    <p:sldId id="352" r:id="rId11"/>
    <p:sldId id="29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D3EA"/>
    <a:srgbClr val="35B19D"/>
    <a:srgbClr val="000000"/>
    <a:srgbClr val="35759D"/>
    <a:srgbClr val="FFFF00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6049" autoAdjust="0"/>
  </p:normalViewPr>
  <p:slideViewPr>
    <p:cSldViewPr>
      <p:cViewPr varScale="1">
        <p:scale>
          <a:sx n="114" d="100"/>
          <a:sy n="114" d="100"/>
        </p:scale>
        <p:origin x="156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79099\Desktop\Desktop\&#1056;&#1040;&#1057;&#1061;&#1053;%202021\&#1054;&#1090;&#1095;&#1077;&#1090;\&#1054;&#1090;&#1095;&#1077;&#1090;%20&#1053;&#1048;&#1056;\11.12%20&#1042;&#1099;&#1073;&#1086;&#1088;&#1082;&#1072;%20&#1052;&#1080;&#1088;%20-&#1085;&#1072;&#1082;&#1086;&#1087;&#1083;&#1077;&#1085;&#1080;&#1077;%20&#1086;&#1089;&#1085;&#1086;&#1074;&#1085;&#1086;&#1075;&#1086;%20&#1082;&#1072;&#1087;&#1080;&#1090;&#1072;&#1083;&#1072;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imas\OneDrive\&#1056;&#1072;&#1073;&#1086;&#1095;&#1080;&#1081;%20&#1089;&#1090;&#1086;&#1083;\&#1056;&#1040;&#1057;&#1061;&#1053;%202022\&#1054;&#1090;&#1095;&#1077;&#1090;\&#1062;&#1041;%20&#1056;&#1060;%20&#1082;&#1088;&#1077;&#1076;&#1080;&#1090;&#1099;%202009-2021%2009.03.20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imas\OneDrive\&#1056;&#1072;&#1073;&#1086;&#1095;&#1080;&#1081;%20&#1089;&#1090;&#1086;&#1083;\&#1056;&#1040;&#1057;&#1061;&#1053;%202022\&#1054;&#1090;&#1095;&#1077;&#1090;\&#1062;&#1041;%20&#1056;&#1060;%20&#1082;&#1088;&#1077;&#1076;&#1080;&#1090;&#1099;%202009-2021%2009.03.202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79099\Desktop\Desktop\&#1056;&#1040;&#1057;&#1061;&#1053;%202021\&#1054;&#1090;&#1095;&#1077;&#1090;\04.10%20&#1057;&#1090;&#1088;-&#1088;&#1072;%20&#1080;&#1085;&#1074;&#1077;&#1089;&#1090;%20&#1074;%20&#1053;&#1060;&#1040;%20&#1080;%20&#1060;&#1040;,%20&#1044;&#1080;&#1074;&#1080;&#1076;&#1077;&#1085;&#1076;&#1099;,%20&#1072;&#1084;&#1086;&#1088;&#1090;&#1080;&#1079;&#1072;&#1094;&#1080;&#1103;%20(1)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79099\Desktop\Desktop\&#1056;&#1040;&#1057;&#1061;&#1053;%202021\&#1054;&#1090;&#1095;&#1077;&#1090;\&#1054;&#1090;&#1095;&#1077;&#1090;%20&#1053;&#1048;&#1056;\&#1044;&#1080;&#1085;&#1072;&#1084;&#1080;&#1082;&#1072;%20&#1074;&#1083;&#1086;&#1078;&#1077;&#1085;&#1080;&#1081;%20&#1074;%20&#1092;&#1080;&#1085;&#1072;&#1085;&#1089;&#1086;&#1074;&#1099;&#1077;%20&#1072;&#1082;&#1090;&#1080;&#1074;&#1099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79099\Desktop\Desktop\&#1056;&#1040;&#1057;&#1061;&#1053;%202021\&#1054;&#1090;&#1095;&#1077;&#1090;\04.10%20&#1057;&#1090;&#1088;-&#1088;&#1072;%20&#1080;&#1085;&#1074;&#1077;&#1089;&#1090;%20&#1074;%20&#1053;&#1060;&#1040;%20&#1080;%20&#1060;&#1040;,%20&#1044;&#1080;&#1074;&#1080;&#1076;&#1077;&#1085;&#1076;&#1099;,%20&#1072;&#1084;&#1086;&#1088;&#1090;&#1080;&#1079;&#1072;&#1094;&#1080;&#1103;%20(1)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070209973753264E-2"/>
          <c:y val="7.1861373899357261E-2"/>
          <c:w val="0.88964031058617665"/>
          <c:h val="0.699372685709010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Графики!$A$80</c:f>
              <c:strCache>
                <c:ptCount val="1"/>
                <c:pt idx="0">
                  <c:v>China</c:v>
                </c:pt>
              </c:strCache>
            </c:strRef>
          </c:tx>
          <c:spPr>
            <a:solidFill>
              <a:srgbClr val="00B050"/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50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Графики!$B$79:$F$79</c:f>
              <c:strCache>
                <c:ptCount val="5"/>
                <c:pt idx="0">
                  <c:v>1980</c:v>
                </c:pt>
                <c:pt idx="1">
                  <c:v>1990</c:v>
                </c:pt>
                <c:pt idx="2">
                  <c:v>2000</c:v>
                </c:pt>
                <c:pt idx="3">
                  <c:v>2010</c:v>
                </c:pt>
                <c:pt idx="4">
                  <c:v>2019</c:v>
                </c:pt>
              </c:strCache>
            </c:strRef>
          </c:cat>
          <c:val>
            <c:numRef>
              <c:f>Графики!$B$80:$F$80</c:f>
              <c:numCache>
                <c:formatCode>0.0</c:formatCode>
                <c:ptCount val="5"/>
                <c:pt idx="0">
                  <c:v>34.605193076202028</c:v>
                </c:pt>
                <c:pt idx="1">
                  <c:v>34.157848854483987</c:v>
                </c:pt>
                <c:pt idx="2">
                  <c:v>33.573028493768078</c:v>
                </c:pt>
                <c:pt idx="3">
                  <c:v>46.556154704883426</c:v>
                </c:pt>
                <c:pt idx="4">
                  <c:v>43.3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CB-4381-B414-EA45825770A9}"/>
            </c:ext>
          </c:extLst>
        </c:ser>
        <c:ser>
          <c:idx val="1"/>
          <c:order val="1"/>
          <c:tx>
            <c:strRef>
              <c:f>Графики!$A$81</c:f>
              <c:strCache>
                <c:ptCount val="1"/>
                <c:pt idx="0">
                  <c:v>India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Графики!$B$79:$F$79</c:f>
              <c:strCache>
                <c:ptCount val="5"/>
                <c:pt idx="0">
                  <c:v>1980</c:v>
                </c:pt>
                <c:pt idx="1">
                  <c:v>1990</c:v>
                </c:pt>
                <c:pt idx="2">
                  <c:v>2000</c:v>
                </c:pt>
                <c:pt idx="3">
                  <c:v>2010</c:v>
                </c:pt>
                <c:pt idx="4">
                  <c:v>2019</c:v>
                </c:pt>
              </c:strCache>
            </c:strRef>
          </c:cat>
          <c:val>
            <c:numRef>
              <c:f>Графики!$B$81:$F$81</c:f>
              <c:numCache>
                <c:formatCode>0.0</c:formatCode>
                <c:ptCount val="5"/>
                <c:pt idx="0">
                  <c:v>21.077646769396679</c:v>
                </c:pt>
                <c:pt idx="1">
                  <c:v>28.624916819869657</c:v>
                </c:pt>
                <c:pt idx="2">
                  <c:v>26.679183281136908</c:v>
                </c:pt>
                <c:pt idx="3">
                  <c:v>40.220298800651491</c:v>
                </c:pt>
                <c:pt idx="4">
                  <c:v>30.7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CB-4381-B414-EA45825770A9}"/>
            </c:ext>
          </c:extLst>
        </c:ser>
        <c:ser>
          <c:idx val="3"/>
          <c:order val="2"/>
          <c:tx>
            <c:strRef>
              <c:f>Графики!$A$82</c:f>
              <c:strCache>
                <c:ptCount val="1"/>
                <c:pt idx="0">
                  <c:v>Korea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Графики!$B$79:$F$79</c:f>
              <c:strCache>
                <c:ptCount val="5"/>
                <c:pt idx="0">
                  <c:v>1980</c:v>
                </c:pt>
                <c:pt idx="1">
                  <c:v>1990</c:v>
                </c:pt>
                <c:pt idx="2">
                  <c:v>2000</c:v>
                </c:pt>
                <c:pt idx="3">
                  <c:v>2010</c:v>
                </c:pt>
                <c:pt idx="4">
                  <c:v>2019</c:v>
                </c:pt>
              </c:strCache>
            </c:strRef>
          </c:cat>
          <c:val>
            <c:numRef>
              <c:f>Графики!$B$82:$F$82</c:f>
              <c:numCache>
                <c:formatCode>0.0</c:formatCode>
                <c:ptCount val="5"/>
                <c:pt idx="0">
                  <c:v>34.030625473567092</c:v>
                </c:pt>
                <c:pt idx="1">
                  <c:v>39.553052959719018</c:v>
                </c:pt>
                <c:pt idx="2">
                  <c:v>32.893628697318618</c:v>
                </c:pt>
                <c:pt idx="3">
                  <c:v>32.552113576537081</c:v>
                </c:pt>
                <c:pt idx="4">
                  <c:v>31.3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CB-4381-B414-EA45825770A9}"/>
            </c:ext>
          </c:extLst>
        </c:ser>
        <c:ser>
          <c:idx val="4"/>
          <c:order val="3"/>
          <c:tx>
            <c:strRef>
              <c:f>Графики!$A$83</c:f>
              <c:strCache>
                <c:ptCount val="1"/>
                <c:pt idx="0">
                  <c:v>Russia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dLbl>
              <c:idx val="4"/>
              <c:layout>
                <c:manualLayout>
                  <c:x val="6.9444444444444441E-3"/>
                  <c:y val="9.79791794243723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ECB-4381-B414-EA45825770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Графики!$B$79:$F$79</c:f>
              <c:strCache>
                <c:ptCount val="5"/>
                <c:pt idx="0">
                  <c:v>1980</c:v>
                </c:pt>
                <c:pt idx="1">
                  <c:v>1990</c:v>
                </c:pt>
                <c:pt idx="2">
                  <c:v>2000</c:v>
                </c:pt>
                <c:pt idx="3">
                  <c:v>2010</c:v>
                </c:pt>
                <c:pt idx="4">
                  <c:v>2019</c:v>
                </c:pt>
              </c:strCache>
            </c:strRef>
          </c:cat>
          <c:val>
            <c:numRef>
              <c:f>Графики!$B$83:$F$83</c:f>
              <c:numCache>
                <c:formatCode>0.0</c:formatCode>
                <c:ptCount val="5"/>
                <c:pt idx="0">
                  <c:v>30.2</c:v>
                </c:pt>
                <c:pt idx="1">
                  <c:v>30.130394287488361</c:v>
                </c:pt>
                <c:pt idx="2">
                  <c:v>18.693760194768807</c:v>
                </c:pt>
                <c:pt idx="3">
                  <c:v>22.615050552022399</c:v>
                </c:pt>
                <c:pt idx="4">
                  <c:v>22.8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CB-4381-B414-EA45825770A9}"/>
            </c:ext>
          </c:extLst>
        </c:ser>
        <c:ser>
          <c:idx val="5"/>
          <c:order val="4"/>
          <c:tx>
            <c:strRef>
              <c:f>Графики!$A$84</c:f>
              <c:strCache>
                <c:ptCount val="1"/>
                <c:pt idx="0">
                  <c:v>USA</c:v>
                </c:pt>
              </c:strCache>
            </c:strRef>
          </c:tx>
          <c:spPr>
            <a:solidFill>
              <a:srgbClr val="0070C0"/>
            </a:solidFill>
            <a:ln w="25400">
              <a:noFill/>
            </a:ln>
          </c:spPr>
          <c:invertIfNegative val="0"/>
          <c:cat>
            <c:strRef>
              <c:f>Графики!$B$79:$F$79</c:f>
              <c:strCache>
                <c:ptCount val="5"/>
                <c:pt idx="0">
                  <c:v>1980</c:v>
                </c:pt>
                <c:pt idx="1">
                  <c:v>1990</c:v>
                </c:pt>
                <c:pt idx="2">
                  <c:v>2000</c:v>
                </c:pt>
                <c:pt idx="3">
                  <c:v>2010</c:v>
                </c:pt>
                <c:pt idx="4">
                  <c:v>2019</c:v>
                </c:pt>
              </c:strCache>
            </c:strRef>
          </c:cat>
          <c:val>
            <c:numRef>
              <c:f>Графики!$B$84:$F$84</c:f>
              <c:numCache>
                <c:formatCode>0.0</c:formatCode>
                <c:ptCount val="5"/>
                <c:pt idx="0">
                  <c:v>23.310270824941107</c:v>
                </c:pt>
                <c:pt idx="1">
                  <c:v>21.529213448476174</c:v>
                </c:pt>
                <c:pt idx="2">
                  <c:v>23.675148369932064</c:v>
                </c:pt>
                <c:pt idx="3">
                  <c:v>18.74310377083561</c:v>
                </c:pt>
                <c:pt idx="4">
                  <c:v>21.3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ECB-4381-B414-EA45825770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651656015"/>
        <c:axId val="1"/>
      </c:barChart>
      <c:lineChart>
        <c:grouping val="standard"/>
        <c:varyColors val="0"/>
        <c:ser>
          <c:idx val="6"/>
          <c:order val="5"/>
          <c:tx>
            <c:strRef>
              <c:f>Графики!#REF!</c:f>
              <c:strCache>
                <c:ptCount val="1"/>
                <c:pt idx="0">
                  <c:v>#ССЫЛКА!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cat>
            <c:strRef>
              <c:f>Графики!$B$79:$F$79</c:f>
              <c:strCache>
                <c:ptCount val="5"/>
                <c:pt idx="0">
                  <c:v>1980</c:v>
                </c:pt>
                <c:pt idx="1">
                  <c:v>1990</c:v>
                </c:pt>
                <c:pt idx="2">
                  <c:v>2000</c:v>
                </c:pt>
                <c:pt idx="3">
                  <c:v>2010</c:v>
                </c:pt>
                <c:pt idx="4">
                  <c:v>2019</c:v>
                </c:pt>
              </c:strCache>
            </c:strRef>
          </c:cat>
          <c:val>
            <c:numRef>
              <c:f>Графики!#REF!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ECB-4381-B414-EA45825770A9}"/>
            </c:ext>
          </c:extLst>
        </c:ser>
        <c:ser>
          <c:idx val="7"/>
          <c:order val="6"/>
          <c:tx>
            <c:strRef>
              <c:f>Графики!$A$85</c:f>
              <c:strCache>
                <c:ptCount val="1"/>
                <c:pt idx="0">
                  <c:v>World</c:v>
                </c:pt>
              </c:strCache>
            </c:strRef>
          </c:tx>
          <c:spPr>
            <a:ln w="38100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5723862642169754E-2"/>
                  <c:y val="-2.96375445414699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ECB-4381-B414-EA45825770A9}"/>
                </c:ext>
              </c:extLst>
            </c:dLbl>
            <c:dLbl>
              <c:idx val="1"/>
              <c:layout>
                <c:manualLayout>
                  <c:x val="-5.3479221347331636E-2"/>
                  <c:y val="-4.38468400268092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ECB-4381-B414-EA45825770A9}"/>
                </c:ext>
              </c:extLst>
            </c:dLbl>
            <c:dLbl>
              <c:idx val="2"/>
              <c:layout>
                <c:manualLayout>
                  <c:x val="-1.4590347923681257E-2"/>
                  <c:y val="-6.55864197530864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ECB-4381-B414-EA45825770A9}"/>
                </c:ext>
              </c:extLst>
            </c:dLbl>
            <c:dLbl>
              <c:idx val="3"/>
              <c:layout>
                <c:manualLayout>
                  <c:x val="3.3670033670032849E-3"/>
                  <c:y val="-6.55864197530864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ECB-4381-B414-EA45825770A9}"/>
                </c:ext>
              </c:extLst>
            </c:dLbl>
            <c:dLbl>
              <c:idx val="4"/>
              <c:layout>
                <c:manualLayout>
                  <c:x val="-1.6835016835016835E-2"/>
                  <c:y val="-6.17283950617283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ECB-4381-B414-EA45825770A9}"/>
                </c:ext>
              </c:extLst>
            </c:dLbl>
            <c:dLbl>
              <c:idx val="5"/>
              <c:layout>
                <c:manualLayout>
                  <c:x val="2.2692908963464656E-3"/>
                  <c:y val="-8.78086905803441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ECB-4381-B414-EA45825770A9}"/>
                </c:ext>
              </c:extLst>
            </c:dLbl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Графики!$B$79:$F$79</c:f>
              <c:strCache>
                <c:ptCount val="5"/>
                <c:pt idx="0">
                  <c:v>1980</c:v>
                </c:pt>
                <c:pt idx="1">
                  <c:v>1990</c:v>
                </c:pt>
                <c:pt idx="2">
                  <c:v>2000</c:v>
                </c:pt>
                <c:pt idx="3">
                  <c:v>2010</c:v>
                </c:pt>
                <c:pt idx="4">
                  <c:v>2019</c:v>
                </c:pt>
              </c:strCache>
            </c:strRef>
          </c:cat>
          <c:val>
            <c:numRef>
              <c:f>Графики!$B$85:$F$85</c:f>
              <c:numCache>
                <c:formatCode>0.0</c:formatCode>
                <c:ptCount val="5"/>
                <c:pt idx="0">
                  <c:v>27.153461042404771</c:v>
                </c:pt>
                <c:pt idx="1">
                  <c:v>26.469298486322018</c:v>
                </c:pt>
                <c:pt idx="2">
                  <c:v>25.025383476907869</c:v>
                </c:pt>
                <c:pt idx="3">
                  <c:v>25.746871245669613</c:v>
                </c:pt>
                <c:pt idx="4">
                  <c:v>25.9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ECB-4381-B414-EA45825770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656015"/>
        <c:axId val="1"/>
      </c:lineChart>
      <c:catAx>
        <c:axId val="1651656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baseline="0" dirty="0"/>
                  <a:t>%</a:t>
                </a:r>
                <a:endParaRPr lang="ru-RU" sz="1800" baseline="0" dirty="0"/>
              </a:p>
            </c:rich>
          </c:tx>
          <c:layout>
            <c:manualLayout>
              <c:xMode val="edge"/>
              <c:yMode val="edge"/>
              <c:x val="0"/>
              <c:y val="0.38069094638669448"/>
            </c:manualLayout>
          </c:layout>
          <c:overlay val="0"/>
        </c:title>
        <c:numFmt formatCode="0.0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51656015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5"/>
        <c:delete val="1"/>
      </c:legendEntry>
      <c:layout>
        <c:manualLayout>
          <c:xMode val="edge"/>
          <c:yMode val="edge"/>
          <c:x val="9.0988532347435064E-2"/>
          <c:y val="0.90003079224035543"/>
          <c:w val="0.89608234908136475"/>
          <c:h val="8.4929295795050319E-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578481153300127E-2"/>
          <c:y val="7.3302403911471276E-2"/>
          <c:w val="0.79760554534706163"/>
          <c:h val="0.7056161200719345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'Графики 2010-2021'!$J$14</c:f>
              <c:strCache>
                <c:ptCount val="1"/>
                <c:pt idx="0">
                  <c:v>Сельское хозяйство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'Графики 2010-2021'!$K$12:$S$12</c:f>
              <c:numCache>
                <c:formatCode>0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'Графики 2010-2021'!$K$14:$S$14</c:f>
              <c:numCache>
                <c:formatCode>#\ ##0\ _₽</c:formatCode>
                <c:ptCount val="9"/>
                <c:pt idx="0">
                  <c:v>580</c:v>
                </c:pt>
                <c:pt idx="1">
                  <c:v>510</c:v>
                </c:pt>
                <c:pt idx="2">
                  <c:v>615</c:v>
                </c:pt>
                <c:pt idx="3">
                  <c:v>777</c:v>
                </c:pt>
                <c:pt idx="4">
                  <c:v>929</c:v>
                </c:pt>
                <c:pt idx="5">
                  <c:v>1163</c:v>
                </c:pt>
                <c:pt idx="6">
                  <c:v>1125</c:v>
                </c:pt>
                <c:pt idx="7">
                  <c:v>1235</c:v>
                </c:pt>
                <c:pt idx="8">
                  <c:v>1307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EB-4E08-A693-10EA0A4C0C63}"/>
            </c:ext>
          </c:extLst>
        </c:ser>
        <c:ser>
          <c:idx val="2"/>
          <c:order val="2"/>
          <c:tx>
            <c:strRef>
              <c:f>'Графики 2010-2021'!$J$15</c:f>
              <c:strCache>
                <c:ptCount val="1"/>
                <c:pt idx="0">
                  <c:v>Производство пищевых продуктов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'Графики 2010-2021'!$K$12:$S$12</c:f>
              <c:numCache>
                <c:formatCode>0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'Графики 2010-2021'!$K$15:$S$15</c:f>
              <c:numCache>
                <c:formatCode>#\ ##0\ _₽</c:formatCode>
                <c:ptCount val="9"/>
                <c:pt idx="0">
                  <c:v>1621.9</c:v>
                </c:pt>
                <c:pt idx="1">
                  <c:v>2228.6999999999998</c:v>
                </c:pt>
                <c:pt idx="2">
                  <c:v>4086.4</c:v>
                </c:pt>
                <c:pt idx="3">
                  <c:v>3858</c:v>
                </c:pt>
                <c:pt idx="4">
                  <c:v>1785.1</c:v>
                </c:pt>
                <c:pt idx="5">
                  <c:v>1193</c:v>
                </c:pt>
                <c:pt idx="6">
                  <c:v>2397.3000000000002</c:v>
                </c:pt>
                <c:pt idx="7">
                  <c:v>2501</c:v>
                </c:pt>
                <c:pt idx="8">
                  <c:v>3846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EB-4E08-A693-10EA0A4C0C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931275648"/>
        <c:axId val="1931276896"/>
      </c:barChart>
      <c:lineChart>
        <c:grouping val="standard"/>
        <c:varyColors val="0"/>
        <c:ser>
          <c:idx val="0"/>
          <c:order val="0"/>
          <c:tx>
            <c:strRef>
              <c:f>'Графики 2010-2021'!$J$13</c:f>
              <c:strCache>
                <c:ptCount val="1"/>
                <c:pt idx="0">
                  <c:v>Всего по экономике (правая ось)</c:v>
                </c:pt>
              </c:strCache>
            </c:strRef>
          </c:tx>
          <c:spPr>
            <a:ln w="3810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cat>
            <c:numRef>
              <c:f>'Графики 2010-2021'!$K$12:$S$12</c:f>
              <c:numCache>
                <c:formatCode>0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'Графики 2010-2021'!$K$13:$S$13</c:f>
              <c:numCache>
                <c:formatCode>#\ ##0\ _₽</c:formatCode>
                <c:ptCount val="9"/>
                <c:pt idx="0">
                  <c:v>31582.799999999999</c:v>
                </c:pt>
                <c:pt idx="1">
                  <c:v>33241.4</c:v>
                </c:pt>
                <c:pt idx="2">
                  <c:v>29995.7</c:v>
                </c:pt>
                <c:pt idx="3">
                  <c:v>32395.599999999999</c:v>
                </c:pt>
                <c:pt idx="4">
                  <c:v>34818.1</c:v>
                </c:pt>
                <c:pt idx="5">
                  <c:v>40014.6</c:v>
                </c:pt>
                <c:pt idx="6">
                  <c:v>57311</c:v>
                </c:pt>
                <c:pt idx="7">
                  <c:v>74813.600000000006</c:v>
                </c:pt>
                <c:pt idx="8">
                  <c:v>85651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2EB-4E08-A693-10EA0A4C0C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31276064"/>
        <c:axId val="1931280224"/>
      </c:lineChart>
      <c:catAx>
        <c:axId val="1931275648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31276896"/>
        <c:crosses val="autoZero"/>
        <c:auto val="1"/>
        <c:lblAlgn val="ctr"/>
        <c:lblOffset val="100"/>
        <c:noMultiLvlLbl val="0"/>
      </c:catAx>
      <c:valAx>
        <c:axId val="193127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млрд руб.</a:t>
                </a:r>
              </a:p>
            </c:rich>
          </c:tx>
          <c:layout>
            <c:manualLayout>
              <c:xMode val="edge"/>
              <c:yMode val="edge"/>
              <c:x val="1.2485454943132107E-2"/>
              <c:y val="0.3539068065442398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#\ ##0\ _₽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31275648"/>
        <c:crosses val="autoZero"/>
        <c:crossBetween val="between"/>
      </c:valAx>
      <c:valAx>
        <c:axId val="193128022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млрд руб.</a:t>
                </a:r>
              </a:p>
            </c:rich>
          </c:tx>
          <c:layout>
            <c:manualLayout>
              <c:xMode val="edge"/>
              <c:yMode val="edge"/>
              <c:x val="0.95650940507436588"/>
              <c:y val="0.371158313528383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#\ ##0\ _₽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31276064"/>
        <c:crosses val="max"/>
        <c:crossBetween val="between"/>
      </c:valAx>
      <c:catAx>
        <c:axId val="1931276064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19312802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975470253718291"/>
          <c:y val="0.86343152073489482"/>
          <c:w val="0.53762857556624233"/>
          <c:h val="0.131900810413007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743742904536345"/>
          <c:y val="6.159062076688479E-2"/>
          <c:w val="0.86876821152932049"/>
          <c:h val="0.6954290938563170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'Графики 2010-2021'!$J$17</c:f>
              <c:strCache>
                <c:ptCount val="1"/>
                <c:pt idx="0">
                  <c:v>Доля сельского хозяйства в общем объеме кредитования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1">
                  <a:shade val="95000"/>
                </a:schemeClr>
              </a:contourClr>
            </a:sp3d>
          </c:spPr>
          <c:invertIfNegative val="0"/>
          <c:dLbls>
            <c:dLbl>
              <c:idx val="5"/>
              <c:layout>
                <c:manualLayout>
                  <c:x val="-1.254871409714637E-2"/>
                  <c:y val="-2.76630979224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502-4E80-9ECD-50D082617451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502-4E80-9ECD-50D0826174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'Графики 2010-2021'!$K$16:$S$16</c:f>
              <c:numCache>
                <c:formatCode>0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 formatCode="#\ ##0\ _₽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'Графики 2010-2021'!$K$17:$S$17</c:f>
              <c:numCache>
                <c:formatCode>0.0</c:formatCode>
                <c:ptCount val="9"/>
                <c:pt idx="0">
                  <c:v>1.8364426206669453</c:v>
                </c:pt>
                <c:pt idx="1">
                  <c:v>1.5342314102294128</c:v>
                </c:pt>
                <c:pt idx="2">
                  <c:v>2.0502938754554818</c:v>
                </c:pt>
                <c:pt idx="3">
                  <c:v>2.3984738668214205</c:v>
                </c:pt>
                <c:pt idx="4">
                  <c:v>2.668152483909231</c:v>
                </c:pt>
                <c:pt idx="5">
                  <c:v>2.9064391497103559</c:v>
                </c:pt>
                <c:pt idx="6">
                  <c:v>1.9629739491546128</c:v>
                </c:pt>
                <c:pt idx="7">
                  <c:v>1.6507693788295177</c:v>
                </c:pt>
                <c:pt idx="8">
                  <c:v>1.5259600004670115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B2-4B5E-8F0C-FE840D8FEB25}"/>
            </c:ext>
          </c:extLst>
        </c:ser>
        <c:ser>
          <c:idx val="1"/>
          <c:order val="1"/>
          <c:tx>
            <c:strRef>
              <c:f>'Графики 2010-2021'!$J$18</c:f>
              <c:strCache>
                <c:ptCount val="1"/>
                <c:pt idx="0">
                  <c:v>Доля пищевой промышленности в общем объеме кредитования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dLbls>
            <c:dLbl>
              <c:idx val="5"/>
              <c:layout>
                <c:manualLayout>
                  <c:x val="1.5337317229845562E-2"/>
                  <c:y val="-3.7722406257840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B2-4B5E-8F0C-FE840D8FEB25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502-4E80-9ECD-50D0826174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'Графики 2010-2021'!$K$16:$S$16</c:f>
              <c:numCache>
                <c:formatCode>0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 formatCode="#\ ##0\ _₽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'Графики 2010-2021'!$K$18:$S$18</c:f>
              <c:numCache>
                <c:formatCode>0.0</c:formatCode>
                <c:ptCount val="9"/>
                <c:pt idx="0">
                  <c:v>5.1353901490684803</c:v>
                </c:pt>
                <c:pt idx="1">
                  <c:v>6.7045912627025332</c:v>
                </c:pt>
                <c:pt idx="2">
                  <c:v>13.623286004327287</c:v>
                </c:pt>
                <c:pt idx="3">
                  <c:v>11.909024682364272</c:v>
                </c:pt>
                <c:pt idx="4">
                  <c:v>5.1269311076710098</c:v>
                </c:pt>
                <c:pt idx="5">
                  <c:v>2.9814117846985853</c:v>
                </c:pt>
                <c:pt idx="6">
                  <c:v>4.1829666207185356</c:v>
                </c:pt>
                <c:pt idx="7">
                  <c:v>3.3429750740507074</c:v>
                </c:pt>
                <c:pt idx="8">
                  <c:v>4.4903153494997143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B2-4B5E-8F0C-FE840D8FEB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94224800"/>
        <c:axId val="2094221472"/>
        <c:axId val="0"/>
      </c:bar3DChart>
      <c:catAx>
        <c:axId val="2094224800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94221472"/>
        <c:crosses val="autoZero"/>
        <c:auto val="1"/>
        <c:lblAlgn val="ctr"/>
        <c:lblOffset val="100"/>
        <c:noMultiLvlLbl val="0"/>
      </c:catAx>
      <c:valAx>
        <c:axId val="2094221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baseline="0"/>
                  <a:t>%</a:t>
                </a:r>
              </a:p>
            </c:rich>
          </c:tx>
          <c:layout>
            <c:manualLayout>
              <c:xMode val="edge"/>
              <c:yMode val="edge"/>
              <c:x val="2.4019628858689607E-2"/>
              <c:y val="0.4487635032586376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9422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944598664249578"/>
          <c:y val="6.3200229819017517E-2"/>
          <c:w val="0.85635425535508425"/>
          <c:h val="0.54166351871916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'Инвестиции в осн капитал'!$B$39</c:f>
              <c:strCache>
                <c:ptCount val="1"/>
                <c:pt idx="0">
                  <c:v> Сельское, лесное хозяйство, охота, рыболовство и рыбоводство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940-407D-ADE4-D310E8107A3D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E47-4B31-B1A4-ED6F4F46763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E47-4B31-B1A4-ED6F4F46763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E47-4B31-B1A4-ED6F4F4676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'Инвестиции в осн капитал'!$C$38:$G$38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'Инвестиции в осн капитал'!$C$39:$G$39</c:f>
              <c:numCache>
                <c:formatCode>0</c:formatCode>
                <c:ptCount val="5"/>
                <c:pt idx="0">
                  <c:v>623.40000000000009</c:v>
                </c:pt>
                <c:pt idx="1">
                  <c:v>705.5</c:v>
                </c:pt>
                <c:pt idx="2">
                  <c:v>781.47589000000005</c:v>
                </c:pt>
                <c:pt idx="3">
                  <c:v>844.2</c:v>
                </c:pt>
                <c:pt idx="4">
                  <c:v>855.9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40-407D-ADE4-D310E8107A3D}"/>
            </c:ext>
          </c:extLst>
        </c:ser>
        <c:ser>
          <c:idx val="1"/>
          <c:order val="1"/>
          <c:tx>
            <c:strRef>
              <c:f>'Инвестиции в осн капитал'!$B$40</c:f>
              <c:strCache>
                <c:ptCount val="1"/>
                <c:pt idx="0">
                  <c:v>Растениеводство и животноводство, охота и предоставление услуг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E47-4B31-B1A4-ED6F4F467630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E47-4B31-B1A4-ED6F4F4676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'Инвестиции в осн капитал'!$C$38:$G$38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'Инвестиции в осн капитал'!$C$40:$G$40</c:f>
              <c:numCache>
                <c:formatCode>0</c:formatCode>
                <c:ptCount val="5"/>
                <c:pt idx="0">
                  <c:v>582.6</c:v>
                </c:pt>
                <c:pt idx="1">
                  <c:v>651.4</c:v>
                </c:pt>
                <c:pt idx="2">
                  <c:v>707.26660599999957</c:v>
                </c:pt>
                <c:pt idx="3">
                  <c:v>750.4</c:v>
                </c:pt>
                <c:pt idx="4">
                  <c:v>743.8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40-407D-ADE4-D310E8107A3D}"/>
            </c:ext>
          </c:extLst>
        </c:ser>
        <c:ser>
          <c:idx val="2"/>
          <c:order val="2"/>
          <c:tx>
            <c:strRef>
              <c:f>'Инвестиции в осн капитал'!$B$41</c:f>
              <c:strCache>
                <c:ptCount val="1"/>
                <c:pt idx="0">
                  <c:v>Производство пищевых продуктов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E47-4B31-B1A4-ED6F4F46763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E47-4B31-B1A4-ED6F4F46763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E47-4B31-B1A4-ED6F4F4676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'Инвестиции в осн капитал'!$C$38:$G$38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'Инвестиции в осн капитал'!$C$41:$G$41</c:f>
              <c:numCache>
                <c:formatCode>0</c:formatCode>
                <c:ptCount val="5"/>
                <c:pt idx="0">
                  <c:v>193</c:v>
                </c:pt>
                <c:pt idx="1">
                  <c:v>237.1</c:v>
                </c:pt>
                <c:pt idx="2">
                  <c:v>260.04158999999999</c:v>
                </c:pt>
                <c:pt idx="3">
                  <c:v>279.8</c:v>
                </c:pt>
                <c:pt idx="4">
                  <c:v>323.10000000000002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940-407D-ADE4-D310E8107A3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86867936"/>
        <c:axId val="686871072"/>
      </c:barChart>
      <c:catAx>
        <c:axId val="68686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86871072"/>
        <c:crosses val="autoZero"/>
        <c:auto val="1"/>
        <c:lblAlgn val="ctr"/>
        <c:lblOffset val="100"/>
        <c:noMultiLvlLbl val="0"/>
      </c:catAx>
      <c:valAx>
        <c:axId val="68687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200" baseline="0" dirty="0"/>
                  <a:t>млрд</a:t>
                </a:r>
                <a:r>
                  <a:rPr lang="ru-RU" sz="1200" dirty="0"/>
                  <a:t> руб</a:t>
                </a:r>
                <a:r>
                  <a:rPr lang="ru-RU" dirty="0"/>
                  <a:t>.</a:t>
                </a:r>
              </a:p>
            </c:rich>
          </c:tx>
          <c:layout>
            <c:manualLayout>
              <c:xMode val="edge"/>
              <c:yMode val="edge"/>
              <c:x val="4.687926509186352E-2"/>
              <c:y val="0.2591068024011449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8686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4440620948121236E-2"/>
          <c:y val="0.73814882590983233"/>
          <c:w val="0.88891860687692337"/>
          <c:h val="0.22737832146161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prstDash val="solid"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'Финансовые влож дивиденды доход'!$A$15</c:f>
              <c:strCache>
                <c:ptCount val="1"/>
                <c:pt idx="0">
                  <c:v>сельское, лесное хозяйство, охота, рыболовство 
и рыбоводство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4E0-489A-B0E9-67A077CBDCE8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4E0-489A-B0E9-67A077CBDCE8}"/>
              </c:ext>
            </c:extLst>
          </c:dPt>
          <c:dPt>
            <c:idx val="2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4E0-489A-B0E9-67A077CBDCE8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4E0-489A-B0E9-67A077CBDCE8}"/>
              </c:ext>
            </c:extLst>
          </c:dPt>
          <c:dPt>
            <c:idx val="4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4E0-489A-B0E9-67A077CBDCE8}"/>
              </c:ext>
            </c:extLst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4E0-489A-B0E9-67A077CBDCE8}"/>
              </c:ext>
            </c:extLst>
          </c:dPt>
          <c:dPt>
            <c:idx val="6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4E0-489A-B0E9-67A077CBDCE8}"/>
              </c:ext>
            </c:extLst>
          </c:dPt>
          <c:dPt>
            <c:idx val="7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4E0-489A-B0E9-67A077CBDCE8}"/>
              </c:ext>
            </c:extLst>
          </c:dPt>
          <c:cat>
            <c:multiLvlStrRef>
              <c:f>'Финансовые влож дивиденды доход'!$B$13:$I$14</c:f>
              <c:multiLvlStrCache>
                <c:ptCount val="8"/>
                <c:lvl>
                  <c:pt idx="0">
                    <c:v>долгосроч-
ные</c:v>
                  </c:pt>
                  <c:pt idx="1">
                    <c:v>краткосроч-
ные</c:v>
                  </c:pt>
                  <c:pt idx="2">
                    <c:v>долгосроч-
ные</c:v>
                  </c:pt>
                  <c:pt idx="3">
                    <c:v>краткосроч-
ные</c:v>
                  </c:pt>
                  <c:pt idx="4">
                    <c:v>долгосроч-
ные</c:v>
                  </c:pt>
                  <c:pt idx="5">
                    <c:v>краткосроч-
ные</c:v>
                  </c:pt>
                  <c:pt idx="6">
                    <c:v>долгосроч-
ные</c:v>
                  </c:pt>
                  <c:pt idx="7">
                    <c:v>краткосроч-
ные</c:v>
                  </c:pt>
                </c:lvl>
                <c:lvl>
                  <c:pt idx="0">
                    <c:v>2017 г. </c:v>
                  </c:pt>
                  <c:pt idx="2">
                    <c:v>2018 г. </c:v>
                  </c:pt>
                  <c:pt idx="4">
                    <c:v>2019 г. </c:v>
                  </c:pt>
                  <c:pt idx="6">
                    <c:v>2020 г. </c:v>
                  </c:pt>
                </c:lvl>
              </c:multiLvlStrCache>
            </c:multiLvlStrRef>
          </c:cat>
          <c:val>
            <c:numRef>
              <c:f>'Финансовые влож дивиденды доход'!$B$15:$I$15</c:f>
              <c:numCache>
                <c:formatCode>#\ ##0.0</c:formatCode>
                <c:ptCount val="8"/>
                <c:pt idx="0">
                  <c:v>111.3</c:v>
                </c:pt>
                <c:pt idx="1">
                  <c:v>833.5</c:v>
                </c:pt>
                <c:pt idx="2">
                  <c:v>140.1</c:v>
                </c:pt>
                <c:pt idx="3">
                  <c:v>1224.2</c:v>
                </c:pt>
                <c:pt idx="4">
                  <c:v>198</c:v>
                </c:pt>
                <c:pt idx="5">
                  <c:v>1579.6</c:v>
                </c:pt>
                <c:pt idx="6">
                  <c:v>143.69999999999999</c:v>
                </c:pt>
                <c:pt idx="7">
                  <c:v>2153.6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34E0-489A-B0E9-67A077CBDC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817864"/>
        <c:axId val="276820216"/>
      </c:barChart>
      <c:catAx>
        <c:axId val="27681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ru-RU"/>
          </a:p>
        </c:txPr>
        <c:crossAx val="276820216"/>
        <c:crosses val="autoZero"/>
        <c:auto val="1"/>
        <c:lblAlgn val="ctr"/>
        <c:lblOffset val="100"/>
        <c:noMultiLvlLbl val="0"/>
      </c:catAx>
      <c:valAx>
        <c:axId val="27682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ru-RU"/>
          </a:p>
        </c:txPr>
        <c:crossAx val="276817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aseline="0">
          <a:latin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14079939003757"/>
          <c:y val="2.8478964401294517E-2"/>
          <c:w val="0.66727668400437712"/>
          <c:h val="0.6185202738850530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'Финансовые вложения '!$B$47</c:f>
              <c:strCache>
                <c:ptCount val="1"/>
                <c:pt idx="0">
                  <c:v>паи, акции и др. формы участия в капитале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'Финансовые вложения '!$A$48:$A$50</c:f>
              <c:strCache>
                <c:ptCount val="3"/>
                <c:pt idx="0">
                  <c:v>Растениеводство </c:v>
                </c:pt>
                <c:pt idx="1">
                  <c:v>Животноводство</c:v>
                </c:pt>
                <c:pt idx="2">
                  <c:v>Производство пищевых продуктов</c:v>
                </c:pt>
              </c:strCache>
            </c:strRef>
          </c:cat>
          <c:val>
            <c:numRef>
              <c:f>'Финансовые вложения '!$B$48:$B$50</c:f>
              <c:numCache>
                <c:formatCode>#\ ##0.0</c:formatCode>
                <c:ptCount val="3"/>
                <c:pt idx="0">
                  <c:v>11.809415579878394</c:v>
                </c:pt>
                <c:pt idx="1">
                  <c:v>34.018283165698122</c:v>
                </c:pt>
                <c:pt idx="2">
                  <c:v>7.8142294229715699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36-430E-A793-92355FAB6073}"/>
            </c:ext>
          </c:extLst>
        </c:ser>
        <c:ser>
          <c:idx val="1"/>
          <c:order val="1"/>
          <c:tx>
            <c:strRef>
              <c:f>'Финансовые вложения '!$C$47</c:f>
              <c:strCache>
                <c:ptCount val="1"/>
                <c:pt idx="0">
                  <c:v>долговые ценные бумаги и депозит. сертификаты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'Финансовые вложения '!$A$48:$A$50</c:f>
              <c:strCache>
                <c:ptCount val="3"/>
                <c:pt idx="0">
                  <c:v>Растениеводство </c:v>
                </c:pt>
                <c:pt idx="1">
                  <c:v>Животноводство</c:v>
                </c:pt>
                <c:pt idx="2">
                  <c:v>Производство пищевых продуктов</c:v>
                </c:pt>
              </c:strCache>
            </c:strRef>
          </c:cat>
          <c:val>
            <c:numRef>
              <c:f>'Финансовые вложения '!$C$48:$C$50</c:f>
              <c:numCache>
                <c:formatCode>#\ ##0.0</c:formatCode>
                <c:ptCount val="3"/>
                <c:pt idx="0">
                  <c:v>12.468263681136317</c:v>
                </c:pt>
                <c:pt idx="1">
                  <c:v>1.0612265753537768</c:v>
                </c:pt>
                <c:pt idx="2">
                  <c:v>4.4235702959087213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536-430E-A793-92355FAB6073}"/>
            </c:ext>
          </c:extLst>
        </c:ser>
        <c:ser>
          <c:idx val="2"/>
          <c:order val="2"/>
          <c:tx>
            <c:strRef>
              <c:f>'Финансовые вложения '!$D$47</c:f>
              <c:strCache>
                <c:ptCount val="1"/>
                <c:pt idx="0">
                  <c:v>предоставленные займы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5729712124880891E-3"/>
                  <c:y val="-7.766990291262140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536-430E-A793-92355FAB6073}"/>
                </c:ext>
              </c:extLst>
            </c:dLbl>
            <c:dLbl>
              <c:idx val="1"/>
              <c:layout>
                <c:manualLayout>
                  <c:x val="-6.6875654549857074E-3"/>
                  <c:y val="-7.766990291262140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536-430E-A793-92355FAB6073}"/>
                </c:ext>
              </c:extLst>
            </c:dLbl>
            <c:dLbl>
              <c:idx val="2"/>
              <c:layout>
                <c:manualLayout>
                  <c:x val="-4.4583769699904734E-3"/>
                  <c:y val="-8.543689320388357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536-430E-A793-92355FAB60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'Финансовые вложения '!$A$48:$A$50</c:f>
              <c:strCache>
                <c:ptCount val="3"/>
                <c:pt idx="0">
                  <c:v>Растениеводство </c:v>
                </c:pt>
                <c:pt idx="1">
                  <c:v>Животноводство</c:v>
                </c:pt>
                <c:pt idx="2">
                  <c:v>Производство пищевых продуктов</c:v>
                </c:pt>
              </c:strCache>
            </c:strRef>
          </c:cat>
          <c:val>
            <c:numRef>
              <c:f>'Финансовые вложения '!$D$48:$D$50</c:f>
              <c:numCache>
                <c:formatCode>#\ ##0.0</c:formatCode>
                <c:ptCount val="3"/>
                <c:pt idx="0">
                  <c:v>70.627372462218958</c:v>
                </c:pt>
                <c:pt idx="1">
                  <c:v>62.009444143274095</c:v>
                </c:pt>
                <c:pt idx="2">
                  <c:v>54.911568295901077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536-430E-A793-92355FAB6073}"/>
            </c:ext>
          </c:extLst>
        </c:ser>
        <c:ser>
          <c:idx val="3"/>
          <c:order val="3"/>
          <c:tx>
            <c:strRef>
              <c:f>'Финансовые вложения '!$E$47</c:f>
              <c:strCache>
                <c:ptCount val="1"/>
                <c:pt idx="0">
                  <c:v>банковские вклады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'Финансовые вложения '!$A$48:$A$50</c:f>
              <c:strCache>
                <c:ptCount val="3"/>
                <c:pt idx="0">
                  <c:v>Растениеводство </c:v>
                </c:pt>
                <c:pt idx="1">
                  <c:v>Животноводство</c:v>
                </c:pt>
                <c:pt idx="2">
                  <c:v>Производство пищевых продуктов</c:v>
                </c:pt>
              </c:strCache>
            </c:strRef>
          </c:cat>
          <c:val>
            <c:numRef>
              <c:f>'Финансовые вложения '!$E$48:$E$50</c:f>
              <c:numCache>
                <c:formatCode>#\ ##0.0</c:formatCode>
                <c:ptCount val="3"/>
                <c:pt idx="0">
                  <c:v>0</c:v>
                </c:pt>
                <c:pt idx="1">
                  <c:v>0.47716094592614205</c:v>
                </c:pt>
                <c:pt idx="2">
                  <c:v>2.4902333741765208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E536-430E-A793-92355FAB6073}"/>
            </c:ext>
          </c:extLst>
        </c:ser>
        <c:ser>
          <c:idx val="4"/>
          <c:order val="4"/>
          <c:tx>
            <c:strRef>
              <c:f>'Финансовые вложения '!$F$47</c:f>
              <c:strCache>
                <c:ptCount val="1"/>
                <c:pt idx="0">
                  <c:v>прочие финансовые вложения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'Финансовые вложения '!$A$48:$A$50</c:f>
              <c:strCache>
                <c:ptCount val="3"/>
                <c:pt idx="0">
                  <c:v>Растениеводство </c:v>
                </c:pt>
                <c:pt idx="1">
                  <c:v>Животноводство</c:v>
                </c:pt>
                <c:pt idx="2">
                  <c:v>Производство пищевых продуктов</c:v>
                </c:pt>
              </c:strCache>
            </c:strRef>
          </c:cat>
          <c:val>
            <c:numRef>
              <c:f>'Финансовые вложения '!$F$48:$F$50</c:f>
              <c:numCache>
                <c:formatCode>#\ ##0.0</c:formatCode>
                <c:ptCount val="3"/>
                <c:pt idx="0">
                  <c:v>5.0949482767663259</c:v>
                </c:pt>
                <c:pt idx="1">
                  <c:v>2.4338851697478097</c:v>
                </c:pt>
                <c:pt idx="2">
                  <c:v>30.360398611042111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E536-430E-A793-92355FAB607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21257480"/>
        <c:axId val="621264144"/>
      </c:barChart>
      <c:catAx>
        <c:axId val="621257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21264144"/>
        <c:crosses val="autoZero"/>
        <c:auto val="1"/>
        <c:lblAlgn val="ctr"/>
        <c:lblOffset val="100"/>
        <c:noMultiLvlLbl val="0"/>
      </c:catAx>
      <c:valAx>
        <c:axId val="6212641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21257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5500691635870258E-2"/>
          <c:y val="0.81501562731856514"/>
          <c:w val="0.94899853153569058"/>
          <c:h val="0.16441651768805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5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6D2DD59-431A-4CCC-96E5-111936AD563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6286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2DD59-431A-4CCC-96E5-111936AD563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995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2DD59-431A-4CCC-96E5-111936AD563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756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ACC390-9525-4524-9335-254EE0E46F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E7ED889-AFF6-4DFC-9D6F-CDD37D06DD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AEA3CE-110E-4CA7-A29C-9FC63BC5B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BF976-668F-4866-B71D-0870CE47072D}" type="datetime1">
              <a:rPr lang="en-US" smtClean="0"/>
              <a:t>5/16/2022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37E124-90F0-42C4-ABF8-63DCE418A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Maslova Vlada</a:t>
            </a:r>
            <a:endParaRPr kumimoji="0"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E17F8C-FFAF-4EC2-9F4A-A61A3050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597439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9F0865-A02F-4611-B442-099B34CD3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E6A757-3D71-43F8-B722-E8B2222BF7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0D7414-D938-4FCB-A7A3-0C7EC4211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01E2-9C2E-430C-ADB4-06FA5941B720}" type="datetime1">
              <a:rPr lang="en-US" smtClean="0"/>
              <a:t>5/16/2022</a:t>
            </a:fld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E39791-D9C3-4211-98CC-4CF510337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>
                <a:solidFill>
                  <a:schemeClr val="tx1">
                    <a:shade val="50000"/>
                  </a:schemeClr>
                </a:solidFill>
              </a:rPr>
              <a:t>Maslova Vlada</a:t>
            </a:r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3595F6-07CE-485F-AEA9-CF8AE58E4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916208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94E76-1518-406D-AA3F-C2BC6D6E8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7C86A3-5778-4F76-A40F-52F0926B4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A25802-EABD-4885-B7B0-E27A2DAD8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7ED2D-D916-4D74-99AC-BBD723945747}" type="datetime1">
              <a:rPr lang="en-US" smtClean="0"/>
              <a:t>5/16/2022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70F307-F64A-49E1-A864-4C97C9616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Maslova Vlada</a:t>
            </a:r>
            <a:endParaRPr kumimoji="0"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474BA3-7E2D-42DF-923E-E8C24FEAB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133518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3CCF14-FAEE-432B-8B23-B11AFE3CA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4080C0-F6E8-4940-94D5-38EF0074C0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CD21CF-6CA5-4B6C-A5E9-D1B688F0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23D38F-F3EF-4C26-97B7-5C1A1209D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01E2-9C2E-430C-ADB4-06FA5941B720}" type="datetime1">
              <a:rPr lang="en-US" smtClean="0"/>
              <a:t>5/16/2022</a:t>
            </a:fld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98F50E-BDFD-477B-B299-8FF555AD8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>
                <a:solidFill>
                  <a:schemeClr val="tx1">
                    <a:shade val="50000"/>
                  </a:schemeClr>
                </a:solidFill>
              </a:rPr>
              <a:t>Maslova Vlada</a:t>
            </a:r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DD6947-188D-4E28-B47A-99841B011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00357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F26A25-9924-42B0-8E23-3B11CBD51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5270B0-296E-4B4B-B677-967966410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FC247EC-B6FA-4F86-8A0E-6AB3D3B484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3A0AEFF-7B2C-4BF0-A247-D19FEA38FE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DD4E924-E34C-4D86-89E2-A07BF5CFBD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C147567-88FE-4FAE-B894-B0A25F93C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01E2-9C2E-430C-ADB4-06FA5941B720}" type="datetime1">
              <a:rPr lang="en-US" smtClean="0"/>
              <a:t>5/16/2022</a:t>
            </a:fld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CBB411D-00FF-435D-BAA4-B8EC3AA90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>
                <a:solidFill>
                  <a:schemeClr val="tx1">
                    <a:shade val="50000"/>
                  </a:schemeClr>
                </a:solidFill>
              </a:rPr>
              <a:t>Maslova Vlada</a:t>
            </a:r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CDE8181-8CCE-4DFC-949B-D6C8813C0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23174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761E29-8D52-46FA-AF62-60A5285EF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BF10EBD-EB13-4BA8-880B-285211C4D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75348-26D1-4589-842B-26BF786D01BA}" type="datetime1">
              <a:rPr lang="en-US" smtClean="0"/>
              <a:t>5/16/2022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1398813-F5F9-47EE-B36A-C14EA831D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Maslova Vlada</a:t>
            </a:r>
            <a:endParaRPr kumimoji="0"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0CE37A-9CAD-4A19-9109-1F38DE38F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63151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CE7568F-5E74-4173-8800-5CA7F6210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DB5C-F14B-4A7C-ACED-87552C68CFA3}" type="datetime1">
              <a:rPr lang="en-US" smtClean="0"/>
              <a:t>5/16/2022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2FDEB70-B7C2-4BFA-9755-DA2CC6DFA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Maslova Vlada</a:t>
            </a:r>
            <a:endParaRPr kumimoji="0"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A143E-48C4-4CE5-A144-D3E43371F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575827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0FAB59-B8BA-4143-9C15-08F553CA0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FEC238-2FB1-4F2B-9E32-1EA498AA8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9336D99-B304-453D-8DB9-DED2DEA78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4C8BE5-5CAA-4245-B3C2-84B25243D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01E2-9C2E-430C-ADB4-06FA5941B720}" type="datetime1">
              <a:rPr lang="en-US" smtClean="0"/>
              <a:t>5/16/2022</a:t>
            </a:fld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6CDE16-D796-48E9-9D9E-FA417BED6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>
                <a:solidFill>
                  <a:schemeClr val="tx1">
                    <a:shade val="50000"/>
                  </a:schemeClr>
                </a:solidFill>
              </a:rPr>
              <a:t>Maslova Vlada</a:t>
            </a:r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F3088C-31FA-4267-B4B2-5B2AD6C11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26728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FB7E4E-7442-4953-A7AC-A6F9E20E8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55EBCBE-EFC3-46D3-8B66-7651E361FD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1C30C44-ED5F-4A2C-82B5-57882795C7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CBB3AB-E352-49A5-BDCE-F6C7BB9A2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01E2-9C2E-430C-ADB4-06FA5941B720}" type="datetime1">
              <a:rPr lang="en-US" smtClean="0"/>
              <a:t>5/16/2022</a:t>
            </a:fld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19133B-211C-45AB-942D-39BB9632D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>
                <a:solidFill>
                  <a:schemeClr val="tx1">
                    <a:shade val="50000"/>
                  </a:schemeClr>
                </a:solidFill>
              </a:rPr>
              <a:t>Maslova Vlada</a:t>
            </a:r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ACF7B3-9DC5-477E-9EE2-0551FACBF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509301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81BC99-922B-4FC3-8C38-2087D3ADE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1CC7AC5-B3E2-425F-B41A-05E4E482D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CDD4A7-3512-4FC6-B776-BB68991B2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01E2-9C2E-430C-ADB4-06FA5941B720}" type="datetime1">
              <a:rPr lang="en-US" smtClean="0"/>
              <a:t>5/16/2022</a:t>
            </a:fld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4AC90E-6CC3-4D9B-A855-E7BCE303B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>
                <a:solidFill>
                  <a:schemeClr val="tx1">
                    <a:shade val="50000"/>
                  </a:schemeClr>
                </a:solidFill>
              </a:rPr>
              <a:t>Maslova Vlada</a:t>
            </a:r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50D594-044E-4FA7-8978-C7939C123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372170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EB5A329-5545-48AA-8479-8CBC1B0BB2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7EC918C-3B92-478A-BE2E-C96509CC2A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B5D029-3FF7-4384-9C22-67A0D65F8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01E2-9C2E-430C-ADB4-06FA5941B720}" type="datetime1">
              <a:rPr lang="en-US" smtClean="0"/>
              <a:t>5/16/2022</a:t>
            </a:fld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17FD77-96F4-4AC4-AEBC-2FA6D4A81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>
                <a:solidFill>
                  <a:schemeClr val="tx1">
                    <a:shade val="50000"/>
                  </a:schemeClr>
                </a:solidFill>
              </a:rPr>
              <a:t>Maslova Vlada</a:t>
            </a:r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4AB9F9-876C-4FB8-ABEE-95EFBB0D3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393898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C2D34A-1055-4223-B1F1-FD26572E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E2E7E3-0074-46A4-8982-339076884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EDA185-CB55-4AA8-BECB-730C6C51CF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001E2-9C2E-430C-ADB4-06FA5941B720}" type="datetime1">
              <a:rPr lang="en-US" smtClean="0"/>
              <a:t>5/16/2022</a:t>
            </a:fld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A7E10A-56E7-48F7-8863-8852CC61E5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0" lang="en-US">
                <a:solidFill>
                  <a:schemeClr val="tx1">
                    <a:shade val="50000"/>
                  </a:schemeClr>
                </a:solidFill>
              </a:rPr>
              <a:t>Maslova Vlada</a:t>
            </a:r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AA99BD-F003-4BE3-963F-FAB672C071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712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5" descr="Macintosh HD:Users:MARIE:Downloads:папочка-01.t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59632" cy="12076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259632" y="20586"/>
            <a:ext cx="7884368" cy="1264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b="1" dirty="0">
                <a:solidFill>
                  <a:srgbClr val="000000"/>
                </a:solidFill>
              </a:rPr>
              <a:t>ФГБНУ «ФЕДЕРАЛЬНЫЙ НАУЧНЫЙ ЦЕНТР АГРАРНОЙ ЭКОНОМИКИ </a:t>
            </a:r>
            <a:br>
              <a:rPr lang="ru-RU" b="1" dirty="0">
                <a:solidFill>
                  <a:srgbClr val="000000"/>
                </a:solidFill>
              </a:rPr>
            </a:br>
            <a:r>
              <a:rPr lang="ru-RU" b="1" dirty="0">
                <a:solidFill>
                  <a:srgbClr val="000000"/>
                </a:solidFill>
              </a:rPr>
              <a:t>И СОЦИАЛЬНОГО РАЗВИТИЯ СЕЛЬСКИХ ТЕРРИТОРИЙ – </a:t>
            </a:r>
          </a:p>
          <a:p>
            <a:pPr algn="ctr">
              <a:lnSpc>
                <a:spcPct val="107000"/>
              </a:lnSpc>
            </a:pPr>
            <a:r>
              <a:rPr lang="ru-RU" b="1" dirty="0">
                <a:solidFill>
                  <a:srgbClr val="000000"/>
                </a:solidFill>
              </a:rPr>
              <a:t>ВСЕРОССИЙСКИЙ НАУЧНО-ИССЛЕДОВАТЕЛЬСКИЙ ИНСТИТУТ </a:t>
            </a:r>
          </a:p>
          <a:p>
            <a:pPr algn="ctr">
              <a:lnSpc>
                <a:spcPct val="107000"/>
              </a:lnSpc>
            </a:pPr>
            <a:r>
              <a:rPr lang="ru-RU" b="1" dirty="0">
                <a:solidFill>
                  <a:srgbClr val="000000"/>
                </a:solidFill>
              </a:rPr>
              <a:t>ЭКОНОМИКИ СЕЛЬСКОГО ХОЗЯЙСТВА» (ФГБНУ ФНЦ ВНИИЭСХ)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211960" y="5359903"/>
            <a:ext cx="4704700" cy="938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</a:t>
            </a:r>
            <a:r>
              <a:rPr lang="ru-RU" sz="2000" b="1" dirty="0">
                <a:solidFill>
                  <a:srgbClr val="000000"/>
                </a:solidFill>
              </a:rPr>
              <a:t>Маслова Влада Вячеславовна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200" dirty="0">
                <a:solidFill>
                  <a:srgbClr val="000000"/>
                </a:solidFill>
              </a:rPr>
              <a:t>д.э.н., профессор РАН, зав. отделом исследования ценовых 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1200" dirty="0">
                <a:solidFill>
                  <a:srgbClr val="000000"/>
                </a:solidFill>
              </a:rPr>
              <a:t>         и финансово-кредитных отношений в АПК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6309319"/>
            <a:ext cx="9144000" cy="40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</a:rPr>
              <a:t>17 мая 2022 г.</a:t>
            </a:r>
          </a:p>
        </p:txBody>
      </p:sp>
      <p:cxnSp>
        <p:nvCxnSpPr>
          <p:cNvPr id="10" name="Прямая соединительная линия 9"/>
          <p:cNvCxnSpPr>
            <a:cxnSpLocks/>
          </p:cNvCxnSpPr>
          <p:nvPr/>
        </p:nvCxnSpPr>
        <p:spPr>
          <a:xfrm>
            <a:off x="0" y="11967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07504" y="1214422"/>
            <a:ext cx="9021876" cy="4087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ru-RU" sz="2400" b="1" i="1" dirty="0"/>
          </a:p>
          <a:p>
            <a:pPr algn="ctr"/>
            <a:r>
              <a:rPr lang="ru-RU" sz="2000" b="1" i="1" dirty="0"/>
              <a:t>Московский академический экономический форум </a:t>
            </a:r>
          </a:p>
          <a:p>
            <a:pPr algn="ctr"/>
            <a:r>
              <a:rPr lang="ru-RU" sz="2000" b="1" dirty="0"/>
              <a:t>«Россия: вызовы глобальной трансформации XXI века»</a:t>
            </a:r>
          </a:p>
          <a:p>
            <a:pPr algn="ctr"/>
            <a:endParaRPr lang="ru-RU" sz="2000" b="1" dirty="0"/>
          </a:p>
          <a:p>
            <a:pPr algn="ctr"/>
            <a:endParaRPr lang="ru-RU" sz="1200" b="1" dirty="0"/>
          </a:p>
          <a:p>
            <a:pPr algn="ctr"/>
            <a:r>
              <a:rPr lang="ru-RU" sz="1800" dirty="0"/>
              <a:t>Пленарная конференция </a:t>
            </a:r>
          </a:p>
          <a:p>
            <a:pPr algn="ctr"/>
            <a:r>
              <a:rPr lang="ru-RU" sz="2400" b="1" dirty="0"/>
              <a:t>«Развитие агропромышленного комплекса России в условиях санкций: риски, возможности, перспективы»</a:t>
            </a:r>
          </a:p>
          <a:p>
            <a:pPr algn="ctr"/>
            <a:endParaRPr lang="ru-RU" sz="2000" b="1" i="1" u="sng" dirty="0">
              <a:solidFill>
                <a:srgbClr val="000000"/>
              </a:solidFill>
            </a:endParaRPr>
          </a:p>
          <a:p>
            <a:pPr algn="ctr"/>
            <a:endParaRPr lang="ru-RU" sz="2000" b="1" i="1" u="sng" dirty="0">
              <a:solidFill>
                <a:srgbClr val="000000"/>
              </a:solidFill>
            </a:endParaRPr>
          </a:p>
          <a:p>
            <a:pPr algn="ctr"/>
            <a:r>
              <a:rPr lang="ru-RU" sz="1800" dirty="0">
                <a:solidFill>
                  <a:srgbClr val="000000"/>
                </a:solidFill>
              </a:rPr>
              <a:t>Тема доклада:</a:t>
            </a:r>
            <a:endParaRPr lang="ru-RU" sz="800" dirty="0">
              <a:solidFill>
                <a:srgbClr val="000000"/>
              </a:solidFill>
            </a:endParaRPr>
          </a:p>
          <a:p>
            <a:pPr algn="ctr"/>
            <a:r>
              <a:rPr lang="ru-RU" sz="2400" b="1" dirty="0">
                <a:solidFill>
                  <a:srgbClr val="000000"/>
                </a:solidFill>
              </a:rPr>
              <a:t>«Формирование инвестиционного капитала в АПК России в условиях глобальных вызовов и угроз</a:t>
            </a:r>
            <a:r>
              <a:rPr lang="ru-RU" sz="2400" b="1" dirty="0"/>
              <a:t>»</a:t>
            </a:r>
          </a:p>
          <a:p>
            <a:pPr algn="ctr"/>
            <a:endParaRPr lang="ru-RU" sz="200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F2EB190-44FD-4CCE-BB83-6A2E94DE7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43280" y="6472286"/>
            <a:ext cx="3086100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2B2B7E-7461-4645-B934-2DB5D2EFB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</a:t>
            </a:fld>
            <a:endParaRPr kumimoji="0"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C9072A-D2C1-BF20-47ED-6C2C81E2A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268759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доли накопления в  ВВП в 1980-2019 гг., в %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9177472-3A47-56E3-24CF-1B6463980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42" y="6453188"/>
            <a:ext cx="3086100" cy="365125"/>
          </a:xfrm>
        </p:spPr>
        <p:txBody>
          <a:bodyPr/>
          <a:lstStyle/>
          <a:p>
            <a:pPr algn="l"/>
            <a:r>
              <a:rPr kumimoji="0" lang="en-US" dirty="0">
                <a:solidFill>
                  <a:schemeClr val="tx1">
                    <a:shade val="50000"/>
                  </a:schemeClr>
                </a:solidFill>
              </a:rPr>
              <a:t>V </a:t>
            </a:r>
            <a:r>
              <a:rPr kumimoji="0" lang="en-US" dirty="0" err="1">
                <a:solidFill>
                  <a:schemeClr val="tx1">
                    <a:shade val="50000"/>
                  </a:schemeClr>
                </a:solidFill>
              </a:rPr>
              <a:t>Maslova</a:t>
            </a:r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93D3CC1-98E1-3B0A-767D-06A47BEE7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2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graphicFrame>
        <p:nvGraphicFramePr>
          <p:cNvPr id="6" name="Объект 13">
            <a:extLst>
              <a:ext uri="{FF2B5EF4-FFF2-40B4-BE49-F238E27FC236}">
                <a16:creationId xmlns:a16="http://schemas.microsoft.com/office/drawing/2014/main" id="{2AFCD765-4818-35A6-9EE6-12079D0AE9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2412843"/>
              </p:ext>
            </p:extLst>
          </p:nvPr>
        </p:nvGraphicFramePr>
        <p:xfrm>
          <a:off x="0" y="1268413"/>
          <a:ext cx="9144000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0704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400EC4-146D-4261-9498-BD5561591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индексов физического объема инвестиций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 основной капитал в 2013-2021 гг., %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ABFE6277-FAF1-4CF8-B7C3-7EF61DE733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4051194"/>
              </p:ext>
            </p:extLst>
          </p:nvPr>
        </p:nvGraphicFramePr>
        <p:xfrm>
          <a:off x="0" y="1556793"/>
          <a:ext cx="9144003" cy="47995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1870">
                  <a:extLst>
                    <a:ext uri="{9D8B030D-6E8A-4147-A177-3AD203B41FA5}">
                      <a16:colId xmlns:a16="http://schemas.microsoft.com/office/drawing/2014/main" val="4235021494"/>
                    </a:ext>
                  </a:extLst>
                </a:gridCol>
                <a:gridCol w="712214">
                  <a:extLst>
                    <a:ext uri="{9D8B030D-6E8A-4147-A177-3AD203B41FA5}">
                      <a16:colId xmlns:a16="http://schemas.microsoft.com/office/drawing/2014/main" val="2779053508"/>
                    </a:ext>
                  </a:extLst>
                </a:gridCol>
                <a:gridCol w="712214">
                  <a:extLst>
                    <a:ext uri="{9D8B030D-6E8A-4147-A177-3AD203B41FA5}">
                      <a16:colId xmlns:a16="http://schemas.microsoft.com/office/drawing/2014/main" val="2396806481"/>
                    </a:ext>
                  </a:extLst>
                </a:gridCol>
                <a:gridCol w="633079">
                  <a:extLst>
                    <a:ext uri="{9D8B030D-6E8A-4147-A177-3AD203B41FA5}">
                      <a16:colId xmlns:a16="http://schemas.microsoft.com/office/drawing/2014/main" val="1509743425"/>
                    </a:ext>
                  </a:extLst>
                </a:gridCol>
                <a:gridCol w="712214">
                  <a:extLst>
                    <a:ext uri="{9D8B030D-6E8A-4147-A177-3AD203B41FA5}">
                      <a16:colId xmlns:a16="http://schemas.microsoft.com/office/drawing/2014/main" val="1326385388"/>
                    </a:ext>
                  </a:extLst>
                </a:gridCol>
                <a:gridCol w="633079">
                  <a:extLst>
                    <a:ext uri="{9D8B030D-6E8A-4147-A177-3AD203B41FA5}">
                      <a16:colId xmlns:a16="http://schemas.microsoft.com/office/drawing/2014/main" val="1291157676"/>
                    </a:ext>
                  </a:extLst>
                </a:gridCol>
                <a:gridCol w="633079">
                  <a:extLst>
                    <a:ext uri="{9D8B030D-6E8A-4147-A177-3AD203B41FA5}">
                      <a16:colId xmlns:a16="http://schemas.microsoft.com/office/drawing/2014/main" val="3307994873"/>
                    </a:ext>
                  </a:extLst>
                </a:gridCol>
                <a:gridCol w="633079">
                  <a:extLst>
                    <a:ext uri="{9D8B030D-6E8A-4147-A177-3AD203B41FA5}">
                      <a16:colId xmlns:a16="http://schemas.microsoft.com/office/drawing/2014/main" val="3160517359"/>
                    </a:ext>
                  </a:extLst>
                </a:gridCol>
                <a:gridCol w="633079">
                  <a:extLst>
                    <a:ext uri="{9D8B030D-6E8A-4147-A177-3AD203B41FA5}">
                      <a16:colId xmlns:a16="http://schemas.microsoft.com/office/drawing/2014/main" val="520855198"/>
                    </a:ext>
                  </a:extLst>
                </a:gridCol>
                <a:gridCol w="633079">
                  <a:extLst>
                    <a:ext uri="{9D8B030D-6E8A-4147-A177-3AD203B41FA5}">
                      <a16:colId xmlns:a16="http://schemas.microsoft.com/office/drawing/2014/main" val="2064414793"/>
                    </a:ext>
                  </a:extLst>
                </a:gridCol>
                <a:gridCol w="1187017">
                  <a:extLst>
                    <a:ext uri="{9D8B030D-6E8A-4147-A177-3AD203B41FA5}">
                      <a16:colId xmlns:a16="http://schemas.microsoft.com/office/drawing/2014/main" val="165430238"/>
                    </a:ext>
                  </a:extLst>
                </a:gridCol>
              </a:tblGrid>
              <a:tr h="119310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2013-2021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12860"/>
                  </a:ext>
                </a:extLst>
              </a:tr>
              <a:tr h="1031473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экономике</a:t>
                      </a:r>
                    </a:p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100,8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98,5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89,9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104,8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105,4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102,1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98,6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107,8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106,8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63424"/>
                  </a:ext>
                </a:extLst>
              </a:tr>
              <a:tr h="1218476">
                <a:tc>
                  <a:txBody>
                    <a:bodyPr/>
                    <a:lstStyle/>
                    <a:p>
                      <a:pPr algn="l" fontAlgn="b"/>
                      <a:endParaRPr lang="en-US" sz="1800" b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</a:t>
                      </a:r>
                    </a:p>
                    <a:p>
                      <a:pPr algn="l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106,6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92,7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87,4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113,1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108,2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104,1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93,3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102,5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103,9</a:t>
                      </a:r>
                    </a:p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185659"/>
                  </a:ext>
                </a:extLst>
              </a:tr>
              <a:tr h="1356502">
                <a:tc>
                  <a:txBody>
                    <a:bodyPr/>
                    <a:lstStyle/>
                    <a:p>
                      <a:pPr algn="l" fontAlgn="b"/>
                      <a:endParaRPr lang="ru-RU" sz="1800" b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пищевых продуктов</a:t>
                      </a:r>
                    </a:p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100,2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107,6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87,6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88,0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118,8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104,3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106,5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107,3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117,6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3" marR="7073" marT="707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3689221"/>
                  </a:ext>
                </a:extLst>
              </a:tr>
            </a:tbl>
          </a:graphicData>
        </a:graphic>
      </p:graphicFrame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BE394FA-673A-4C11-BF8A-6CABAD099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504" y="6356350"/>
            <a:ext cx="3086100" cy="365125"/>
          </a:xfrm>
        </p:spPr>
        <p:txBody>
          <a:bodyPr/>
          <a:lstStyle/>
          <a:p>
            <a:pPr algn="l"/>
            <a:r>
              <a:rPr kumimoji="0" lang="en-US" dirty="0">
                <a:solidFill>
                  <a:schemeClr val="tx1">
                    <a:shade val="50000"/>
                  </a:schemeClr>
                </a:solidFill>
              </a:rPr>
              <a:t>V </a:t>
            </a:r>
            <a:r>
              <a:rPr kumimoji="0" lang="en-US" dirty="0" err="1">
                <a:solidFill>
                  <a:schemeClr val="tx1">
                    <a:shade val="50000"/>
                  </a:schemeClr>
                </a:solidFill>
              </a:rPr>
              <a:t>Maslova</a:t>
            </a:r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5294513-6B3C-45EE-B426-FAF1DD78B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3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880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-35049"/>
            <a:ext cx="9144000" cy="1334541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объемов кредитования по видам экономической деятельности в 2013-2021 гг., млрд руб.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851AE3-5457-41F8-944C-1FC2BC51A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27" y="6453337"/>
            <a:ext cx="2522249" cy="415772"/>
          </a:xfrm>
        </p:spPr>
        <p:txBody>
          <a:bodyPr/>
          <a:lstStyle/>
          <a:p>
            <a:pPr algn="l"/>
            <a:r>
              <a:rPr kumimoji="0" lang="en-US" dirty="0">
                <a:solidFill>
                  <a:schemeClr val="tx1">
                    <a:shade val="50000"/>
                  </a:schemeClr>
                </a:solidFill>
              </a:rPr>
              <a:t>V </a:t>
            </a:r>
            <a:r>
              <a:rPr kumimoji="0" lang="en-US" dirty="0" err="1">
                <a:solidFill>
                  <a:schemeClr val="tx1">
                    <a:shade val="50000"/>
                  </a:schemeClr>
                </a:solidFill>
              </a:rPr>
              <a:t>Maslova</a:t>
            </a:r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  <a:p>
            <a:pPr algn="l"/>
            <a:endParaRPr kumimoji="0"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3FAF76-5860-4210-8529-3AB8C9034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4</a:t>
            </a:fld>
            <a:endParaRPr kumimoji="0" lang="en-US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717859A1-2BA0-48A5-B15A-2A562EA405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4049245"/>
              </p:ext>
            </p:extLst>
          </p:nvPr>
        </p:nvGraphicFramePr>
        <p:xfrm>
          <a:off x="0" y="1300163"/>
          <a:ext cx="9144000" cy="5153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60559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9906818-01B7-4CD9-A679-70F95D965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670" y="6427374"/>
            <a:ext cx="3086100" cy="365125"/>
          </a:xfrm>
        </p:spPr>
        <p:txBody>
          <a:bodyPr/>
          <a:lstStyle/>
          <a:p>
            <a:pPr algn="l"/>
            <a:r>
              <a:rPr kumimoji="0" lang="en-US" dirty="0">
                <a:solidFill>
                  <a:schemeClr val="tx1">
                    <a:shade val="50000"/>
                  </a:schemeClr>
                </a:solidFill>
              </a:rPr>
              <a:t>V </a:t>
            </a:r>
            <a:r>
              <a:rPr kumimoji="0" lang="en-US" dirty="0" err="1">
                <a:solidFill>
                  <a:schemeClr val="tx1">
                    <a:shade val="50000"/>
                  </a:schemeClr>
                </a:solidFill>
              </a:rPr>
              <a:t>Maslova</a:t>
            </a:r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  <a:p>
            <a:pPr algn="l"/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BE592E5-EEAC-4CAA-A7AB-897B04787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5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B5BF2336-4C47-4D1C-B2EB-6DBADA39A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32172" cy="126876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объемов кредитования различных видов экономической деятельности в общем объеме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кредитования, %</a:t>
            </a:r>
          </a:p>
        </p:txBody>
      </p:sp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83C4634B-C688-4C92-87E4-BD2B3B3660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0742423"/>
              </p:ext>
            </p:extLst>
          </p:nvPr>
        </p:nvGraphicFramePr>
        <p:xfrm>
          <a:off x="23670" y="1412875"/>
          <a:ext cx="9108503" cy="5050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5192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66E1B2-EE07-2676-6E58-3380CF0EF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412776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 инвестиций  в основной капитал сельского хозяйства  и пищевой промышленности, млрд руб.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4001C9A-1D81-54CF-CEFD-4E80FBC7C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3086100" cy="365125"/>
          </a:xfrm>
        </p:spPr>
        <p:txBody>
          <a:bodyPr/>
          <a:lstStyle/>
          <a:p>
            <a:pPr algn="l"/>
            <a:r>
              <a:rPr kumimoji="0" lang="en-US" dirty="0">
                <a:solidFill>
                  <a:schemeClr val="tx1">
                    <a:shade val="50000"/>
                  </a:schemeClr>
                </a:solidFill>
              </a:rPr>
              <a:t>V </a:t>
            </a:r>
            <a:r>
              <a:rPr kumimoji="0" lang="en-US" dirty="0" err="1">
                <a:solidFill>
                  <a:schemeClr val="tx1">
                    <a:shade val="50000"/>
                  </a:schemeClr>
                </a:solidFill>
              </a:rPr>
              <a:t>Maslova</a:t>
            </a:r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  <a:p>
            <a:pPr algn="l"/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C589FF4-8383-EA9B-26AF-B2814655A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6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graphicFrame>
        <p:nvGraphicFramePr>
          <p:cNvPr id="6" name="Объект 3">
            <a:extLst>
              <a:ext uri="{FF2B5EF4-FFF2-40B4-BE49-F238E27FC236}">
                <a16:creationId xmlns:a16="http://schemas.microsoft.com/office/drawing/2014/main" id="{59C3E9B5-62EF-7665-7D56-D3E9701EA8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371620"/>
              </p:ext>
            </p:extLst>
          </p:nvPr>
        </p:nvGraphicFramePr>
        <p:xfrm>
          <a:off x="0" y="1412875"/>
          <a:ext cx="9144000" cy="4943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9792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B2CD6C-4B53-0876-1598-2831937DF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34076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вложения в сельском, лесном хозяйстве, охоте, рыболовстве и рыбоводстве, млрд руб.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88FB6E5-644C-65C2-595F-9A860A5CC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66179"/>
            <a:ext cx="3086100" cy="365125"/>
          </a:xfrm>
        </p:spPr>
        <p:txBody>
          <a:bodyPr/>
          <a:lstStyle/>
          <a:p>
            <a:pPr algn="l"/>
            <a:r>
              <a:rPr kumimoji="0" lang="en-US" dirty="0">
                <a:solidFill>
                  <a:schemeClr val="tx1">
                    <a:shade val="50000"/>
                  </a:schemeClr>
                </a:solidFill>
              </a:rPr>
              <a:t>V </a:t>
            </a:r>
            <a:r>
              <a:rPr kumimoji="0" lang="en-US" dirty="0" err="1">
                <a:solidFill>
                  <a:schemeClr val="tx1">
                    <a:shade val="50000"/>
                  </a:schemeClr>
                </a:solidFill>
              </a:rPr>
              <a:t>Maslova</a:t>
            </a:r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  <a:p>
            <a:pPr algn="l"/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E9132C3-FD8F-D46C-BB2F-C2034A159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7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graphicFrame>
        <p:nvGraphicFramePr>
          <p:cNvPr id="6" name="Объект 3">
            <a:extLst>
              <a:ext uri="{FF2B5EF4-FFF2-40B4-BE49-F238E27FC236}">
                <a16:creationId xmlns:a16="http://schemas.microsoft.com/office/drawing/2014/main" id="{67F15269-6000-5120-1250-01D01C8CEE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0938882"/>
              </p:ext>
            </p:extLst>
          </p:nvPr>
        </p:nvGraphicFramePr>
        <p:xfrm>
          <a:off x="0" y="1341438"/>
          <a:ext cx="9109075" cy="5014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6937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8D4CBA-0B11-0255-A0B9-D99DD3E81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225" y="0"/>
            <a:ext cx="9144000" cy="1289197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долгосрочных финансовых вложений в АПК 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2020 г., %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24774A1-56FB-7BDE-CF93-B5C9BEB0C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6404844"/>
            <a:ext cx="3086100" cy="365125"/>
          </a:xfrm>
        </p:spPr>
        <p:txBody>
          <a:bodyPr/>
          <a:lstStyle/>
          <a:p>
            <a:pPr algn="l"/>
            <a:r>
              <a:rPr kumimoji="0" lang="en-US" dirty="0">
                <a:solidFill>
                  <a:schemeClr val="tx1">
                    <a:shade val="50000"/>
                  </a:schemeClr>
                </a:solidFill>
              </a:rPr>
              <a:t>V </a:t>
            </a:r>
            <a:r>
              <a:rPr kumimoji="0" lang="en-US" dirty="0" err="1">
                <a:solidFill>
                  <a:schemeClr val="tx1">
                    <a:shade val="50000"/>
                  </a:schemeClr>
                </a:solidFill>
              </a:rPr>
              <a:t>Maslova</a:t>
            </a:r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  <a:p>
            <a:pPr algn="l"/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892A6DE-E544-6177-0F37-62ADD899F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8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BE5D3572-4899-FF60-BC02-EDE3E95B64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1540492"/>
              </p:ext>
            </p:extLst>
          </p:nvPr>
        </p:nvGraphicFramePr>
        <p:xfrm>
          <a:off x="0" y="1557338"/>
          <a:ext cx="9144000" cy="4895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7922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3AD6B-5B8A-DE73-7AE9-46733C0A8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6" y="1"/>
            <a:ext cx="9135684" cy="1052735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использования денежных средств организаций, направленных на инвестиционную деятельность</a:t>
            </a:r>
            <a:endParaRPr lang="ru-RU" sz="2400" dirty="0"/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63D6DBC1-60EA-6CD4-A717-53C83EE6EE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4908682"/>
              </p:ext>
            </p:extLst>
          </p:nvPr>
        </p:nvGraphicFramePr>
        <p:xfrm>
          <a:off x="8316" y="1052736"/>
          <a:ext cx="9061647" cy="5256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291">
                  <a:extLst>
                    <a:ext uri="{9D8B030D-6E8A-4147-A177-3AD203B41FA5}">
                      <a16:colId xmlns:a16="http://schemas.microsoft.com/office/drawing/2014/main" val="3759889215"/>
                    </a:ext>
                  </a:extLst>
                </a:gridCol>
                <a:gridCol w="1274817">
                  <a:extLst>
                    <a:ext uri="{9D8B030D-6E8A-4147-A177-3AD203B41FA5}">
                      <a16:colId xmlns:a16="http://schemas.microsoft.com/office/drawing/2014/main" val="1830947090"/>
                    </a:ext>
                  </a:extLst>
                </a:gridCol>
                <a:gridCol w="1325270">
                  <a:extLst>
                    <a:ext uri="{9D8B030D-6E8A-4147-A177-3AD203B41FA5}">
                      <a16:colId xmlns:a16="http://schemas.microsoft.com/office/drawing/2014/main" val="92427692"/>
                    </a:ext>
                  </a:extLst>
                </a:gridCol>
                <a:gridCol w="1130368">
                  <a:extLst>
                    <a:ext uri="{9D8B030D-6E8A-4147-A177-3AD203B41FA5}">
                      <a16:colId xmlns:a16="http://schemas.microsoft.com/office/drawing/2014/main" val="801591571"/>
                    </a:ext>
                  </a:extLst>
                </a:gridCol>
                <a:gridCol w="1325270">
                  <a:extLst>
                    <a:ext uri="{9D8B030D-6E8A-4147-A177-3AD203B41FA5}">
                      <a16:colId xmlns:a16="http://schemas.microsoft.com/office/drawing/2014/main" val="1637022369"/>
                    </a:ext>
                  </a:extLst>
                </a:gridCol>
                <a:gridCol w="1083369">
                  <a:extLst>
                    <a:ext uri="{9D8B030D-6E8A-4147-A177-3AD203B41FA5}">
                      <a16:colId xmlns:a16="http://schemas.microsoft.com/office/drawing/2014/main" val="1737706013"/>
                    </a:ext>
                  </a:extLst>
                </a:gridCol>
                <a:gridCol w="947262">
                  <a:extLst>
                    <a:ext uri="{9D8B030D-6E8A-4147-A177-3AD203B41FA5}">
                      <a16:colId xmlns:a16="http://schemas.microsoft.com/office/drawing/2014/main" val="3528272873"/>
                    </a:ext>
                  </a:extLst>
                </a:gridCol>
              </a:tblGrid>
              <a:tr h="245428">
                <a:tc rowSpan="2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инвестиционную деятельность</a:t>
                      </a:r>
                    </a:p>
                  </a:txBody>
                  <a:tcPr marL="64261" marR="642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</a:t>
                      </a:r>
                    </a:p>
                  </a:txBody>
                  <a:tcPr marL="64261" marR="642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184586"/>
                  </a:ext>
                </a:extLst>
              </a:tr>
              <a:tr h="16968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приобретение, создание, модернизацию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внеоборотн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активов</a:t>
                      </a:r>
                    </a:p>
                  </a:txBody>
                  <a:tcPr marL="64261" marR="642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приобрете-ние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акций других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(долей участия)</a:t>
                      </a:r>
                    </a:p>
                  </a:txBody>
                  <a:tcPr marL="64261" marR="642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приобретение долговых ценных бумаг, предоставление займов </a:t>
                      </a:r>
                    </a:p>
                  </a:txBody>
                  <a:tcPr marL="64261" marR="642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 по долговым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обязатель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ствам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61" marR="642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</a:t>
                      </a:r>
                    </a:p>
                  </a:txBody>
                  <a:tcPr marL="64261" marR="642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572440"/>
                  </a:ext>
                </a:extLst>
              </a:tr>
              <a:tr h="9313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Сельское, лесное хозяйство, охота, рыболовство и рыбоводство, млрд руб.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1 012,2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395,5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22,7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433,3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148,5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124266"/>
                  </a:ext>
                </a:extLst>
              </a:tr>
              <a:tr h="776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Производство пищевых продуктов, млрд руб.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682,3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149,3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8,8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449,1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70,4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963950"/>
                  </a:ext>
                </a:extLst>
              </a:tr>
              <a:tr h="6752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агропродовольственному сектору, млрд руб.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1 694,5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544,8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31,4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882,4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218,9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939188"/>
                  </a:ext>
                </a:extLst>
              </a:tr>
              <a:tr h="9313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использования денежных средств в сельхозорганизациях, %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41,0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15,5</a:t>
                      </a:r>
                    </a:p>
                  </a:txBody>
                  <a:tcPr marL="64261" marR="642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1688343"/>
                  </a:ext>
                </a:extLst>
              </a:tr>
            </a:tbl>
          </a:graphicData>
        </a:graphic>
      </p:graphicFrame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4AFA82B-4BC5-EFDE-3F66-7213F9217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27992" y="6489426"/>
            <a:ext cx="3086100" cy="365125"/>
          </a:xfrm>
        </p:spPr>
        <p:txBody>
          <a:bodyPr/>
          <a:lstStyle/>
          <a:p>
            <a:pPr algn="l"/>
            <a:r>
              <a:rPr kumimoji="0" lang="en-US" dirty="0">
                <a:solidFill>
                  <a:schemeClr val="tx1">
                    <a:shade val="50000"/>
                  </a:schemeClr>
                </a:solidFill>
              </a:rPr>
              <a:t>V </a:t>
            </a:r>
            <a:r>
              <a:rPr kumimoji="0" lang="en-US" dirty="0" err="1">
                <a:solidFill>
                  <a:schemeClr val="tx1">
                    <a:shade val="50000"/>
                  </a:schemeClr>
                </a:solidFill>
              </a:rPr>
              <a:t>Maslova</a:t>
            </a:r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  <a:p>
            <a:pPr algn="l"/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07E74B9-B768-A29D-35E7-AD9437B06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9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754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A5D88C-76D2-D91B-45CB-A1349DF11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7383"/>
            <a:ext cx="9144000" cy="151216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денежных средств организаций в 2020 году 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D12BF0CF-9941-7514-BF01-5A5CA64848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0556334"/>
              </p:ext>
            </p:extLst>
          </p:nvPr>
        </p:nvGraphicFramePr>
        <p:xfrm>
          <a:off x="0" y="1119660"/>
          <a:ext cx="9144000" cy="51922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15190">
                  <a:extLst>
                    <a:ext uri="{9D8B030D-6E8A-4147-A177-3AD203B41FA5}">
                      <a16:colId xmlns:a16="http://schemas.microsoft.com/office/drawing/2014/main" val="3384237050"/>
                    </a:ext>
                  </a:extLst>
                </a:gridCol>
                <a:gridCol w="1449716">
                  <a:extLst>
                    <a:ext uri="{9D8B030D-6E8A-4147-A177-3AD203B41FA5}">
                      <a16:colId xmlns:a16="http://schemas.microsoft.com/office/drawing/2014/main" val="1031370009"/>
                    </a:ext>
                  </a:extLst>
                </a:gridCol>
                <a:gridCol w="1481233">
                  <a:extLst>
                    <a:ext uri="{9D8B030D-6E8A-4147-A177-3AD203B41FA5}">
                      <a16:colId xmlns:a16="http://schemas.microsoft.com/office/drawing/2014/main" val="608057614"/>
                    </a:ext>
                  </a:extLst>
                </a:gridCol>
                <a:gridCol w="1606181">
                  <a:extLst>
                    <a:ext uri="{9D8B030D-6E8A-4147-A177-3AD203B41FA5}">
                      <a16:colId xmlns:a16="http://schemas.microsoft.com/office/drawing/2014/main" val="3744639368"/>
                    </a:ext>
                  </a:extLst>
                </a:gridCol>
                <a:gridCol w="1691680">
                  <a:extLst>
                    <a:ext uri="{9D8B030D-6E8A-4147-A177-3AD203B41FA5}">
                      <a16:colId xmlns:a16="http://schemas.microsoft.com/office/drawing/2014/main" val="510214203"/>
                    </a:ext>
                  </a:extLst>
                </a:gridCol>
              </a:tblGrid>
              <a:tr h="25433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Долгосрочные инвестиции по  видам деятельности</a:t>
                      </a:r>
                      <a:r>
                        <a:rPr lang="en-US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неполному кругу организаций,    млн руб.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финансирования затрат по капитальным вложениям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расходах на инвестиций, %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финансирования создания и приобретения программного обеспечения ЭВМ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расходах на инвестиции, %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финансирования НИР и НИОКТР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расходах на  инвестиции, %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39811"/>
                  </a:ext>
                </a:extLst>
              </a:tr>
              <a:tr h="7896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Всего по экономике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27 856 016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38,6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710537"/>
                  </a:ext>
                </a:extLst>
              </a:tr>
              <a:tr h="9682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Сельское, лесное хозяйство, охота, рыболовство и рыбоводство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601 479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72,1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0,003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78871"/>
                  </a:ext>
                </a:extLst>
              </a:tr>
              <a:tr h="8909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Производство пищевых продуктов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273 877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78,1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207901"/>
                  </a:ext>
                </a:extLst>
              </a:tr>
            </a:tbl>
          </a:graphicData>
        </a:graphic>
      </p:graphicFrame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B6A3463-902E-2EA0-3B44-005672E99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11902"/>
            <a:ext cx="3086100" cy="365125"/>
          </a:xfrm>
        </p:spPr>
        <p:txBody>
          <a:bodyPr/>
          <a:lstStyle/>
          <a:p>
            <a:pPr algn="l"/>
            <a:r>
              <a:rPr kumimoji="0" lang="en-US" dirty="0">
                <a:solidFill>
                  <a:schemeClr val="tx1">
                    <a:shade val="50000"/>
                  </a:schemeClr>
                </a:solidFill>
              </a:rPr>
              <a:t>V </a:t>
            </a:r>
            <a:r>
              <a:rPr kumimoji="0" lang="en-US" dirty="0" err="1">
                <a:solidFill>
                  <a:schemeClr val="tx1">
                    <a:shade val="50000"/>
                  </a:schemeClr>
                </a:solidFill>
              </a:rPr>
              <a:t>Maslova</a:t>
            </a:r>
            <a:r>
              <a:rPr kumimoji="0" lang="en-US" dirty="0">
                <a:solidFill>
                  <a:schemeClr val="tx1">
                    <a:shade val="50000"/>
                  </a:schemeClr>
                </a:solidFill>
              </a:rPr>
              <a:t>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4E5601-ACEE-2F9F-0811-645969458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10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938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514600"/>
            <a:ext cx="9144000" cy="17002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64BB3B9-C69D-4F7B-B4BE-5AABF9AF5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56351"/>
            <a:ext cx="6115050" cy="365125"/>
          </a:xfrm>
        </p:spPr>
        <p:txBody>
          <a:bodyPr/>
          <a:lstStyle/>
          <a:p>
            <a:pPr algn="l"/>
            <a:r>
              <a:rPr kumimoji="0" lang="en-US" dirty="0" err="1"/>
              <a:t>Maslova</a:t>
            </a:r>
            <a:r>
              <a:rPr kumimoji="0" lang="en-US" dirty="0"/>
              <a:t> </a:t>
            </a:r>
            <a:r>
              <a:rPr kumimoji="0" lang="en-US" dirty="0" err="1"/>
              <a:t>Vlada</a:t>
            </a:r>
            <a:endParaRPr kumimoji="0"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4B219BB-7E67-43E4-AC89-5C35F3E4E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11</a:t>
            </a:fld>
            <a:endParaRPr kumimoji="0"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9222</TotalTime>
  <Words>519</Words>
  <Application>Microsoft Office PowerPoint</Application>
  <PresentationFormat>Экран (4:3)</PresentationFormat>
  <Paragraphs>173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Динамика доли накопления в  ВВП в 1980-2019 гг., в %</vt:lpstr>
      <vt:lpstr>Динамика индексов физического объема инвестиций  в   основной капитал в 2013-2021 гг., %</vt:lpstr>
      <vt:lpstr>Динамика объемов кредитования по видам экономической деятельности в 2013-2021 гг., млрд руб.</vt:lpstr>
      <vt:lpstr>Доля объемов кредитования различных видов экономической деятельности в общем объеме  кредитования, %</vt:lpstr>
      <vt:lpstr>Динамика  инвестиций  в основной капитал сельского хозяйства  и пищевой промышленности, млрд руб.</vt:lpstr>
      <vt:lpstr>Финансовые вложения в сельском, лесном хозяйстве, охоте, рыболовстве и рыбоводстве, млрд руб.</vt:lpstr>
      <vt:lpstr>Структура долгосрочных финансовых вложений в АПК  в 2020 г., % </vt:lpstr>
      <vt:lpstr>Структура использования денежных средств организаций, направленных на инвестиционную деятельность</vt:lpstr>
      <vt:lpstr>Использование денежных средств организаций в 2020 году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Разработать методологию исследования взаимоотношений подсистем экономического механизма в регионах с благоприятными и неблагоприятными условиями ведения сельского хозяйства</dc:title>
  <dc:creator>Пользователь</dc:creator>
  <cp:lastModifiedBy>Игорь Маслов</cp:lastModifiedBy>
  <cp:revision>376</cp:revision>
  <dcterms:created xsi:type="dcterms:W3CDTF">2014-11-08T10:02:12Z</dcterms:created>
  <dcterms:modified xsi:type="dcterms:W3CDTF">2022-05-16T13:44:33Z</dcterms:modified>
</cp:coreProperties>
</file>