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3" r:id="rId1"/>
  </p:sldMasterIdLst>
  <p:notesMasterIdLst>
    <p:notesMasterId r:id="rId20"/>
  </p:notesMasterIdLst>
  <p:handoutMasterIdLst>
    <p:handoutMasterId r:id="rId21"/>
  </p:handoutMasterIdLst>
  <p:sldIdLst>
    <p:sldId id="256" r:id="rId2"/>
    <p:sldId id="445" r:id="rId3"/>
    <p:sldId id="391" r:id="rId4"/>
    <p:sldId id="405" r:id="rId5"/>
    <p:sldId id="432" r:id="rId6"/>
    <p:sldId id="436" r:id="rId7"/>
    <p:sldId id="394" r:id="rId8"/>
    <p:sldId id="443" r:id="rId9"/>
    <p:sldId id="444" r:id="rId10"/>
    <p:sldId id="395" r:id="rId11"/>
    <p:sldId id="437" r:id="rId12"/>
    <p:sldId id="438" r:id="rId13"/>
    <p:sldId id="439" r:id="rId14"/>
    <p:sldId id="442" r:id="rId15"/>
    <p:sldId id="447" r:id="rId16"/>
    <p:sldId id="270" r:id="rId17"/>
    <p:sldId id="446" r:id="rId18"/>
    <p:sldId id="440" r:id="rId19"/>
  </p:sldIdLst>
  <p:sldSz cx="9906000" cy="6858000" type="A4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4783C"/>
    <a:srgbClr val="996633"/>
    <a:srgbClr val="25A2FF"/>
    <a:srgbClr val="FF9933"/>
    <a:srgbClr val="969696"/>
    <a:srgbClr val="9933FF"/>
    <a:srgbClr val="FFCCFF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96" autoAdjust="0"/>
  </p:normalViewPr>
  <p:slideViewPr>
    <p:cSldViewPr snapToGrid="0">
      <p:cViewPr varScale="1">
        <p:scale>
          <a:sx n="69" d="100"/>
          <a:sy n="69" d="100"/>
        </p:scale>
        <p:origin x="-1236" y="-90"/>
      </p:cViewPr>
      <p:guideLst>
        <p:guide orient="horz" pos="812"/>
        <p:guide pos="55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5E271C-C19A-4971-AB28-8389DA3EE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00E1885-97A3-4D49-967E-0C7B867E6877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99B8181-95C8-4DB2-BEB6-EF704E26F2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7715F1-29A4-4EC3-9187-A596C1EBDA2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26E882-DD1B-4668-90BA-E55D55E5FF1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9D98DB-8180-4832-B3DF-A828EC9977B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24936C-8455-4989-B6BB-F604BAC6547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 обрабатывающих производствах сельских МСП треть – предприятия пищевой промышленности. В транспортировке и хранении также есть элеваторы, т.е. связь с сельским хозяйством.</a:t>
            </a:r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1D96C5-CA6D-4EF2-816A-47CF25F3F6A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FBF8C2-3A83-44CA-80FD-94340047C93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 обрабатывающих производствах сельских МСП половина выручки – от пищевой промышленности, также производство минеральной неметаллической продукции, производство готовой металлической продукции кроме машин (еще 33%)</a:t>
            </a:r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A0417E-AFD7-4669-BFD0-2E584C91E74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Вполне конкурентны сельские МСП в расчете прибыли на рубль выручки с городскими предприятиями в сельском хозяйстве, транспорте и хранении, торговле. Сельское хозяйство одна из самых прибыльных отраслей, стабильны обрабатывающие производства, транспорт и хранение. Строительство  сельскими МСП намного более неустойчиво по прибыльности, чем городское.</a:t>
            </a:r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F57DD1-A51B-47E4-A01B-3D9547AA47B3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Фондоотдача (сколько приходится выручки на рубль основных фондов) выше стабильно в торговле у сельских МСП по сравнению с городом, и в обрабатывающих производствах, близка в сельском хозяйстве. Однако, сильно ниже в строительстве, транспортировке и хранении.</a:t>
            </a:r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E98125-7CF5-4DB6-BE0E-DBEE0D11E98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Ниже долговая нагрузка на рубль выручки у сельских МСП в торговле, обрабатывающих производствах.</a:t>
            </a:r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3F4AA9-51C8-4B1F-A9AD-93824661BB8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DF5F33-1B32-4DE8-B075-8423C9DB1B0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BBE169-EBEF-4801-9668-E7E70B9699E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6BC29D-F358-4DF0-94EC-3A43D0D5A65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Полученные результаты вносят вклад в уточнение знаний о сельской локальной экономике, сферах деятельности, наиболее привлекательных для сельских МСП, их основных характеристиках и динамике на примере одной области. Аналогичные работы по другим регионам позволят расширить и углубить это знание. </a:t>
            </a:r>
          </a:p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35197E-EF17-442F-A2CB-FD2F061BA63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347" y="770467"/>
            <a:ext cx="8760619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354" y="4198409"/>
            <a:ext cx="7497914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91891FF8-5734-441F-952B-FE70584A5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0E98D-E960-4FAC-8FF5-A51D29EAC5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347" y="767419"/>
            <a:ext cx="8759381" cy="3355848"/>
          </a:xfrm>
        </p:spPr>
        <p:txBody>
          <a:bodyPr anchor="b"/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2353" y="4187275"/>
            <a:ext cx="7496366" cy="164592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0850C-2E95-4389-99A3-BE9E6BE18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783" y="1993392"/>
            <a:ext cx="4123373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4216" y="1993392"/>
            <a:ext cx="4123373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2B0FF-7EF7-4D54-97CA-DDDA2CFE22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783" y="2032000"/>
            <a:ext cx="4123373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783" y="2736150"/>
            <a:ext cx="4123373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3502" y="2029968"/>
            <a:ext cx="4123373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3502" y="2734056"/>
            <a:ext cx="4123373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98124-2844-432E-A210-378637E2D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903AA-D648-41C2-9F30-A084F9D5B7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B0C18-D830-4C6F-BF88-CCF4505AF7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/>
          <p:nvPr/>
        </p:nvSpPr>
        <p:spPr>
          <a:xfrm>
            <a:off x="6191250" y="0"/>
            <a:ext cx="37147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712391" y="542282"/>
            <a:ext cx="2748915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5" y="762000"/>
            <a:ext cx="4953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4236" y="2511813"/>
            <a:ext cx="2761298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3B60165D-CC3E-439F-9323-45D7614AA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494" y="5418669"/>
            <a:ext cx="8759381" cy="613283"/>
          </a:xfrm>
        </p:spPr>
        <p:txBody>
          <a:bodyPr anchor="b"/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906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rmAutofit/>
          </a:bodyPr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9783" y="5909735"/>
            <a:ext cx="7498842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C0320C5C-7CEF-4057-9723-99E1EC518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42D44-6337-4B13-AA77-DE4B0D5D3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4461" y="695325"/>
            <a:ext cx="2135981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6865" y="714377"/>
            <a:ext cx="6284119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7DA41-EB09-4932-AF44-156A37305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500063"/>
            <a:ext cx="8753475" cy="1657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993900"/>
            <a:ext cx="8737600" cy="376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213" y="6411913"/>
            <a:ext cx="334327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50">
                <a:solidFill>
                  <a:schemeClr val="tx1">
                    <a:alpha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213" y="6554788"/>
            <a:ext cx="40862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50" cap="all" baseline="0">
                <a:solidFill>
                  <a:schemeClr val="tx1">
                    <a:alpha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5829300"/>
            <a:ext cx="2376488" cy="13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0" b="0" smtClean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329E3E71-B3C3-4A0B-8D91-D01F27ABB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6" r:id="rId8"/>
    <p:sldLayoutId id="2147483817" r:id="rId9"/>
    <p:sldLayoutId id="2147483813" r:id="rId10"/>
    <p:sldLayoutId id="2147483814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800" kern="1200" spc="-12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accent1"/>
          </a:solidFill>
          <a:latin typeface="Calibri Light" pitchFamily="34" charset="0"/>
        </a:defRPr>
      </a:lvl9pPr>
    </p:titleStyle>
    <p:bodyStyle>
      <a:lvl1pPr marL="90488" indent="-90488" algn="l" rtl="0" fontAlgn="base">
        <a:lnSpc>
          <a:spcPct val="85000"/>
        </a:lnSpc>
        <a:spcBef>
          <a:spcPts val="1300"/>
        </a:spcBef>
        <a:spcAft>
          <a:spcPct val="0"/>
        </a:spcAft>
        <a:buFont typeface="Arial" charset="0"/>
        <a:buChar char=" 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273050" indent="-342900" algn="l" rtl="0" fontAlgn="base">
        <a:lnSpc>
          <a:spcPct val="85000"/>
        </a:lnSpc>
        <a:spcBef>
          <a:spcPts val="600"/>
        </a:spcBef>
        <a:spcAft>
          <a:spcPct val="0"/>
        </a:spcAft>
        <a:buFont typeface="Arial" charset="0"/>
        <a:buChar char=" "/>
        <a:defRPr sz="2400" kern="1200">
          <a:solidFill>
            <a:srgbClr val="262626"/>
          </a:solidFill>
          <a:latin typeface="+mn-lt"/>
          <a:ea typeface="+mn-ea"/>
          <a:cs typeface="+mn-cs"/>
        </a:defRPr>
      </a:lvl2pPr>
      <a:lvl3pPr marL="547688" indent="-547688" algn="l" rtl="0" fontAlgn="base">
        <a:lnSpc>
          <a:spcPct val="85000"/>
        </a:lnSpc>
        <a:spcBef>
          <a:spcPts val="600"/>
        </a:spcBef>
        <a:spcAft>
          <a:spcPct val="0"/>
        </a:spcAft>
        <a:buFont typeface="Arial" charset="0"/>
        <a:buChar char=" "/>
        <a:defRPr sz="2000" i="1" kern="1200">
          <a:solidFill>
            <a:srgbClr val="262626"/>
          </a:solidFill>
          <a:latin typeface="+mn-lt"/>
          <a:ea typeface="+mn-ea"/>
          <a:cs typeface="+mn-cs"/>
        </a:defRPr>
      </a:lvl3pPr>
      <a:lvl4pPr marL="822325" indent="-822325" algn="l" rtl="0" fontAlgn="base">
        <a:lnSpc>
          <a:spcPct val="85000"/>
        </a:lnSpc>
        <a:spcBef>
          <a:spcPts val="600"/>
        </a:spcBef>
        <a:spcAft>
          <a:spcPct val="0"/>
        </a:spcAft>
        <a:buFont typeface="Arial" charset="0"/>
        <a:buChar char=" 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1096963" indent="-1096963" algn="l" rtl="0" fontAlgn="base">
        <a:lnSpc>
          <a:spcPct val="85000"/>
        </a:lnSpc>
        <a:spcBef>
          <a:spcPts val="600"/>
        </a:spcBef>
        <a:spcAft>
          <a:spcPct val="0"/>
        </a:spcAft>
        <a:buFont typeface="Arial" charset="0"/>
        <a:buChar char=" "/>
        <a:defRPr kern="1200">
          <a:solidFill>
            <a:srgbClr val="262626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/>
            </a:extLst>
          </p:cNvPr>
          <p:cNvSpPr/>
          <p:nvPr/>
        </p:nvSpPr>
        <p:spPr>
          <a:xfrm>
            <a:off x="103909" y="1809170"/>
            <a:ext cx="9653991" cy="279400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374074" y="1809170"/>
            <a:ext cx="938382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диверсификации сельской экономики в новых экономических реалиях (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 сельских МСП Тамбовской области)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7" name="Text Box 23"/>
          <p:cNvSpPr txBox="1">
            <a:spLocks noChangeArrowheads="1"/>
          </p:cNvSpPr>
          <p:nvPr/>
        </p:nvSpPr>
        <p:spPr bwMode="auto">
          <a:xfrm>
            <a:off x="1033463" y="4953000"/>
            <a:ext cx="5984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Докладчик:</a:t>
            </a:r>
            <a:r>
              <a:rPr lang="ru-RU" sz="2400" b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Гатаулина Е.А.</a:t>
            </a:r>
            <a:r>
              <a:rPr lang="en-US" sz="240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вед. н.с. </a:t>
            </a:r>
          </a:p>
          <a:p>
            <a:r>
              <a:rPr lang="ru-RU" sz="240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Шишкина Е.А. м.н.с.  </a:t>
            </a:r>
          </a:p>
        </p:txBody>
      </p:sp>
      <p:pic>
        <p:nvPicPr>
          <p:cNvPr id="15368" name="Рисунок 1"/>
          <p:cNvPicPr>
            <a:picLocks noChangeAspect="1"/>
          </p:cNvPicPr>
          <p:nvPr/>
        </p:nvPicPr>
        <p:blipFill>
          <a:blip r:embed="rId3"/>
          <a:srcRect r="38037"/>
          <a:stretch>
            <a:fillRect/>
          </a:stretch>
        </p:blipFill>
        <p:spPr bwMode="auto">
          <a:xfrm>
            <a:off x="1131888" y="228600"/>
            <a:ext cx="7869237" cy="121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407988"/>
            <a:ext cx="9906000" cy="9953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численности сельского и городского населения, в % к 1970 г.</a:t>
            </a:r>
          </a:p>
        </p:txBody>
      </p:sp>
      <p:pic>
        <p:nvPicPr>
          <p:cNvPr id="17410" name="Рисунок 14"/>
          <p:cNvPicPr>
            <a:picLocks noChangeAspect="1"/>
          </p:cNvPicPr>
          <p:nvPr/>
        </p:nvPicPr>
        <p:blipFill>
          <a:blip r:embed="rId2"/>
          <a:srcRect l="28365" t="37350" r="6058" b="9315"/>
          <a:stretch>
            <a:fillRect/>
          </a:stretch>
        </p:blipFill>
        <p:spPr bwMode="auto">
          <a:xfrm>
            <a:off x="138113" y="1833563"/>
            <a:ext cx="9629775" cy="440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563" y="141288"/>
            <a:ext cx="9540875" cy="6372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прежде, чем давать рекомендации по диверсификации, надо знать состояние отраслей сельской экономики (какие отрасли составляют ее «костяк», насколько 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устойчивы). Сейчас таким знанием, основанной на официальной информации (а не на отдельных опросах, кейсах,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-проектах) ни о сельской экономики, ни о сельских МСП мы не обладаем. 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оценку состояния сельских предприятий МСП на примере Тамбовской области в отраслевом разрезе. Показать важность несельскохозяйственного и с/х бизнеса для сельской экономики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СПАРК-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интерфакс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выборки: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выборка по предприятиям-юр. лицам Тамбовской области за 2018-2020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УК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соответствующий год. Сельские предприятия выделялись по коду ОКТМО. Фильтр СПАРК по включению в реестр МСП позволил выделить сельские МСП. Выбирался ряд показателей из 1 и 2 форм бухгалтерской отчетности (выручка, задолженность, прибыль/убытки до налогообложения и др.)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84138"/>
            <a:ext cx="9906000" cy="9953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численности предприятий </a:t>
            </a:r>
          </a:p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Тамбовской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в 2018-2021 гг.</a:t>
            </a:r>
          </a:p>
        </p:txBody>
      </p:sp>
      <p:sp>
        <p:nvSpPr>
          <p:cNvPr id="20482" name="Text Box 23"/>
          <p:cNvSpPr txBox="1">
            <a:spLocks noChangeArrowheads="1"/>
          </p:cNvSpPr>
          <p:nvPr/>
        </p:nvSpPr>
        <p:spPr bwMode="auto">
          <a:xfrm>
            <a:off x="277813" y="6396038"/>
            <a:ext cx="43434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</a:t>
            </a:r>
          </a:p>
        </p:txBody>
      </p:sp>
      <p:pic>
        <p:nvPicPr>
          <p:cNvPr id="20483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8" y="1079500"/>
            <a:ext cx="9420225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133350"/>
            <a:ext cx="9906000" cy="990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плотности бизнесов на 100 чел. населения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Тамбовской области</a:t>
            </a:r>
          </a:p>
        </p:txBody>
      </p:sp>
      <p:sp>
        <p:nvSpPr>
          <p:cNvPr id="22530" name="Text Box 23"/>
          <p:cNvSpPr txBox="1">
            <a:spLocks noChangeArrowheads="1"/>
          </p:cNvSpPr>
          <p:nvPr/>
        </p:nvSpPr>
        <p:spPr bwMode="auto">
          <a:xfrm>
            <a:off x="277813" y="63119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</a:t>
            </a:r>
          </a:p>
        </p:txBody>
      </p:sp>
      <p:pic>
        <p:nvPicPr>
          <p:cNvPr id="22531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988" y="1276350"/>
            <a:ext cx="94742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250825"/>
            <a:ext cx="9925050" cy="11049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действующих предприятий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марту 2022 г. от 2018,%</a:t>
            </a:r>
          </a:p>
        </p:txBody>
      </p:sp>
      <p:graphicFrame>
        <p:nvGraphicFramePr>
          <p:cNvPr id="24625" name="Group 49"/>
          <p:cNvGraphicFramePr>
            <a:graphicFrameLocks noGrp="1"/>
          </p:cNvGraphicFramePr>
          <p:nvPr/>
        </p:nvGraphicFramePr>
        <p:xfrm>
          <a:off x="409575" y="1782763"/>
          <a:ext cx="9086850" cy="4041775"/>
        </p:xfrm>
        <a:graphic>
          <a:graphicData uri="http://schemas.openxmlformats.org/drawingml/2006/table">
            <a:tbl>
              <a:tblPr/>
              <a:tblGrid>
                <a:gridCol w="4511675"/>
                <a:gridCol w="1508125"/>
                <a:gridCol w="1352550"/>
                <a:gridCol w="1714500"/>
              </a:tblGrid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Виды деятельности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C8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Город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C8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Село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C8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Сельские МСП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C8878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(раздел А)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783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95,2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Несельскохозяйственные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67,9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783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83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Торговля, ремонт автотранспорта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67,9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783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91,1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Обрабатывающие производства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783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Строительство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783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84,9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14783C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Транспорт и хранение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783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14783C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Сельские МСП устойчивее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215E6B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30163"/>
            <a:ext cx="9906000" cy="863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Отраслевая структура  (по численности) городских предприятий и сельских МСП Тамбовской области,%</a:t>
            </a:r>
          </a:p>
        </p:txBody>
      </p:sp>
      <p:pic>
        <p:nvPicPr>
          <p:cNvPr id="26626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25" y="893763"/>
            <a:ext cx="93027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177800"/>
            <a:ext cx="9906000" cy="82073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Отраслевая структура по выручке сельских МСП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Тамбовской области, %</a:t>
            </a:r>
          </a:p>
        </p:txBody>
      </p:sp>
      <p:pic>
        <p:nvPicPr>
          <p:cNvPr id="28674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155700"/>
            <a:ext cx="9048750" cy="561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77788"/>
            <a:ext cx="9906000" cy="74295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отраслей в основных фондах </a:t>
            </a:r>
            <a:r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задолженности сельских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МСП  Тамбовской области, %</a:t>
            </a:r>
          </a:p>
        </p:txBody>
      </p:sp>
      <p:pic>
        <p:nvPicPr>
          <p:cNvPr id="29698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225" y="866775"/>
            <a:ext cx="9607550" cy="589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179388"/>
            <a:ext cx="9906000" cy="87153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Вклад сельских МСП в производственно-финансовые показатели предприятий Тамбовской области, %</a:t>
            </a:r>
          </a:p>
        </p:txBody>
      </p:sp>
      <p:sp>
        <p:nvSpPr>
          <p:cNvPr id="30723" name="Text Box 23"/>
          <p:cNvSpPr txBox="1">
            <a:spLocks noChangeArrowheads="1"/>
          </p:cNvSpPr>
          <p:nvPr/>
        </p:nvSpPr>
        <p:spPr bwMode="auto">
          <a:xfrm>
            <a:off x="277813" y="65151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3152" y="1233629"/>
          <a:ext cx="9240535" cy="503801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90845">
                  <a:extLst>
                    <a:ext uri="{9D8B030D-6E8A-4147-A177-3AD203B41FA5}"/>
                  </a:extLst>
                </a:gridCol>
                <a:gridCol w="563615">
                  <a:extLst>
                    <a:ext uri="{9D8B030D-6E8A-4147-A177-3AD203B41FA5}"/>
                  </a:extLst>
                </a:gridCol>
                <a:gridCol w="563615">
                  <a:extLst>
                    <a:ext uri="{9D8B030D-6E8A-4147-A177-3AD203B41FA5}"/>
                  </a:extLst>
                </a:gridCol>
                <a:gridCol w="654579">
                  <a:extLst>
                    <a:ext uri="{9D8B030D-6E8A-4147-A177-3AD203B41FA5}"/>
                  </a:extLst>
                </a:gridCol>
                <a:gridCol w="603387">
                  <a:extLst>
                    <a:ext uri="{9D8B030D-6E8A-4147-A177-3AD203B41FA5}"/>
                  </a:extLst>
                </a:gridCol>
                <a:gridCol w="524254">
                  <a:extLst>
                    <a:ext uri="{9D8B030D-6E8A-4147-A177-3AD203B41FA5}"/>
                  </a:extLst>
                </a:gridCol>
                <a:gridCol w="566279">
                  <a:extLst>
                    <a:ext uri="{9D8B030D-6E8A-4147-A177-3AD203B41FA5}"/>
                  </a:extLst>
                </a:gridCol>
                <a:gridCol w="838327">
                  <a:extLst>
                    <a:ext uri="{9D8B030D-6E8A-4147-A177-3AD203B41FA5}"/>
                  </a:extLst>
                </a:gridCol>
                <a:gridCol w="623171">
                  <a:extLst>
                    <a:ext uri="{9D8B030D-6E8A-4147-A177-3AD203B41FA5}"/>
                  </a:extLst>
                </a:gridCol>
                <a:gridCol w="524253">
                  <a:extLst>
                    <a:ext uri="{9D8B030D-6E8A-4147-A177-3AD203B41FA5}"/>
                  </a:extLst>
                </a:gridCol>
                <a:gridCol w="633063">
                  <a:extLst>
                    <a:ext uri="{9D8B030D-6E8A-4147-A177-3AD203B41FA5}"/>
                  </a:extLst>
                </a:gridCol>
                <a:gridCol w="692411">
                  <a:extLst>
                    <a:ext uri="{9D8B030D-6E8A-4147-A177-3AD203B41FA5}"/>
                  </a:extLst>
                </a:gridCol>
                <a:gridCol w="662736">
                  <a:extLst>
                    <a:ext uri="{9D8B030D-6E8A-4147-A177-3AD203B41FA5}"/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10420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фонды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фонды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фонды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(раздел А)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Торговля,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ремонт автотранспорта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/>
                </a:extLst>
              </a:tr>
              <a:tr h="103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Транспортировка и хранение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всем видам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Несельскохозяйственные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344488"/>
            <a:ext cx="9906000" cy="9763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Прибыль/убыток до налогообложения на рубль выручки сельских МСП и городских предприятий Тамбовской области</a:t>
            </a:r>
          </a:p>
        </p:txBody>
      </p:sp>
      <p:sp>
        <p:nvSpPr>
          <p:cNvPr id="32771" name="Text Box 23"/>
          <p:cNvSpPr txBox="1">
            <a:spLocks noChangeArrowheads="1"/>
          </p:cNvSpPr>
          <p:nvPr/>
        </p:nvSpPr>
        <p:spPr bwMode="auto">
          <a:xfrm>
            <a:off x="277813" y="65151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74650" y="1595438"/>
          <a:ext cx="8983663" cy="437356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64559">
                  <a:extLst>
                    <a:ext uri="{9D8B030D-6E8A-4147-A177-3AD203B41FA5}"/>
                  </a:extLst>
                </a:gridCol>
                <a:gridCol w="746984">
                  <a:extLst>
                    <a:ext uri="{9D8B030D-6E8A-4147-A177-3AD203B41FA5}"/>
                  </a:extLst>
                </a:gridCol>
                <a:gridCol w="1222568">
                  <a:extLst>
                    <a:ext uri="{9D8B030D-6E8A-4147-A177-3AD203B41FA5}"/>
                  </a:extLst>
                </a:gridCol>
                <a:gridCol w="862460">
                  <a:extLst>
                    <a:ext uri="{9D8B030D-6E8A-4147-A177-3AD203B41FA5}"/>
                  </a:extLst>
                </a:gridCol>
                <a:gridCol w="862460">
                  <a:extLst>
                    <a:ext uri="{9D8B030D-6E8A-4147-A177-3AD203B41FA5}"/>
                  </a:extLst>
                </a:gridCol>
                <a:gridCol w="862460">
                  <a:extLst>
                    <a:ext uri="{9D8B030D-6E8A-4147-A177-3AD203B41FA5}"/>
                  </a:extLst>
                </a:gridCol>
                <a:gridCol w="862460">
                  <a:extLst>
                    <a:ext uri="{9D8B030D-6E8A-4147-A177-3AD203B41FA5}"/>
                  </a:extLst>
                </a:gridCol>
              </a:tblGrid>
              <a:tr h="3135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 по разделам ОКВЭД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b="1" i="0" u="none" strike="noStrike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b="1" i="0" u="none" strike="noStrike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b="1" i="0" u="none" strike="noStrike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5518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51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лесное хозяйство, охота, рыболовство и рыбоводство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2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  <a:tr h="32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2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Торговля,</a:t>
                      </a:r>
                      <a:r>
                        <a:rPr lang="ru-RU" sz="20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ремонт автотранспорта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  <a:tr h="32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Транспортировка и хранение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29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всем разделам ОКВЭД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51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2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несельскохозяйственные виды деятельности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215900"/>
            <a:ext cx="9906000" cy="10033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Фондоотдача сельских МСП и городских предприятий Тамбовской области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Text Box 23"/>
          <p:cNvSpPr txBox="1">
            <a:spLocks noChangeArrowheads="1"/>
          </p:cNvSpPr>
          <p:nvPr/>
        </p:nvSpPr>
        <p:spPr bwMode="auto">
          <a:xfrm>
            <a:off x="277813" y="65151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11175" y="1587500"/>
          <a:ext cx="8883650" cy="4267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84863">
                  <a:extLst>
                    <a:ext uri="{9D8B030D-6E8A-4147-A177-3AD203B41FA5}"/>
                  </a:extLst>
                </a:gridCol>
                <a:gridCol w="820882">
                  <a:extLst>
                    <a:ext uri="{9D8B030D-6E8A-4147-A177-3AD203B41FA5}"/>
                  </a:extLst>
                </a:gridCol>
                <a:gridCol w="1066475">
                  <a:extLst>
                    <a:ext uri="{9D8B030D-6E8A-4147-A177-3AD203B41FA5}"/>
                  </a:extLst>
                </a:gridCol>
                <a:gridCol w="853122">
                  <a:extLst>
                    <a:ext uri="{9D8B030D-6E8A-4147-A177-3AD203B41FA5}"/>
                  </a:extLst>
                </a:gridCol>
                <a:gridCol w="853122">
                  <a:extLst>
                    <a:ext uri="{9D8B030D-6E8A-4147-A177-3AD203B41FA5}"/>
                  </a:extLst>
                </a:gridCol>
                <a:gridCol w="853122">
                  <a:extLst>
                    <a:ext uri="{9D8B030D-6E8A-4147-A177-3AD203B41FA5}"/>
                  </a:extLst>
                </a:gridCol>
                <a:gridCol w="853122">
                  <a:extLst>
                    <a:ext uri="{9D8B030D-6E8A-4147-A177-3AD203B41FA5}"/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 по разделам ОКВЭД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лесное хозяйство, охота, рыболовство и рыбоводство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Торговля, ремонт автотранспорта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Транспортировка и хранение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всем разделам ОКВЭД</a:t>
                      </a:r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Несельскохозяйственные виды деятельности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136525"/>
            <a:ext cx="9906000" cy="11557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Долговая нагрузка (кредиторская задолженность, займы, кредиты)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рубль выручки сельских МСП и городских предприятий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Тамбовской области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Text Box 23"/>
          <p:cNvSpPr txBox="1">
            <a:spLocks noChangeArrowheads="1"/>
          </p:cNvSpPr>
          <p:nvPr/>
        </p:nvSpPr>
        <p:spPr bwMode="auto">
          <a:xfrm>
            <a:off x="277813" y="65151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87363" y="1830388"/>
          <a:ext cx="8748712" cy="4035425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491345">
                  <a:extLst>
                    <a:ext uri="{9D8B030D-6E8A-4147-A177-3AD203B41FA5}"/>
                  </a:extLst>
                </a:gridCol>
                <a:gridCol w="675409">
                  <a:extLst>
                    <a:ext uri="{9D8B030D-6E8A-4147-A177-3AD203B41FA5}"/>
                  </a:extLst>
                </a:gridCol>
                <a:gridCol w="1319646">
                  <a:extLst>
                    <a:ext uri="{9D8B030D-6E8A-4147-A177-3AD203B41FA5}"/>
                  </a:extLst>
                </a:gridCol>
                <a:gridCol w="742991">
                  <a:extLst>
                    <a:ext uri="{9D8B030D-6E8A-4147-A177-3AD203B41FA5}"/>
                  </a:extLst>
                </a:gridCol>
                <a:gridCol w="839918">
                  <a:extLst>
                    <a:ext uri="{9D8B030D-6E8A-4147-A177-3AD203B41FA5}"/>
                  </a:extLst>
                </a:gridCol>
                <a:gridCol w="839918">
                  <a:extLst>
                    <a:ext uri="{9D8B030D-6E8A-4147-A177-3AD203B41FA5}"/>
                  </a:extLst>
                </a:gridCol>
                <a:gridCol w="839918">
                  <a:extLst>
                    <a:ext uri="{9D8B030D-6E8A-4147-A177-3AD203B41FA5}"/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деятельности по разделам ОКВЭД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</a:t>
                      </a:r>
                      <a:r>
                        <a:rPr lang="ru-RU" sz="2000" b="1" u="none" strike="noStrike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лесное хозяйство, охота, рыболовство и рыбоводство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 оптовая и розничная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76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Транспортировка и хранение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0,55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всем разделам ОКВЭД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Несельскохозяйственные виды деятельности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220663"/>
            <a:ext cx="9906000" cy="10398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 сельских МСП на 23 района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Тамбовской области</a:t>
            </a:r>
          </a:p>
        </p:txBody>
      </p:sp>
      <p:sp>
        <p:nvSpPr>
          <p:cNvPr id="40963" name="Text Box 23"/>
          <p:cNvSpPr txBox="1">
            <a:spLocks noChangeArrowheads="1"/>
          </p:cNvSpPr>
          <p:nvPr/>
        </p:nvSpPr>
        <p:spPr bwMode="auto">
          <a:xfrm>
            <a:off x="277813" y="65151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11175" y="1633538"/>
          <a:ext cx="9069388" cy="2652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0812">
                  <a:extLst>
                    <a:ext uri="{9D8B030D-6E8A-4147-A177-3AD203B41FA5}"/>
                  </a:extLst>
                </a:gridCol>
                <a:gridCol w="5559135">
                  <a:extLst>
                    <a:ext uri="{9D8B030D-6E8A-4147-A177-3AD203B41FA5}"/>
                  </a:extLst>
                </a:gridCol>
              </a:tblGrid>
              <a:tr h="24962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деятельности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МСП предприятия (2020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г.)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Соц.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спорт, досуг, развлечения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438" y="93663"/>
            <a:ext cx="9507537" cy="68786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 МСП области устойчивее городских в части сохранения численности бизнесов. У них более быстрый рост выручки. Плотность бизнесов ожидаемо существенно ниже городских, но растет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Это хорошая основа.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диверсифицирована.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Возможности: диверсификация: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основных отраслей,  где бизнес уже развит, - с/х, обрабатывающие производства, 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поддержке отраслей, в которых бизнес развит, но не стабилен: сельское строительство, транспорт и хранение; 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поддержке предприятий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соц. сферы (образования, здравоохранения, культуры, соц.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бытовых услуг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Это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ниша, тем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более, что и ИП,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в этих отраслях недостаточно.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Бизнес пока не очень охотно туда идет.</a:t>
            </a: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результаты вносят вклад в уточнение знаний о сельской локальной экономике, сферах деятельности, наиболее привлекательных для сельских МСП, их основных характеристиках и динамике на примере одной области. Аналогичные работы по другим регионам позволят расширить и углубить это знание. </a:t>
            </a:r>
          </a:p>
          <a:p>
            <a:pPr marL="342900" indent="-342900"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buFontTx/>
              <a:buChar char="-"/>
              <a:defRPr/>
            </a:pP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0"/>
            <a:ext cx="5546388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defTabSz="104298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latin typeface="+mn-lt"/>
              <a:cs typeface="+mn-cs"/>
            </a:endParaRPr>
          </a:p>
        </p:txBody>
      </p:sp>
      <p:sp>
        <p:nvSpPr>
          <p:cNvPr id="35844" name="Text Box 2052"/>
          <p:cNvSpPr txBox="1">
            <a:spLocks noChangeArrowheads="1"/>
          </p:cNvSpPr>
          <p:nvPr/>
        </p:nvSpPr>
        <p:spPr bwMode="auto">
          <a:xfrm>
            <a:off x="460375" y="2782888"/>
            <a:ext cx="6867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43013" name="Рисунок 2" descr="Изображение выглядит как стрел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900" y="184150"/>
            <a:ext cx="22352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220663"/>
            <a:ext cx="9906000" cy="103981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 сельских МСП на 23 района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Тамбовской области</a:t>
            </a:r>
          </a:p>
        </p:txBody>
      </p:sp>
      <p:sp>
        <p:nvSpPr>
          <p:cNvPr id="44034" name="Text Box 23"/>
          <p:cNvSpPr txBox="1">
            <a:spLocks noChangeArrowheads="1"/>
          </p:cNvSpPr>
          <p:nvPr/>
        </p:nvSpPr>
        <p:spPr bwMode="auto">
          <a:xfrm>
            <a:off x="277813" y="6515100"/>
            <a:ext cx="434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Докладчик: Гатаулина Е.А., вед.н.с.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11175" y="1633538"/>
          <a:ext cx="9153525" cy="30178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0852">
                  <a:extLst>
                    <a:ext uri="{9D8B030D-6E8A-4147-A177-3AD203B41FA5}"/>
                  </a:extLst>
                </a:gridCol>
                <a:gridCol w="3356622">
                  <a:extLst>
                    <a:ext uri="{9D8B030D-6E8A-4147-A177-3AD203B41FA5}"/>
                  </a:extLst>
                </a:gridCol>
                <a:gridCol w="3116915">
                  <a:extLst>
                    <a:ext uri="{9D8B030D-6E8A-4147-A177-3AD203B41FA5}"/>
                  </a:extLst>
                </a:gridCol>
              </a:tblGrid>
              <a:tr h="24962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деятельности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МСП предприятия (2020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г.)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ИП </a:t>
                      </a:r>
                      <a:endParaRPr lang="en-US" sz="2400" b="1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 март 2022) 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Соц.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спорт, досуг, развлечения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из них 20 – в Тамбовском районе</a:t>
                      </a:r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988" y="0"/>
            <a:ext cx="9507537" cy="5748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 МСП области устойчивее городских в части сохранения численности бизнесов. У них более быстрый рост выручки. Плотность бизнесов ожидаемо существенно ниже городских, но растет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хорошая основа.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мало диверсифицирована. С/х продолжает играть значимую роль в специализации сельских МСП области: почти треть в численности и 50% всей выручки. Торговля и обрабатывающие производства, среди которых значима доля пищевой промышленности, дают еще около 40% выручки, и 45% численности сельских МСП. Среди других несельскохозяйственных отраслей значимы строительство, транспорт и хранение. </a:t>
            </a: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С/х, торговля, транспорт и хранение, обрабатывающие производства в сельских МСП вполне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городскими предприятиями по показателям прибыли на руб. выручки. С/х, торговля, обрабатывающие производства – по фондоотдаче, долговой нагрузке. Особенно хорошо по сравнению с городом по всем показателям выглядит торговля. </a:t>
            </a:r>
          </a:p>
          <a:p>
            <a:pPr algn="just" fontAlgn="auto">
              <a:spcBef>
                <a:spcPct val="50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Нестабильно сельское строительство. Очень мало среди сельских МСП предприятий соц. сферы (образования, здравоохранения, культуры, соц. услуг).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полия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Метрополия</Template>
  <TotalTime>8467</TotalTime>
  <Words>1106</Words>
  <Application>Microsoft Office PowerPoint</Application>
  <PresentationFormat>Лист A4 (210x297 мм)</PresentationFormat>
  <Paragraphs>299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Calibri Light</vt:lpstr>
      <vt:lpstr>Arial</vt:lpstr>
      <vt:lpstr>Calibri</vt:lpstr>
      <vt:lpstr>Times New Roman</vt:lpstr>
      <vt:lpstr>Tahoma</vt:lpstr>
      <vt:lpstr>Метрополия</vt:lpstr>
      <vt:lpstr>Метрополия</vt:lpstr>
      <vt:lpstr>Метрополия</vt:lpstr>
      <vt:lpstr>Метрополия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Лаврищева Анастасия Анатольевна</dc:creator>
  <cp:lastModifiedBy>mazloev</cp:lastModifiedBy>
  <cp:revision>424</cp:revision>
  <dcterms:created xsi:type="dcterms:W3CDTF">2003-02-28T13:27:04Z</dcterms:created>
  <dcterms:modified xsi:type="dcterms:W3CDTF">2022-05-12T10:51:27Z</dcterms:modified>
</cp:coreProperties>
</file>