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62" r:id="rId5"/>
    <p:sldId id="395" r:id="rId6"/>
    <p:sldId id="261" r:id="rId7"/>
    <p:sldId id="263" r:id="rId8"/>
    <p:sldId id="265" r:id="rId9"/>
    <p:sldId id="393" r:id="rId10"/>
    <p:sldId id="398" r:id="rId11"/>
    <p:sldId id="396" r:id="rId12"/>
    <p:sldId id="345" r:id="rId13"/>
    <p:sldId id="563" r:id="rId14"/>
    <p:sldId id="564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3842" autoAdjust="0"/>
  </p:normalViewPr>
  <p:slideViewPr>
    <p:cSldViewPr snapToGrid="0">
      <p:cViewPr varScale="1">
        <p:scale>
          <a:sx n="78" d="100"/>
          <a:sy n="78" d="100"/>
        </p:scale>
        <p:origin x="-114" y="-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Лист1!$A$2:$A$34</c:f>
              <c:numCache>
                <c:formatCode>General</c:formatCode>
                <c:ptCount val="3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</c:numCache>
            </c:numRef>
          </c:cat>
          <c:val>
            <c:numRef>
              <c:f>Лист1!$B$2:$B$34</c:f>
              <c:numCache>
                <c:formatCode>General</c:formatCode>
                <c:ptCount val="33"/>
                <c:pt idx="0">
                  <c:v>63</c:v>
                </c:pt>
                <c:pt idx="1">
                  <c:v>62.1</c:v>
                </c:pt>
                <c:pt idx="2">
                  <c:v>63.9</c:v>
                </c:pt>
                <c:pt idx="3">
                  <c:v>61.9</c:v>
                </c:pt>
                <c:pt idx="4">
                  <c:v>66.900000000000006</c:v>
                </c:pt>
                <c:pt idx="5">
                  <c:v>76.599999999999994</c:v>
                </c:pt>
                <c:pt idx="6">
                  <c:v>77.599999999999994</c:v>
                </c:pt>
                <c:pt idx="7">
                  <c:v>70.599999999999994</c:v>
                </c:pt>
                <c:pt idx="8">
                  <c:v>64.7</c:v>
                </c:pt>
                <c:pt idx="9">
                  <c:v>55.2</c:v>
                </c:pt>
                <c:pt idx="10">
                  <c:v>53.3</c:v>
                </c:pt>
                <c:pt idx="11">
                  <c:v>55</c:v>
                </c:pt>
                <c:pt idx="12">
                  <c:v>53.1</c:v>
                </c:pt>
                <c:pt idx="13">
                  <c:v>57.8</c:v>
                </c:pt>
                <c:pt idx="14">
                  <c:v>65.599999999999994</c:v>
                </c:pt>
                <c:pt idx="15">
                  <c:v>67.400000000000006</c:v>
                </c:pt>
                <c:pt idx="16">
                  <c:v>72.599999999999994</c:v>
                </c:pt>
                <c:pt idx="17">
                  <c:v>94.3</c:v>
                </c:pt>
                <c:pt idx="18">
                  <c:v>117.5</c:v>
                </c:pt>
                <c:pt idx="19">
                  <c:v>91.7</c:v>
                </c:pt>
                <c:pt idx="20">
                  <c:v>106.7</c:v>
                </c:pt>
                <c:pt idx="21">
                  <c:v>131.9</c:v>
                </c:pt>
                <c:pt idx="22">
                  <c:v>122.8</c:v>
                </c:pt>
                <c:pt idx="23">
                  <c:v>120.1</c:v>
                </c:pt>
                <c:pt idx="24">
                  <c:v>115</c:v>
                </c:pt>
                <c:pt idx="25">
                  <c:v>93</c:v>
                </c:pt>
                <c:pt idx="26">
                  <c:v>91.9</c:v>
                </c:pt>
                <c:pt idx="27">
                  <c:v>98</c:v>
                </c:pt>
                <c:pt idx="28">
                  <c:v>95.9</c:v>
                </c:pt>
                <c:pt idx="29">
                  <c:v>95.1</c:v>
                </c:pt>
                <c:pt idx="30">
                  <c:v>98.1</c:v>
                </c:pt>
                <c:pt idx="31">
                  <c:v>125.7</c:v>
                </c:pt>
                <c:pt idx="32">
                  <c:v>145.4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59-4825-BE4A-7B21B12C1C0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Лист1!$A$2:$A$34</c:f>
              <c:numCache>
                <c:formatCode>General</c:formatCode>
                <c:ptCount val="3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</c:numCache>
            </c:numRef>
          </c:cat>
          <c:val>
            <c:numRef>
              <c:f>Лист1!$C$2:$C$34</c:f>
              <c:numCache>
                <c:formatCode>General</c:formatCode>
                <c:ptCount val="33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59-4825-BE4A-7B21B12C1C0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Лист1!$A$2:$A$34</c:f>
              <c:numCache>
                <c:formatCode>General</c:formatCode>
                <c:ptCount val="3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  <c:pt idx="24">
                  <c:v>2014</c:v>
                </c:pt>
                <c:pt idx="25">
                  <c:v>2015</c:v>
                </c:pt>
                <c:pt idx="26">
                  <c:v>2016</c:v>
                </c:pt>
                <c:pt idx="27">
                  <c:v>2017</c:v>
                </c:pt>
                <c:pt idx="28">
                  <c:v>2018</c:v>
                </c:pt>
                <c:pt idx="29">
                  <c:v>2019</c:v>
                </c:pt>
                <c:pt idx="30">
                  <c:v>2020</c:v>
                </c:pt>
                <c:pt idx="31">
                  <c:v>2021</c:v>
                </c:pt>
                <c:pt idx="32">
                  <c:v>2022</c:v>
                </c:pt>
              </c:numCache>
            </c:numRef>
          </c:cat>
          <c:val>
            <c:numRef>
              <c:f>Лист1!$D$2:$D$34</c:f>
              <c:numCache>
                <c:formatCode>General</c:formatCode>
                <c:ptCount val="33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59-4825-BE4A-7B21B12C1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699328"/>
        <c:axId val="183700864"/>
      </c:lineChart>
      <c:catAx>
        <c:axId val="18369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700864"/>
        <c:crosses val="autoZero"/>
        <c:auto val="1"/>
        <c:lblAlgn val="ctr"/>
        <c:lblOffset val="100"/>
        <c:noMultiLvlLbl val="0"/>
      </c:catAx>
      <c:valAx>
        <c:axId val="18370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369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Лист1!$A$2:$A$23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Лист1!$B$2:$B$23</c:f>
              <c:numCache>
                <c:formatCode>General</c:formatCode>
                <c:ptCount val="22"/>
                <c:pt idx="0">
                  <c:v>117.14</c:v>
                </c:pt>
                <c:pt idx="1">
                  <c:v>110.99</c:v>
                </c:pt>
                <c:pt idx="2">
                  <c:v>110.18</c:v>
                </c:pt>
                <c:pt idx="3">
                  <c:v>112.29</c:v>
                </c:pt>
                <c:pt idx="4">
                  <c:v>109.57</c:v>
                </c:pt>
                <c:pt idx="5">
                  <c:v>108.67</c:v>
                </c:pt>
                <c:pt idx="6">
                  <c:v>115.56</c:v>
                </c:pt>
                <c:pt idx="7">
                  <c:v>116.45</c:v>
                </c:pt>
                <c:pt idx="8">
                  <c:v>106.08</c:v>
                </c:pt>
                <c:pt idx="9">
                  <c:v>112.89</c:v>
                </c:pt>
                <c:pt idx="10">
                  <c:v>103.87</c:v>
                </c:pt>
                <c:pt idx="11">
                  <c:v>107.48</c:v>
                </c:pt>
                <c:pt idx="12">
                  <c:v>107.32</c:v>
                </c:pt>
                <c:pt idx="13">
                  <c:v>115.43</c:v>
                </c:pt>
                <c:pt idx="14">
                  <c:v>114</c:v>
                </c:pt>
                <c:pt idx="15">
                  <c:v>104.57</c:v>
                </c:pt>
                <c:pt idx="16">
                  <c:v>101.07</c:v>
                </c:pt>
                <c:pt idx="17">
                  <c:v>104.66</c:v>
                </c:pt>
                <c:pt idx="18">
                  <c:v>102.58</c:v>
                </c:pt>
                <c:pt idx="19">
                  <c:v>106.69</c:v>
                </c:pt>
                <c:pt idx="20">
                  <c:v>110.62</c:v>
                </c:pt>
                <c:pt idx="21">
                  <c:v>109.95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CDD-4FD4-B71F-11B635BBDDE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Лист1!$A$2:$A$23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Лист1!$C$2:$C$23</c:f>
              <c:numCache>
                <c:formatCode>General</c:formatCode>
                <c:ptCount val="22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CDD-4FD4-B71F-11B635BBDDE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Лист1!$A$2:$A$23</c:f>
              <c:numCache>
                <c:formatCode>General</c:formatCode>
                <c:ptCount val="22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</c:numCache>
            </c:numRef>
          </c:cat>
          <c:val>
            <c:numRef>
              <c:f>Лист1!$D$2:$D$23</c:f>
              <c:numCache>
                <c:formatCode>General</c:formatCode>
                <c:ptCount val="22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CDD-4FD4-B71F-11B635BBDD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4047488"/>
        <c:axId val="184049024"/>
      </c:lineChart>
      <c:catAx>
        <c:axId val="18404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049024"/>
        <c:crosses val="autoZero"/>
        <c:auto val="1"/>
        <c:lblAlgn val="ctr"/>
        <c:lblOffset val="100"/>
        <c:noMultiLvlLbl val="0"/>
      </c:catAx>
      <c:valAx>
        <c:axId val="184049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4047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801B5F-191E-4F9C-8F22-A8545AD93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FB43DB5C-7C9B-4155-84AB-556FDD277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B31509F-895D-4434-9957-963070B28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C5B18BA-FA45-4D94-A3B8-A845E0D2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516FAE3-BF6A-4352-B66D-00980541F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753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5B2CB2-DE48-4814-9187-F555EFAEE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112A487-B490-4832-B443-CCB86747B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A5CDDA9-C796-4523-9C57-31F1C3F83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A0F819A-21B8-46F5-BFAC-9E650D8F8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BA9AFAB-322D-45D1-8D6E-E8969DA64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51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53ECF4-7E6D-4EA5-A4BB-C92510222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A6233C3-7FA8-453E-BE97-5B0FF2014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3DAE4D9-DFA8-415E-B403-C1F9BC002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67EEBCF-F39C-410C-B3B5-FE12B970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4EAD0A9-3953-42EC-BDAD-B63511378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866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2E3BC9-D743-4135-9BD9-F73361FC3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5689062-E3B0-440F-AFB7-D1078CF920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1D681793-1675-4F1B-9A4F-7FE4BEF1F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DD1B983-A5EE-476F-A253-3F84E7AD2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EBBD595-4756-451E-82D8-25C74D167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3031FB7-44C2-4831-8557-088BC6507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162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7ACF23-8D5F-4911-AF64-CDE27A88B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BE51BAC-BFD7-46A2-9A48-B0CE518F2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C187032-181D-460C-8B22-0D71882BC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32D0831-BF8C-46A1-AB67-286EC970BA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8BF72C0-73FD-4E15-8DDA-DB58098CB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ED4777EF-6F33-4C2D-A33A-EAFC418D8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9A49EE42-7651-49D9-B202-E12D8369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0CE976F-1DE9-44DC-BA85-1114402D1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574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7CAB79-79C9-49A0-81E3-FA0A01D15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FDD921B-ABA5-4D50-B73F-0A625502B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39AEF2B3-27DE-4443-9B87-6265E8B2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16D6CDF-065A-481C-A7B6-2BAAF6092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35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07E94817-E938-47CB-841B-2FEC85AC0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2419E91-9371-43EA-A8B6-691F09146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E552B0BF-AAA8-4666-B510-737296380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03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018BC6-43DF-4BFA-A327-B1AFBD091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5D5D421-766C-4A17-8330-BB9017CA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CBE8E06-0A8C-458E-8835-C21EAE74E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BAC83A3-7F06-4C52-A398-A799BC5BB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95F55F3-ED5F-46D8-8B42-9F07D972F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56A9F86-E51B-4332-B535-E30E49D29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380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C8493D-1CDB-4A97-9069-A73DECD47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B347804A-F75B-4CBA-AB35-4063E05158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7A51E8F-0F8C-4F38-B24C-C4A393878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CB4DD06-2368-4DD5-AA67-278C54C92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42553B3-32BC-42B6-9846-7E45D29D9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98E8211-C9CD-400E-8DBF-103692A9E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81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9DD706-F421-4B9D-AB0C-330E76D86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AF7AE8A-6A64-498E-8E34-D8D24FA90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A85B941-CC4B-4BB5-9CAC-EFBC3BC76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1C0A416-1E2A-4DA8-8DB7-5F38013E8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5FB0DB5-1AFA-47C2-9AB5-92EBE6FED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5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2D9E7C9-2569-4760-9F02-950EC7DFF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794C841-093F-4430-8C31-F4F5BE341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31C7B7D-DEE1-48F0-8057-E3BAA4FBE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FCD1D6-B850-436D-9110-0EEBA0E50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51549A2-A498-4FF0-881E-3C747FDF2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304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F8EE2C0-A546-4B6B-80E3-AC01D3D60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72C97-F6EE-4BF2-BEF6-7045855E5150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EC6082A-0F62-444F-A714-37257FF8A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D7EA14C-6547-4751-AFC8-1736CCF5C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73DEF-B0CF-4350-8442-2609B9B17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05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F5A3DFD-5F9D-4725-BFCC-B857A19CC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3EBF8-18D8-4A87-B2F9-DA5351052D40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4B519DB-27BC-466F-8505-2640A82B2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E9C4DD-FC93-4E76-B736-11090AFDF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DF5385-2C9D-4485-994E-9F4A8B9B16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9906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68C4492-8754-443C-B3CD-9E341664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9FE1D-F13A-423C-B382-C96336D832A5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5DC06B-BD2E-459D-AB11-C6D95F5D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D14BC6A-FFCB-4D9F-AD5D-154A02DDB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7986B-39B6-4DF2-BFA1-015B601F91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300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4FB8555E-A971-48A4-A4EA-E703D0599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F6D09-4260-4C1F-96C7-FE1F3BED1547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1330A24B-C323-4ED7-BA32-E42D0FA53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2868F484-3F97-46AB-9FC6-D42954BC4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2642C-7D51-46DF-BE07-B04F693588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548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xmlns="" id="{5C641F4A-8115-4E73-81C1-1E1E11BDB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57C1C-BA40-427E-B2F8-3B49E96B2144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xmlns="" id="{DC53DF30-3F77-40DC-9F3B-59799B619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xmlns="" id="{AA2F084D-16B6-4BAC-B110-5C6B632B3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50188-40C6-4202-A8DA-56F79F4A2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45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xmlns="" id="{C4AE5BF0-BC71-4DAB-B3D8-D6D342A4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720D2-18F7-441F-AF8A-C65A75B43689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xmlns="" id="{8A851C9E-C87A-417B-962B-1B3306C85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3383CD95-539D-4339-BEBB-4114E3851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BBCF5-FE9C-4C6F-A7BF-E810D0396B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766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xmlns="" id="{3EBC36A6-8507-413B-B694-ED2BE2259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2774A-5CEA-416D-957E-DADEAE8830AA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D27CCFBB-DA1F-43FA-B778-9AADC78F2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B3970329-6FC0-41D5-A981-7AF1C2213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B610C-1527-4B45-8029-AA914287A4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558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C7318DFF-37E3-4073-BC18-615BA3E07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0A087-FE11-4496-9629-D285D5EE51D6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86546448-0EC2-4075-9970-CF7DB7970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D4D16B04-EC86-47D4-84DD-76633134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2DB9D-1671-45E1-9AED-0B97DC56C4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1531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xmlns="" id="{94DBBFDE-D652-4747-A273-B44720398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F711BA-0438-4DF8-B93F-DF309E4B63BB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xmlns="" id="{C1A6733E-0CA6-4079-B40E-1083BCB2A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xmlns="" id="{C40998DE-7D1C-464B-A9E3-F54E94B0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31027-09F1-4086-BDC1-73EB2B969A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916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B2CB1AB-1218-4254-861A-D18A7DED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6C5FA-E382-4F01-8BFA-8B10B1C2C856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70DD7D3-B17E-4FB2-8C39-4F0CE2724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4367E1B-78EB-4133-8E8A-6C3BBC10C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45300-45B7-4969-8359-4FEF1AC6AA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004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C75C106-0425-43D0-B58D-4452A5C12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856CD-55C8-4BBF-AF05-5452B5FD3274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7EF4544-46F9-4E9D-BB60-910D0FD61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EA10855-A354-4D57-8B57-A96CAAC49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8C307-FC42-4435-87AA-CC234D94D2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548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1467423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3298125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101219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39092878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6412483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877351512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072971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043374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8739592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58343583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053594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9A4B51-3672-465E-8FE6-DE0984A1D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D1FB66A-DF70-4CFF-9C7E-8BF416ABB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BC9B402-328E-4910-9566-9C76EC0B2A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B20A2-FF82-4C02-8E4E-BDAE162BCF56}" type="datetimeFigureOut">
              <a:rPr lang="ru-RU" smtClean="0"/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7C56F2C-D372-4456-8F79-D9D8FF246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ACD953B-5F00-45B5-950C-10FD2B993B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AB9E5-F945-421E-AB5E-B776D445FC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194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xmlns="" id="{33F9B43E-3638-42F6-A068-515A8166FB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xmlns="" id="{DCBD5922-C3B9-4DA0-8E5F-22155AC70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9321B5-FAEF-4890-92B0-BF39C78CF3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C07780-4122-451F-A57C-A85530EC176E}" type="datetimeFigureOut">
              <a:rPr lang="ru-RU"/>
              <a:pPr>
                <a:defRPr/>
              </a:pPr>
              <a:t>13.05.2022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9B11944-B784-4188-BF79-5B5C7AA59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25E641-84B5-442C-9D3B-B000CBF5F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4B9CB8-14C6-4B42-9B37-947AA21A3E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59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46946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3000"/>
        <a:buFont typeface="Monotype Sorts" pitchFamily="2" charset="2"/>
        <a:buChar char="F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C9F06D-3D16-4D26-B603-29044A4D24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сельского хозяйства России в новой реальности: приоритеты и механизмы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2CABB4B-D7F2-4459-8A64-2B8144824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1655762"/>
          </a:xfrm>
        </p:spPr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Академик РАН  А.В. Петриков</a:t>
            </a:r>
          </a:p>
        </p:txBody>
      </p:sp>
    </p:spTree>
    <p:extLst>
      <p:ext uri="{BB962C8B-B14F-4D97-AF65-F5344CB8AC3E}">
        <p14:creationId xmlns:p14="http://schemas.microsoft.com/office/powerpoint/2010/main" val="403788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F34D21-C420-48E7-9F78-65FA00D6E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продовольственных цен мирового рынка ФАО в 1990-2022 гг., % (2014-2016=100)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0A57CDA1-3D1C-4365-8D4F-A776ED8320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8874760"/>
              </p:ext>
            </p:extLst>
          </p:nvPr>
        </p:nvGraphicFramePr>
        <p:xfrm>
          <a:off x="838200" y="1690688"/>
          <a:ext cx="10515600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816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CAF78F-83A0-C91E-F27C-2CD070846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7" y="1"/>
            <a:ext cx="11817624" cy="47707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пшеницы в мире, тыс. т, оценка МСХ США на апрель 2022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7F927E0B-8276-FC9D-2834-B584FE6BB5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269390"/>
              </p:ext>
            </p:extLst>
          </p:nvPr>
        </p:nvGraphicFramePr>
        <p:xfrm>
          <a:off x="838200" y="556592"/>
          <a:ext cx="11257722" cy="62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0460">
                  <a:extLst>
                    <a:ext uri="{9D8B030D-6E8A-4147-A177-3AD203B41FA5}">
                      <a16:colId xmlns:a16="http://schemas.microsoft.com/office/drawing/2014/main" xmlns="" val="963725127"/>
                    </a:ext>
                  </a:extLst>
                </a:gridCol>
                <a:gridCol w="2557456">
                  <a:extLst>
                    <a:ext uri="{9D8B030D-6E8A-4147-A177-3AD203B41FA5}">
                      <a16:colId xmlns:a16="http://schemas.microsoft.com/office/drawing/2014/main" xmlns="" val="622307112"/>
                    </a:ext>
                  </a:extLst>
                </a:gridCol>
                <a:gridCol w="1715084">
                  <a:extLst>
                    <a:ext uri="{9D8B030D-6E8A-4147-A177-3AD203B41FA5}">
                      <a16:colId xmlns:a16="http://schemas.microsoft.com/office/drawing/2014/main" xmlns="" val="4069492213"/>
                    </a:ext>
                  </a:extLst>
                </a:gridCol>
                <a:gridCol w="2494722">
                  <a:extLst>
                    <a:ext uri="{9D8B030D-6E8A-4147-A177-3AD203B41FA5}">
                      <a16:colId xmlns:a16="http://schemas.microsoft.com/office/drawing/2014/main" xmlns="" val="3147802506"/>
                    </a:ext>
                  </a:extLst>
                </a:gridCol>
              </a:tblGrid>
              <a:tr h="450157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2021-22, оценка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03331488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Аргентина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163797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Австралия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84379862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Бразилия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2723737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68095685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2676725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9060335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1714531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0362343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Остальные страны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80252996"/>
                  </a:ext>
                </a:extLst>
              </a:tr>
              <a:tr h="558289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86535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44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C40D38-2832-467F-9E88-940C549A5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" y="139148"/>
            <a:ext cx="12070079" cy="133184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dirty="0"/>
              <a:t>	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потребительских цен на продовольственные товары по Российской Федерации в 2001-2022 гг.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 к декабрю пред. года), %</a:t>
            </a:r>
            <a:r>
              <a:rPr lang="ru-RU" dirty="0"/>
              <a:t>					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xmlns="" id="{366B6721-6EFA-4A00-B6C0-96808FEBA65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855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388A2D-B9DA-42C2-B5CE-99BD7C5A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сельскохозяйственной и пищевой продукции в 1 квартале 2022 г. и  1 квартале 2021 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34EFADA0-63CD-4E92-92EC-EDB27971E6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365645"/>
              </p:ext>
            </p:extLst>
          </p:nvPr>
        </p:nvGraphicFramePr>
        <p:xfrm>
          <a:off x="824948" y="1825625"/>
          <a:ext cx="11042373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791">
                  <a:extLst>
                    <a:ext uri="{9D8B030D-6E8A-4147-A177-3AD203B41FA5}">
                      <a16:colId xmlns:a16="http://schemas.microsoft.com/office/drawing/2014/main" xmlns="" val="120567773"/>
                    </a:ext>
                  </a:extLst>
                </a:gridCol>
                <a:gridCol w="3680791">
                  <a:extLst>
                    <a:ext uri="{9D8B030D-6E8A-4147-A177-3AD203B41FA5}">
                      <a16:colId xmlns:a16="http://schemas.microsoft.com/office/drawing/2014/main" xmlns="" val="3125476183"/>
                    </a:ext>
                  </a:extLst>
                </a:gridCol>
                <a:gridCol w="3680791">
                  <a:extLst>
                    <a:ext uri="{9D8B030D-6E8A-4147-A177-3AD203B41FA5}">
                      <a16:colId xmlns:a16="http://schemas.microsoft.com/office/drawing/2014/main" xmlns="" val="3775576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 2022 к 1 кварталу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 20221 к 1 кварталу 2020</a:t>
                      </a:r>
                    </a:p>
                    <a:p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063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Продукция сельского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0276685"/>
                  </a:ext>
                </a:extLst>
              </a:tr>
              <a:tr h="734695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</a:t>
                      </a:r>
                    </a:p>
                    <a:p>
                      <a:pPr algn="ctr"/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1402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178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3579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Пищевая продукция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81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442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4629A2-17E3-42A7-A71B-AC5EB86A4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России в мировом производстве и экспорте сельскохозяйственной продукции, %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6898CA8-E44A-40EE-803C-5A15251D3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/>
              <a:t>В мировом производстве</a:t>
            </a: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xmlns="" id="{FC18123E-36E6-4572-948D-CE384C06E10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3106372"/>
              </p:ext>
            </p:extLst>
          </p:nvPr>
        </p:nvGraphicFramePr>
        <p:xfrm>
          <a:off x="268448" y="2505075"/>
          <a:ext cx="5729127" cy="2962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709">
                  <a:extLst>
                    <a:ext uri="{9D8B030D-6E8A-4147-A177-3AD203B41FA5}">
                      <a16:colId xmlns:a16="http://schemas.microsoft.com/office/drawing/2014/main" xmlns="" val="295872114"/>
                    </a:ext>
                  </a:extLst>
                </a:gridCol>
                <a:gridCol w="1909709">
                  <a:extLst>
                    <a:ext uri="{9D8B030D-6E8A-4147-A177-3AD203B41FA5}">
                      <a16:colId xmlns:a16="http://schemas.microsoft.com/office/drawing/2014/main" xmlns="" val="2550400889"/>
                    </a:ext>
                  </a:extLst>
                </a:gridCol>
                <a:gridCol w="1909709">
                  <a:extLst>
                    <a:ext uri="{9D8B030D-6E8A-4147-A177-3AD203B41FA5}">
                      <a16:colId xmlns:a16="http://schemas.microsoft.com/office/drawing/2014/main" xmlns="" val="3364108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/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1345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42011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культуры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79169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Масличные культуры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81724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Мясо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149279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821449274"/>
                  </a:ext>
                </a:extLst>
              </a:tr>
            </a:tbl>
          </a:graphicData>
        </a:graphic>
      </p:graphicFrame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2E5544C-9036-4766-9B27-D6810186AD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/>
              <a:t>В мировом экспорте</a:t>
            </a:r>
          </a:p>
        </p:txBody>
      </p:sp>
      <p:graphicFrame>
        <p:nvGraphicFramePr>
          <p:cNvPr id="8" name="Таблица 8">
            <a:extLst>
              <a:ext uri="{FF2B5EF4-FFF2-40B4-BE49-F238E27FC236}">
                <a16:creationId xmlns:a16="http://schemas.microsoft.com/office/drawing/2014/main" xmlns="" id="{74B1F21A-4782-41E2-B7D9-A799C06BC491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14922369"/>
              </p:ext>
            </p:extLst>
          </p:nvPr>
        </p:nvGraphicFramePr>
        <p:xfrm>
          <a:off x="6199464" y="2505075"/>
          <a:ext cx="5701863" cy="2962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804">
                  <a:extLst>
                    <a:ext uri="{9D8B030D-6E8A-4147-A177-3AD203B41FA5}">
                      <a16:colId xmlns:a16="http://schemas.microsoft.com/office/drawing/2014/main" xmlns="" val="3520487556"/>
                    </a:ext>
                  </a:extLst>
                </a:gridCol>
                <a:gridCol w="1661350">
                  <a:extLst>
                    <a:ext uri="{9D8B030D-6E8A-4147-A177-3AD203B41FA5}">
                      <a16:colId xmlns:a16="http://schemas.microsoft.com/office/drawing/2014/main" xmlns="" val="1103474259"/>
                    </a:ext>
                  </a:extLst>
                </a:gridCol>
                <a:gridCol w="1909709">
                  <a:extLst>
                    <a:ext uri="{9D8B030D-6E8A-4147-A177-3AD203B41FA5}">
                      <a16:colId xmlns:a16="http://schemas.microsoft.com/office/drawing/2014/main" xmlns="" val="2983733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465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825853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культуры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226475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Масличные культуры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100656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Мясо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426827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</a:p>
                  </a:txBody>
                  <a:tcPr marL="38100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xmlns="" val="3933025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437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71AA10-9407-4077-82EE-5B23453F5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638"/>
            <a:ext cx="10515600" cy="81898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Экспорт/Импорт технологий в области сельского хозяйства, охоты и лесного хозяйства за 2005-2020 гг.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69C84AC3-9BD9-4560-8588-10CDDBBC9A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1353442"/>
              </p:ext>
            </p:extLst>
          </p:nvPr>
        </p:nvGraphicFramePr>
        <p:xfrm>
          <a:off x="838200" y="1878076"/>
          <a:ext cx="10515601" cy="35043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7928">
                  <a:extLst>
                    <a:ext uri="{9D8B030D-6E8A-4147-A177-3AD203B41FA5}">
                      <a16:colId xmlns:a16="http://schemas.microsoft.com/office/drawing/2014/main" xmlns="" val="1079127929"/>
                    </a:ext>
                  </a:extLst>
                </a:gridCol>
                <a:gridCol w="1505493">
                  <a:extLst>
                    <a:ext uri="{9D8B030D-6E8A-4147-A177-3AD203B41FA5}">
                      <a16:colId xmlns:a16="http://schemas.microsoft.com/office/drawing/2014/main" xmlns="" val="1395170538"/>
                    </a:ext>
                  </a:extLst>
                </a:gridCol>
                <a:gridCol w="2126090">
                  <a:extLst>
                    <a:ext uri="{9D8B030D-6E8A-4147-A177-3AD203B41FA5}">
                      <a16:colId xmlns:a16="http://schemas.microsoft.com/office/drawing/2014/main" xmlns="" val="2756845613"/>
                    </a:ext>
                  </a:extLst>
                </a:gridCol>
                <a:gridCol w="2126090">
                  <a:extLst>
                    <a:ext uri="{9D8B030D-6E8A-4147-A177-3AD203B41FA5}">
                      <a16:colId xmlns:a16="http://schemas.microsoft.com/office/drawing/2014/main" xmlns="" val="1779256302"/>
                    </a:ext>
                  </a:extLst>
                </a:gridCol>
              </a:tblGrid>
              <a:tr h="4552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Экспорт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Импорт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Сальдо</a:t>
                      </a: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xmlns="" val="1811014801"/>
                  </a:ext>
                </a:extLst>
              </a:tr>
              <a:tr h="7917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соглашений, единиц</a:t>
                      </a:r>
                      <a:endParaRPr lang="ru-RU" sz="20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328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- 247</a:t>
                      </a: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xmlns="" val="264724195"/>
                  </a:ext>
                </a:extLst>
              </a:tr>
              <a:tr h="1207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предмета соглашений, млн. долл.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США: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43,7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351,8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- 308,1</a:t>
                      </a: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xmlns="" val="3063574234"/>
                  </a:ext>
                </a:extLst>
              </a:tr>
              <a:tr h="860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Поступления/Выплаты средств, млн. долл.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17,1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56,0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-38,9</a:t>
                      </a: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xmlns="" val="2329466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33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65E9F0-FB2B-498E-8FF0-EEBFA0674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058"/>
            <a:ext cx="10515600" cy="721452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сельскохозяйственных предприятий с разной суммой прибыли в общем объеме прибыли и товарной продукции предприятий, %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46B1BEDB-62AE-4317-B266-3A0AF8E6C0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3992830"/>
              </p:ext>
            </p:extLst>
          </p:nvPr>
        </p:nvGraphicFramePr>
        <p:xfrm>
          <a:off x="444618" y="939567"/>
          <a:ext cx="11476139" cy="5877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5279">
                  <a:extLst>
                    <a:ext uri="{9D8B030D-6E8A-4147-A177-3AD203B41FA5}">
                      <a16:colId xmlns:a16="http://schemas.microsoft.com/office/drawing/2014/main" xmlns="" val="3475435166"/>
                    </a:ext>
                  </a:extLst>
                </a:gridCol>
                <a:gridCol w="2063692">
                  <a:extLst>
                    <a:ext uri="{9D8B030D-6E8A-4147-A177-3AD203B41FA5}">
                      <a16:colId xmlns:a16="http://schemas.microsoft.com/office/drawing/2014/main" xmlns="" val="3389725621"/>
                    </a:ext>
                  </a:extLst>
                </a:gridCol>
                <a:gridCol w="1602297">
                  <a:extLst>
                    <a:ext uri="{9D8B030D-6E8A-4147-A177-3AD203B41FA5}">
                      <a16:colId xmlns:a16="http://schemas.microsoft.com/office/drawing/2014/main" xmlns="" val="106655585"/>
                    </a:ext>
                  </a:extLst>
                </a:gridCol>
                <a:gridCol w="1910734">
                  <a:extLst>
                    <a:ext uri="{9D8B030D-6E8A-4147-A177-3AD203B41FA5}">
                      <a16:colId xmlns:a16="http://schemas.microsoft.com/office/drawing/2014/main" xmlns="" val="1467941256"/>
                    </a:ext>
                  </a:extLst>
                </a:gridCol>
                <a:gridCol w="1084137">
                  <a:extLst>
                    <a:ext uri="{9D8B030D-6E8A-4147-A177-3AD203B41FA5}">
                      <a16:colId xmlns:a16="http://schemas.microsoft.com/office/drawing/2014/main" xmlns="" val="576992986"/>
                    </a:ext>
                  </a:extLst>
                </a:gridCol>
              </a:tblGrid>
              <a:tr h="727750"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прибыли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продукции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продукции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07564082"/>
                  </a:ext>
                </a:extLst>
              </a:tr>
              <a:tr h="39164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91877446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Убыточные предприятия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30431905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Прибыльные  предприятия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91,7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18878359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т.ч. группы: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35461971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1-я с минимальной прибылью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71169780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43294700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3-я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46393296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4-я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16034150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6381915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6-я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33679484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7-я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50856538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58467238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9-я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19027712"/>
                  </a:ext>
                </a:extLst>
              </a:tr>
              <a:tr h="3607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10-я с максимальной прибылью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045090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78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F47A6B7-AC97-80D8-CFC3-53E55E612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271"/>
            <a:ext cx="10515600" cy="715616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Ухудшение характеристик агробиоценозов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xmlns="" id="{AFE6EBFD-E201-BE65-4444-6C38E43794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1245886"/>
              </p:ext>
            </p:extLst>
          </p:nvPr>
        </p:nvGraphicFramePr>
        <p:xfrm>
          <a:off x="337930" y="1093304"/>
          <a:ext cx="11489635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6869">
                  <a:extLst>
                    <a:ext uri="{9D8B030D-6E8A-4147-A177-3AD203B41FA5}">
                      <a16:colId xmlns:a16="http://schemas.microsoft.com/office/drawing/2014/main" xmlns="" val="3743378857"/>
                    </a:ext>
                  </a:extLst>
                </a:gridCol>
                <a:gridCol w="1129417">
                  <a:extLst>
                    <a:ext uri="{9D8B030D-6E8A-4147-A177-3AD203B41FA5}">
                      <a16:colId xmlns:a16="http://schemas.microsoft.com/office/drawing/2014/main" xmlns="" val="336989502"/>
                    </a:ext>
                  </a:extLst>
                </a:gridCol>
                <a:gridCol w="1263349">
                  <a:extLst>
                    <a:ext uri="{9D8B030D-6E8A-4147-A177-3AD203B41FA5}">
                      <a16:colId xmlns:a16="http://schemas.microsoft.com/office/drawing/2014/main" xmlns="" val="2329683464"/>
                    </a:ext>
                  </a:extLst>
                </a:gridCol>
              </a:tblGrid>
              <a:tr h="3382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1002880"/>
                  </a:ext>
                </a:extLst>
              </a:tr>
              <a:tr h="526605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 х. угодья,  подверженные эрозии, % от обследованной площади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3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1781145"/>
                  </a:ext>
                </a:extLst>
              </a:tr>
              <a:tr h="422847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ветровая эрозия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56482046"/>
                  </a:ext>
                </a:extLst>
              </a:tr>
              <a:tr h="422847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водная эрозия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18547916"/>
                  </a:ext>
                </a:extLst>
              </a:tr>
              <a:tr h="639553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Переувлажнено с. х. угодий, % от обследованной площади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4748726"/>
                  </a:ext>
                </a:extLst>
              </a:tr>
              <a:tr h="426832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Неиспользуемые с. х. угодья, %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5364764"/>
                  </a:ext>
                </a:extLst>
              </a:tr>
              <a:tr h="1048278">
                <a:tc>
                  <a:txBody>
                    <a:bodyPr/>
                    <a:lstStyle/>
                    <a:p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Выбросы парниковых газов в сельском хозяйстве, млн т СО2-эквивалента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88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1592626" y="-27137"/>
            <a:ext cx="9144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680" y="260648"/>
            <a:ext cx="11338559" cy="936104"/>
          </a:xfrm>
        </p:spPr>
        <p:txBody>
          <a:bodyPr/>
          <a:lstStyle/>
          <a:p>
            <a:r>
              <a:rPr lang="ru-RU" sz="2200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сельских домохозяйств с заброшенными земельными участками (пустующими домами) в общем их числе  по муниципальным районам  РФ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0" y="1426238"/>
            <a:ext cx="12091639" cy="4718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94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EB259B3-4FC4-43EA-BF87-B89C7173F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9270"/>
            <a:ext cx="10515600" cy="143123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развитие АПК , обеспечивающее  не только на рост производства и экспорта, но и внутренние условия этого роста, а также решение экологических и социальных проблем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0B57F34-A8D9-4888-BF5E-A09BB48FE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007704"/>
            <a:ext cx="10515600" cy="4850295"/>
          </a:xfrm>
        </p:spPr>
        <p:txBody>
          <a:bodyPr>
            <a:normAutofit fontScale="32500" lnSpcReduction="20000"/>
          </a:bodyPr>
          <a:lstStyle/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воссоздание первой сферы АПК, поставляющей сельскому хозяйству  средства производства и материалы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сельскохозяйственной науки и образования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системы внедрения результатов НИР (частно-государственная компания </a:t>
            </a:r>
            <a:r>
              <a:rPr lang="ru-RU" sz="9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Росагротех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приоритетное развитие среднего и малого бизнеса, улучшение его доступа к продуктовым и ресурсным рынкам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экологической направленности аграрного развития</a:t>
            </a:r>
          </a:p>
          <a:p>
            <a:pPr marL="342900" indent="-342900">
              <a:buFontTx/>
              <a:buChar char="-"/>
            </a:pP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диверсификация сельской экономики и стимулирование </a:t>
            </a:r>
            <a:r>
              <a:rPr lang="ru-RU" sz="9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деурбанизации</a:t>
            </a:r>
            <a:r>
              <a:rPr lang="ru-RU" sz="9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Tx/>
              <a:buChar char="-"/>
            </a:pP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3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36DC83-4B85-4B69-499C-FD4BB0A85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7704"/>
            <a:ext cx="10515600" cy="295192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4045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Бизнес-планирование">
  <a:themeElements>
    <a:clrScheme name="">
      <a:dk1>
        <a:srgbClr val="438E00"/>
      </a:dk1>
      <a:lt1>
        <a:srgbClr val="FFFFFF"/>
      </a:lt1>
      <a:dk2>
        <a:srgbClr val="316501"/>
      </a:dk2>
      <a:lt2>
        <a:srgbClr val="FAFD00"/>
      </a:lt2>
      <a:accent1>
        <a:srgbClr val="114FFB"/>
      </a:accent1>
      <a:accent2>
        <a:srgbClr val="C300C3"/>
      </a:accent2>
      <a:accent3>
        <a:srgbClr val="ADB8AA"/>
      </a:accent3>
      <a:accent4>
        <a:srgbClr val="DADADA"/>
      </a:accent4>
      <a:accent5>
        <a:srgbClr val="AAB2FD"/>
      </a:accent5>
      <a:accent6>
        <a:srgbClr val="B000B0"/>
      </a:accent6>
      <a:hlink>
        <a:srgbClr val="00FF00"/>
      </a:hlink>
      <a:folHlink>
        <a:srgbClr val="0000FF"/>
      </a:folHlink>
    </a:clrScheme>
    <a:fontScheme name="Бизнес-планирование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Бизнес-планирова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знес-планировани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3442</TotalTime>
  <Words>514</Words>
  <Application>Microsoft Office PowerPoint</Application>
  <PresentationFormat>Произвольный</PresentationFormat>
  <Paragraphs>222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Тема Office</vt:lpstr>
      <vt:lpstr>1_Тема Office</vt:lpstr>
      <vt:lpstr>Бизнес-планирование</vt:lpstr>
      <vt:lpstr>Развитие сельского хозяйства России в новой реальности: приоритеты и механизмы</vt:lpstr>
      <vt:lpstr>Индекс продовольственных цен мирового рынка ФАО в 1990-2022 гг., % (2014-2016=100)</vt:lpstr>
      <vt:lpstr>Экспорт пшеницы в мире, тыс. т, оценка МСХ США на апрель 2022</vt:lpstr>
      <vt:lpstr> Индексы потребительских цен на продовольственные товары по Российской Федерации в 2001-2022 гг. (декабрь к декабрю пред. года), %     </vt:lpstr>
      <vt:lpstr>Индексы сельскохозяйственной и пищевой продукции в 1 квартале 2022 г. и  1 квартале 2021 г.</vt:lpstr>
      <vt:lpstr>Доля России в мировом производстве и экспорте сельскохозяйственной продукции, %</vt:lpstr>
      <vt:lpstr>Экспорт/Импорт технологий в области сельского хозяйства, охоты и лесного хозяйства за 2005-2020 гг.</vt:lpstr>
      <vt:lpstr>Доля сельскохозяйственных предприятий с разной суммой прибыли в общем объеме прибыли и товарной продукции предприятий, %</vt:lpstr>
      <vt:lpstr>Ухудшение характеристик агробиоценозов</vt:lpstr>
      <vt:lpstr>Удельный вес сельских домохозяйств с заброшенными земельными участками (пустующими домами) в общем их числе  по муниципальным районам  РФ </vt:lpstr>
      <vt:lpstr>Комплексное развитие АПК , обеспечивающее  не только на рост производства и экспорта, но и внутренние условия этого роста, а также решение экологических и социальных проблем    </vt:lpstr>
      <vt:lpstr>Благодарю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Administrator</cp:lastModifiedBy>
  <cp:revision>45</cp:revision>
  <dcterms:created xsi:type="dcterms:W3CDTF">2022-04-30T06:54:07Z</dcterms:created>
  <dcterms:modified xsi:type="dcterms:W3CDTF">2022-05-13T13:13:31Z</dcterms:modified>
</cp:coreProperties>
</file>