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0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783A43-C73D-6DA3-0683-BC0030C0D8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1668E59-C366-91F8-6F2A-B8306BE7A0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FF15FE-545A-7994-8B3C-47B41AB2B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880D7-7CB6-4228-97ED-A9F8F972F09F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961A67-C2E9-79DB-224B-5CD48EBA9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DBED25-2261-57FA-A08F-5051B8D14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C11C-7B9F-430A-8054-739D7ADA2E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7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25696C-4E6F-D933-12DE-0996EF1EC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4A3328-82DE-31C7-F94B-3CF0FDD7C1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530AA8-D6C7-3655-2053-8C2DC1BD9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880D7-7CB6-4228-97ED-A9F8F972F09F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9C9988-2203-C8B2-DD1F-3584703D8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7A907-F22C-C185-61BC-B4E9CA686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C11C-7B9F-430A-8054-739D7ADA2E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923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CC63B6-AD51-BF9D-0360-F13F39540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57899A-8966-4075-5C6B-F35D87D46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6ED4DA-58E9-6D49-28FC-99FB1A92B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880D7-7CB6-4228-97ED-A9F8F972F09F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87E8A0-054B-6215-43E0-C6BB28DB3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99321E-C5B6-2C8C-BB39-ADD5E42C4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C11C-7B9F-430A-8054-739D7ADA2E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961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60C276-5E0E-2A3B-3D07-C8DEF0748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E8D87B-1863-ED2D-CC41-28604BE2AD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CDEFF3-9B78-DCC5-8A52-1E0AF05D96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5CD32C2-5EDC-FE30-6EC9-1430ABF1A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880D7-7CB6-4228-97ED-A9F8F972F09F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52596C6-28F6-C554-FF9C-12CDEA626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0557103-3274-A6EE-9436-37726178F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C11C-7B9F-430A-8054-739D7ADA2E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078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3450EC-8BD9-B7C1-3C1F-1D8660DD7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A2ED88-DF12-646F-37CE-45AB2F4AC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7DA0E7-1B06-2FA4-0C5A-711ADE834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4AED4EE-E67F-964E-851C-978D1B81AA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FBAC31D-833E-4E79-721B-F0749590F2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9D8A140-9341-80D2-0822-185A78B25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880D7-7CB6-4228-97ED-A9F8F972F09F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67FACEE-C7EF-4020-96D1-C09E9F8F5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D8075D2-A578-498E-63A8-7096B0307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C11C-7B9F-430A-8054-739D7ADA2E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668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DD1F48-87A0-E8BC-E1DA-3FE2F4C62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7660199-6404-D376-1F39-487475406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880D7-7CB6-4228-97ED-A9F8F972F09F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434BC61-EF2E-D1C7-B442-BCB0D0673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6ACCAE-004C-0F2B-FE45-C0B99CB6C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C11C-7B9F-430A-8054-739D7ADA2E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011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3D4DC8C-06E9-F03E-D97F-87AA97FC5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880D7-7CB6-4228-97ED-A9F8F972F09F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E20F42D-3DF4-0DB6-5C0A-284D34EC1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F8F2015-D51D-08EB-6BC4-B387CF9B8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C11C-7B9F-430A-8054-739D7ADA2E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559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EC1218-BD97-FB82-9DCF-1E1DA867E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34A674-B93D-CD86-39C2-7987F7054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AEF5B1B-69A3-B433-E578-33C9C0CBD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3138B4D-9A4C-FEB9-1D04-595236A27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880D7-7CB6-4228-97ED-A9F8F972F09F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BA80C6-066D-0C57-774B-68DEF08CD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6A3A22A-FA37-37E6-88AA-860BFACF5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C11C-7B9F-430A-8054-739D7ADA2E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836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122724-1124-1743-7F9B-A8F59E929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E51DC72-522B-F4AB-C439-B4E65C47A1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00AC69A-44A8-B53B-0BA5-8D6B2189D6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D54CE62-234F-5E35-3CAC-A0CC15A54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880D7-7CB6-4228-97ED-A9F8F972F09F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CBFA0D7-8858-EA3A-6CB9-D13A41833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D5ABCC-F3E1-CDD2-BC97-33E7B6AB9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C11C-7B9F-430A-8054-739D7ADA2E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915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A98AA0-070D-03A9-E856-1D0158FFF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351A0E7-A22A-2C91-C30A-9987B7ED37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A20461-1020-706F-58D9-22C1E9E82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880D7-7CB6-4228-97ED-A9F8F972F09F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74F9A8-DE3C-EC24-961E-63D7DDDEB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81CA7A-FD3D-C22F-898D-A3AB94238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C11C-7B9F-430A-8054-739D7ADA2E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270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609D010-0FE1-3511-0EF0-2B4CCCA19C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B0EAD88-9415-7B15-19C7-1AA6A06A39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B46869-B4C2-FEC9-58E2-9C9FA2F09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880D7-7CB6-4228-97ED-A9F8F972F09F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F4A82E-AA28-EECE-BB6E-F7611E15E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FAB93E-9FDC-8351-54CF-B86B922F2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DBC11C-7B9F-430A-8054-739D7ADA2E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917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0396EC-88C2-76A3-1E99-71D3DC74D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82F871-73FD-AF1C-E57D-634D012146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F8C597-2861-A2DB-B1AE-2E551BFB78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C880D7-7CB6-4228-97ED-A9F8F972F09F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89563D-9511-657C-69F2-59543393A8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E59B0D-461B-7E7D-02B1-B7FA743B6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BC11C-7B9F-430A-8054-739D7ADA2E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05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FBD982-2ABC-BE5E-2335-8AA6F6C5C8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000" dirty="0"/>
              <a:t>Направления модернизации аграрного</a:t>
            </a:r>
            <a:br>
              <a:rPr lang="ru-RU" sz="4000" dirty="0"/>
            </a:br>
            <a:r>
              <a:rPr lang="ru-RU" sz="4000" dirty="0"/>
              <a:t>образования в современных условиях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07C8DF1-8BAA-EBA9-622B-10DE1D72FB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1606" y="4302176"/>
            <a:ext cx="5496393" cy="955623"/>
          </a:xfrm>
        </p:spPr>
        <p:txBody>
          <a:bodyPr/>
          <a:lstStyle/>
          <a:p>
            <a:r>
              <a:rPr lang="ru-RU" dirty="0"/>
              <a:t>Овчинцева Л.А. </a:t>
            </a:r>
          </a:p>
          <a:p>
            <a:r>
              <a:rPr lang="ru-RU" dirty="0"/>
              <a:t>Центр аграрных исследований РАНХиГС</a:t>
            </a:r>
          </a:p>
        </p:txBody>
      </p:sp>
    </p:spTree>
    <p:extLst>
      <p:ext uri="{BB962C8B-B14F-4D97-AF65-F5344CB8AC3E}">
        <p14:creationId xmlns:p14="http://schemas.microsoft.com/office/powerpoint/2010/main" val="2733586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C3AD04-7543-0A48-5DE5-53AC2E28D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801"/>
            <a:ext cx="10515600" cy="1325563"/>
          </a:xfrm>
        </p:spPr>
        <p:txBody>
          <a:bodyPr>
            <a:noAutofit/>
          </a:bodyPr>
          <a:lstStyle/>
          <a:p>
            <a:r>
              <a:rPr lang="ru-RU" sz="3200" dirty="0"/>
              <a:t>Результаты экспертного опроса в рамках мониторинга учреждений высшего образования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A7CA17-8858-6C26-2092-CBE9A1D8D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33337"/>
            <a:ext cx="10515600" cy="3643625"/>
          </a:xfrm>
        </p:spPr>
        <p:txBody>
          <a:bodyPr/>
          <a:lstStyle/>
          <a:p>
            <a:r>
              <a:rPr lang="ru-RU" dirty="0"/>
              <a:t>Опрошено 57 экспертов из 17 аграрных ВУЗов из Центрального, Южного, Приволжского, Сибирского, Дальневосточного федеральных округов</a:t>
            </a:r>
          </a:p>
          <a:p>
            <a:r>
              <a:rPr lang="ru-RU" dirty="0"/>
              <a:t>эксперты – представители администрация вуза, заведующие кафедрами, профессорско-преподавательский состав</a:t>
            </a:r>
          </a:p>
          <a:p>
            <a:r>
              <a:rPr lang="ru-RU" dirty="0"/>
              <a:t>метод : </a:t>
            </a:r>
            <a:r>
              <a:rPr lang="ru-RU" dirty="0" err="1"/>
              <a:t>полуструктурированные</a:t>
            </a:r>
            <a:r>
              <a:rPr lang="ru-RU" dirty="0"/>
              <a:t> интервью</a:t>
            </a:r>
          </a:p>
        </p:txBody>
      </p:sp>
    </p:spTree>
    <p:extLst>
      <p:ext uri="{BB962C8B-B14F-4D97-AF65-F5344CB8AC3E}">
        <p14:creationId xmlns:p14="http://schemas.microsoft.com/office/powerpoint/2010/main" val="222626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32E4CE-1FA1-35F5-9FF3-CA109B084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Значимые факторы, упомянутые экспертами, как оказывающие влияние на процесс аграрного образования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CFBBA2-AF5D-F042-B02B-71C67D107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680132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Эндогенные : федеральный образовательный стандарт, участие в Болонской системе, государственное финансирование ВУЗов</a:t>
            </a:r>
          </a:p>
          <a:p>
            <a:r>
              <a:rPr lang="ru-RU" dirty="0"/>
              <a:t>Экзогенные: </a:t>
            </a:r>
          </a:p>
          <a:p>
            <a:pPr marL="0" indent="0">
              <a:buNone/>
            </a:pPr>
            <a:r>
              <a:rPr lang="ru-RU" dirty="0"/>
              <a:t>взаимодействие с предприятиями АПК в процессе подготовке студентов</a:t>
            </a:r>
          </a:p>
          <a:p>
            <a:pPr marL="0" indent="0">
              <a:buNone/>
            </a:pPr>
            <a:r>
              <a:rPr lang="ru-RU" dirty="0"/>
              <a:t>международные проекты по модернизации образования и научному сотрудничеству</a:t>
            </a:r>
          </a:p>
          <a:p>
            <a:pPr marL="0" indent="0">
              <a:buNone/>
            </a:pPr>
            <a:r>
              <a:rPr lang="ru-RU" dirty="0"/>
              <a:t>санкции 2014 г.</a:t>
            </a:r>
          </a:p>
          <a:p>
            <a:pPr marL="0" indent="0">
              <a:buNone/>
            </a:pPr>
            <a:r>
              <a:rPr lang="ru-RU" dirty="0"/>
              <a:t>пандемия </a:t>
            </a:r>
            <a:r>
              <a:rPr lang="en-US" dirty="0"/>
              <a:t>COVID</a:t>
            </a:r>
            <a:r>
              <a:rPr lang="ru-RU" dirty="0"/>
              <a:t>-</a:t>
            </a:r>
            <a:r>
              <a:rPr lang="en-US" dirty="0"/>
              <a:t>2019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санкции 2022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7357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346CE4-4105-3A8A-9501-7A4F18AEA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Административное воздействие и Болонская система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104C8B4-245F-1CD0-FBDF-A40953509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522391"/>
          </a:xfrm>
        </p:spPr>
        <p:txBody>
          <a:bodyPr/>
          <a:lstStyle/>
          <a:p>
            <a:r>
              <a:rPr lang="ru-RU" dirty="0"/>
              <a:t>положительные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7393ABB9-F7A1-5B8C-7DA5-4E24B01B3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5054" y="2505075"/>
            <a:ext cx="4421759" cy="36845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Получение более широкой профессиональной подготовки за счет магистратуры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15C5BDD9-EF1B-3F41-70FB-B6F88F1CAE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522391"/>
          </a:xfrm>
        </p:spPr>
        <p:txBody>
          <a:bodyPr/>
          <a:lstStyle/>
          <a:p>
            <a:r>
              <a:rPr lang="ru-RU" dirty="0"/>
              <a:t>отрицательные</a:t>
            </a:r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9C301CA7-E214-DF4C-4891-DF68B8F1BE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201587" y="2505075"/>
            <a:ext cx="6730583" cy="3684588"/>
          </a:xfrm>
        </p:spPr>
        <p:txBody>
          <a:bodyPr>
            <a:normAutofit/>
          </a:bodyPr>
          <a:lstStyle/>
          <a:p>
            <a:r>
              <a:rPr lang="ru-RU" dirty="0"/>
              <a:t>Утрата положительных наработок «советской» образовательной системы</a:t>
            </a:r>
          </a:p>
          <a:p>
            <a:r>
              <a:rPr lang="ru-RU" dirty="0"/>
              <a:t>Сокращение продолжительности производственной практики</a:t>
            </a:r>
          </a:p>
          <a:p>
            <a:r>
              <a:rPr lang="ru-RU" dirty="0"/>
              <a:t>Изменение образовательного стандарта в сторону сокращения аудиторных часов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5814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338628-E498-1F43-25F7-C6B8D69E4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063282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Санкции 2014 г. – импортозамещение – стимул для отечественного производителя и переработчика – рост интереса к аграрному образованию - улучшение материально-технической базы аграрных ВУЗов (</a:t>
            </a:r>
            <a:r>
              <a:rPr lang="ru-RU" sz="2700" b="1" dirty="0"/>
              <a:t>но еще далеко не достаточно</a:t>
            </a:r>
            <a:r>
              <a:rPr lang="ru-RU" sz="3600" b="1" dirty="0"/>
              <a:t>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CE9B1C-4B91-6148-A6AD-439D28269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23083"/>
            <a:ext cx="10515600" cy="3328832"/>
          </a:xfrm>
        </p:spPr>
        <p:txBody>
          <a:bodyPr/>
          <a:lstStyle/>
          <a:p>
            <a:pPr marL="0" indent="0">
              <a:buNone/>
            </a:pPr>
            <a:r>
              <a:rPr lang="ru-RU" sz="3200" b="1" dirty="0">
                <a:latin typeface="+mj-lt"/>
                <a:ea typeface="+mj-ea"/>
                <a:cs typeface="+mj-cs"/>
              </a:rPr>
              <a:t>Санкции 2022 г – задача - подготовка специалистов для внутреннего рынка труда таких, чтобы они могли конкурировать и заменить то, чего теперь не будет от Запада</a:t>
            </a:r>
          </a:p>
          <a:p>
            <a:pPr marL="0" indent="0">
              <a:buNone/>
            </a:pPr>
            <a:endParaRPr lang="ru-RU" sz="32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38257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881997F5-2CD1-B410-400C-2021241CB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5A649330-D814-1B1E-D330-11C108261F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/>
              <a:t>Не может стана жить без своей сельскохозяйственной науки. Негры нас не прокормят. И китайцы не прокормят</a:t>
            </a:r>
          </a:p>
        </p:txBody>
      </p:sp>
    </p:spTree>
    <p:extLst>
      <p:ext uri="{BB962C8B-B14F-4D97-AF65-F5344CB8AC3E}">
        <p14:creationId xmlns:p14="http://schemas.microsoft.com/office/powerpoint/2010/main" val="2620329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888B92-11B6-D690-4845-F14BB260E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597" y="681037"/>
            <a:ext cx="11197651" cy="1325563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Направления совершенствования аграрного образования: Импортозамещение, продовольственная безопасность, цифровизация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84AC87-F801-7297-569C-BE1A4CCA04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Повышение практико-ориентированности аграрного образования, дуальное образование ( с участием заинтересованных предприятий)</a:t>
            </a:r>
          </a:p>
          <a:p>
            <a:r>
              <a:rPr lang="ru-RU" dirty="0"/>
              <a:t>Подготовка специалистов, готовых работать на современной технике (автоматизация, роботы, дроны, точное земледелие и </a:t>
            </a:r>
            <a:r>
              <a:rPr lang="ru-RU" dirty="0" err="1"/>
              <a:t>тп</a:t>
            </a:r>
            <a:r>
              <a:rPr lang="ru-RU" dirty="0"/>
              <a:t>.)</a:t>
            </a:r>
          </a:p>
          <a:p>
            <a:r>
              <a:rPr lang="ru-RU" dirty="0"/>
              <a:t>Соответствующее обеспечение материально-технической базы ВУЗов , создание региональных Ресурсных центров</a:t>
            </a:r>
          </a:p>
          <a:p>
            <a:r>
              <a:rPr lang="ru-RU" dirty="0"/>
              <a:t>Разумная доля дистанционного компонента (заочники, привлечение специалистов из других регионов)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5459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87EBD4-C498-5BF3-A2B7-35000BD9E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Направления совершенствования аграрного образования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D04600-A146-7FCA-3037-442FFEE2D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r>
              <a:rPr lang="ru-RU" dirty="0"/>
              <a:t>Укрепление материально-технической базы аграрных ВУЗов, </a:t>
            </a:r>
            <a:r>
              <a:rPr lang="ru-RU" b="1" dirty="0"/>
              <a:t>в научной част</a:t>
            </a:r>
            <a:r>
              <a:rPr lang="ru-RU" dirty="0"/>
              <a:t>и.  </a:t>
            </a:r>
            <a:r>
              <a:rPr lang="ru-RU" i="1" dirty="0"/>
              <a:t>Стратегические индустриальные партнеры заходят в ВУЗы и помогают с техническим оснащением во всех аспектах, но не во всех регионах </a:t>
            </a:r>
          </a:p>
          <a:p>
            <a:r>
              <a:rPr lang="ru-RU" dirty="0"/>
              <a:t>Возрождение и расширение отечественного семеноводства, селекции и племенной работы </a:t>
            </a:r>
          </a:p>
          <a:p>
            <a:r>
              <a:rPr lang="ru-RU" dirty="0"/>
              <a:t>Расширение преподавания фундаментальных дисциплин  </a:t>
            </a:r>
          </a:p>
          <a:p>
            <a:r>
              <a:rPr lang="ru-RU" dirty="0"/>
              <a:t>Вовлечение студентов в научную работу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2228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1B6619-FCCE-B787-3E5C-BB6F455C2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CBE98C-D616-240F-A7C0-4E085E28F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Универсализация образовательных программ              учет региональных особенностей, сохранение и развитие специфических образовательных компонентов (охотоведение, товароведение, производство и переработка специфических региональных продуктов, малая техника и </a:t>
            </a:r>
            <a:r>
              <a:rPr lang="ru-RU" dirty="0" err="1"/>
              <a:t>тп</a:t>
            </a:r>
            <a:r>
              <a:rPr lang="ru-RU" dirty="0"/>
              <a:t>.)</a:t>
            </a:r>
          </a:p>
          <a:p>
            <a:r>
              <a:rPr lang="ru-RU" dirty="0"/>
              <a:t>Развитие электронных библиотек, доступа к учебной и научной литературе</a:t>
            </a:r>
          </a:p>
          <a:p>
            <a:endParaRPr lang="ru-RU" dirty="0"/>
          </a:p>
        </p:txBody>
      </p:sp>
      <p:sp>
        <p:nvSpPr>
          <p:cNvPr id="4" name="Стрелка: влево-вправо 3">
            <a:extLst>
              <a:ext uri="{FF2B5EF4-FFF2-40B4-BE49-F238E27FC236}">
                <a16:creationId xmlns:a16="http://schemas.microsoft.com/office/drawing/2014/main" id="{49E818D8-5176-AFAB-9E12-A505073656AE}"/>
              </a:ext>
            </a:extLst>
          </p:cNvPr>
          <p:cNvSpPr/>
          <p:nvPr/>
        </p:nvSpPr>
        <p:spPr>
          <a:xfrm>
            <a:off x="8409481" y="1993691"/>
            <a:ext cx="674557" cy="19487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5640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389</Words>
  <Application>Microsoft Office PowerPoint</Application>
  <PresentationFormat>Широкоэкранный</PresentationFormat>
  <Paragraphs>37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Направления модернизации аграрного образования в современных условиях</vt:lpstr>
      <vt:lpstr>Результаты экспертного опроса в рамках мониторинга учреждений высшего образования</vt:lpstr>
      <vt:lpstr>Значимые факторы, упомянутые экспертами, как оказывающие влияние на процесс аграрного образования </vt:lpstr>
      <vt:lpstr>Административное воздействие и Болонская система</vt:lpstr>
      <vt:lpstr>Санкции 2014 г. – импортозамещение – стимул для отечественного производителя и переработчика – рост интереса к аграрному образованию - улучшение материально-технической базы аграрных ВУЗов (но еще далеко не достаточно)</vt:lpstr>
      <vt:lpstr>Презентация PowerPoint</vt:lpstr>
      <vt:lpstr>Направления совершенствования аграрного образования: Импортозамещение, продовольственная безопасность, цифровизация </vt:lpstr>
      <vt:lpstr>Направления совершенствования аграрного образования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Направления модернизации аграрного образования в современных условиях</dc:title>
  <dc:creator>Любовь Овчинцева</dc:creator>
  <cp:lastModifiedBy>Любовь Овчинцева</cp:lastModifiedBy>
  <cp:revision>1</cp:revision>
  <dcterms:created xsi:type="dcterms:W3CDTF">2022-10-25T08:46:10Z</dcterms:created>
  <dcterms:modified xsi:type="dcterms:W3CDTF">2022-10-25T08:46:30Z</dcterms:modified>
</cp:coreProperties>
</file>