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78" r:id="rId3"/>
    <p:sldId id="279" r:id="rId4"/>
    <p:sldId id="282" r:id="rId5"/>
    <p:sldId id="277" r:id="rId6"/>
    <p:sldId id="275" r:id="rId7"/>
    <p:sldId id="281" r:id="rId8"/>
    <p:sldId id="264" r:id="rId9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0D5B1-F94F-491A-9367-6CB58238ED69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2FA5B-DB12-4E6A-90F3-1ED8996F77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085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3477-3935-47D2-B1B7-D5E1DDF2E0EA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16A9-CC77-4CC0-AF9D-81B1D1B26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536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3477-3935-47D2-B1B7-D5E1DDF2E0EA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16A9-CC77-4CC0-AF9D-81B1D1B26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59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3477-3935-47D2-B1B7-D5E1DDF2E0EA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16A9-CC77-4CC0-AF9D-81B1D1B26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132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3477-3935-47D2-B1B7-D5E1DDF2E0EA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16A9-CC77-4CC0-AF9D-81B1D1B26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547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3477-3935-47D2-B1B7-D5E1DDF2E0EA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16A9-CC77-4CC0-AF9D-81B1D1B26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928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3477-3935-47D2-B1B7-D5E1DDF2E0EA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16A9-CC77-4CC0-AF9D-81B1D1B26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211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3477-3935-47D2-B1B7-D5E1DDF2E0EA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16A9-CC77-4CC0-AF9D-81B1D1B26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441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3477-3935-47D2-B1B7-D5E1DDF2E0EA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16A9-CC77-4CC0-AF9D-81B1D1B26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204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3477-3935-47D2-B1B7-D5E1DDF2E0EA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16A9-CC77-4CC0-AF9D-81B1D1B26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244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3477-3935-47D2-B1B7-D5E1DDF2E0EA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16A9-CC77-4CC0-AF9D-81B1D1B26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934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A3477-3935-47D2-B1B7-D5E1DDF2E0EA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16A9-CC77-4CC0-AF9D-81B1D1B26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459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A3477-3935-47D2-B1B7-D5E1DDF2E0EA}" type="datetimeFigureOut">
              <a:rPr lang="ru-RU" smtClean="0"/>
              <a:t>13.10.2022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F16A9-CC77-4CC0-AF9D-81B1D1B26E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4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ikc.belapk.ru/competencii/ckk/ckkdok/reestrcoop2021/?ysclid=l7rc9tw7685678771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СОСТОЯНИЕ КООПЕРАТИВНОГО СЕКТОРА АГРАРНОЙ ЭКОНОМИКИ РОССИИ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r"/>
            <a:r>
              <a:rPr lang="ru-RU" b="1" dirty="0" smtClean="0"/>
              <a:t>Моисеева Ольга Александровна</a:t>
            </a:r>
            <a:r>
              <a:rPr lang="ru-RU" dirty="0" smtClean="0"/>
              <a:t>, </a:t>
            </a:r>
            <a:r>
              <a:rPr lang="ru-RU" dirty="0"/>
              <a:t>к.э.н., </a:t>
            </a:r>
            <a:r>
              <a:rPr lang="ru-RU" dirty="0" smtClean="0"/>
              <a:t>доцент</a:t>
            </a:r>
            <a:r>
              <a:rPr lang="ru-RU" dirty="0"/>
              <a:t>, </a:t>
            </a:r>
            <a:endParaRPr lang="ru-RU" dirty="0" smtClean="0"/>
          </a:p>
          <a:p>
            <a:pPr algn="r"/>
            <a:r>
              <a:rPr lang="ru-RU" dirty="0" smtClean="0"/>
              <a:t>ведущий </a:t>
            </a:r>
            <a:r>
              <a:rPr lang="ru-RU" dirty="0"/>
              <a:t>научный сотрудник </a:t>
            </a:r>
            <a:endParaRPr lang="en-US" dirty="0" smtClean="0"/>
          </a:p>
          <a:p>
            <a:pPr algn="r"/>
            <a:r>
              <a:rPr lang="ru-RU" dirty="0" smtClean="0"/>
              <a:t>ФГБНУ </a:t>
            </a:r>
            <a:r>
              <a:rPr lang="ru-RU" dirty="0"/>
              <a:t>ФНЦ ВНИИЭСХ, </a:t>
            </a:r>
            <a:endParaRPr lang="ru-RU" dirty="0" smtClean="0"/>
          </a:p>
          <a:p>
            <a:pPr algn="r"/>
            <a:r>
              <a:rPr lang="ru-RU" dirty="0" smtClean="0"/>
              <a:t>г</a:t>
            </a:r>
            <a:r>
              <a:rPr lang="ru-RU" dirty="0"/>
              <a:t>. Москва, Россия, тел: 8(499) 195-60-71, </a:t>
            </a:r>
            <a:endParaRPr lang="ru-RU" dirty="0" smtClean="0"/>
          </a:p>
          <a:p>
            <a:pPr algn="r"/>
            <a:r>
              <a:rPr lang="en-US" dirty="0" smtClean="0"/>
              <a:t>e</a:t>
            </a:r>
            <a:r>
              <a:rPr lang="ru-RU" dirty="0"/>
              <a:t>-</a:t>
            </a:r>
            <a:r>
              <a:rPr lang="en-US" dirty="0"/>
              <a:t>mail</a:t>
            </a:r>
            <a:r>
              <a:rPr lang="ru-RU" dirty="0"/>
              <a:t>: </a:t>
            </a:r>
            <a:r>
              <a:rPr lang="en-US" dirty="0" err="1"/>
              <a:t>moiseevaolga</a:t>
            </a:r>
            <a:r>
              <a:rPr lang="ru-RU" dirty="0"/>
              <a:t>2015@</a:t>
            </a:r>
            <a:r>
              <a:rPr lang="en-US" dirty="0"/>
              <a:t>mail</a:t>
            </a:r>
            <a:r>
              <a:rPr lang="ru-RU" dirty="0"/>
              <a:t>.</a:t>
            </a:r>
            <a:r>
              <a:rPr lang="en-US" dirty="0" err="1"/>
              <a:t>ru</a:t>
            </a:r>
            <a:r>
              <a:rPr lang="en-US" dirty="0"/>
              <a:t>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103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b="1" dirty="0"/>
              <a:t>Таблица 1. Число и структура сельскохозяйственных потребительских кооперативов по видам деятельности и федеральным округам на 01 января 2021г.*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139692"/>
              </p:ext>
            </p:extLst>
          </p:nvPr>
        </p:nvGraphicFramePr>
        <p:xfrm>
          <a:off x="838199" y="1690690"/>
          <a:ext cx="10595920" cy="39139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0553"/>
                <a:gridCol w="1620553"/>
                <a:gridCol w="1393901"/>
                <a:gridCol w="1280576"/>
                <a:gridCol w="1280576"/>
                <a:gridCol w="951932"/>
                <a:gridCol w="691285"/>
                <a:gridCol w="577960"/>
                <a:gridCol w="1178584"/>
              </a:tblGrid>
              <a:tr h="3451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 федеральным округам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Виды сельскохозяйственных потребительских кооперативов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итого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Структура кооперативов по федеральным округам,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98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перерабатывающие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обслуживающие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сбытовые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снабженческие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кредитные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прочие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0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ЦФО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235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354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1472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30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СЗФО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30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ЮФО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30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СКФО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398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6,8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30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ПФО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576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235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29,0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30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УФО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30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СФО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30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ДФО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582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797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РФ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1593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870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888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1398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5816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6500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Структура кооперативов по видам,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15,3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24,0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-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60728" y="5604669"/>
            <a:ext cx="307808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*Рассчитано автором на основании данных Росстата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86155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9962" y="620499"/>
            <a:ext cx="10515600" cy="10188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/>
              <a:t>Таблица 2. Число сельскохозяйственных потребительских кооперативов Белгородской области и состояние их развития на 01 января 2021г.*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9780237"/>
              </p:ext>
            </p:extLst>
          </p:nvPr>
        </p:nvGraphicFramePr>
        <p:xfrm>
          <a:off x="1351005" y="1828802"/>
          <a:ext cx="9473514" cy="36812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23865"/>
                <a:gridCol w="1604826"/>
                <a:gridCol w="1744823"/>
              </a:tblGrid>
              <a:tr h="6135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Наименование, характеристика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Число кооперативов, ед.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Структура,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677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Всего кооперативов в реестре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205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100,0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35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из них: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снабженческо-сбытовых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140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68,3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677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перерабатывающих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31,2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677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кредитных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0,5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354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По состоянию развития: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эффективных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110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53,7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677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период становления (дата создания 2018-2020г.г.)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67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32,7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677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на стадии ликвидации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3,9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677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не ведет деятельность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9,7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73426" y="5510054"/>
            <a:ext cx="89792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*Рассчитано автором на основании Реестра сельскохозяйственных потребительских кооперативов Белгородской области (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hlinkClick r:id="rId2"/>
              </a:rPr>
              <a:t>Реестр кооперативов на 01.01.2021 (belapk.ru)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114187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/>
              <a:t>Таблица 3. Размеры и направления государственной поддержки сельскохозяйственных потребительских кооперативов*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6964063"/>
              </p:ext>
            </p:extLst>
          </p:nvPr>
        </p:nvGraphicFramePr>
        <p:xfrm>
          <a:off x="930874" y="1825625"/>
          <a:ext cx="10422924" cy="3445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2578"/>
                <a:gridCol w="1121992"/>
                <a:gridCol w="1123059"/>
                <a:gridCol w="1123059"/>
                <a:gridCol w="1123059"/>
                <a:gridCol w="1123059"/>
                <a:gridCol w="1123059"/>
                <a:gridCol w="1123059"/>
              </a:tblGrid>
              <a:tr h="1479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2015г.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2016г.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2017г.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2018г.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2019г.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2020г.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2021г.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</a:tr>
              <a:tr h="5679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Число зарегистрированных СПоК на 01 января, ед.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6429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6293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5839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5608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5602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5742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6300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</a:tr>
              <a:tr h="1135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Объем средств, направленных на грантовую поддержку СПоК для развития материально-технической базы, млн. руб.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585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1261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1872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2648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2846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2628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1903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</a:tr>
              <a:tr h="5679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Гранты для развития материально-технической базы СПоК, ед.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164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174</a:t>
                      </a:r>
                      <a:endParaRPr lang="ru-RU" sz="1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174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</a:tr>
              <a:tr h="2839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Средний размер гранта, тыс. руб.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6650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7690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10760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12432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16077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15103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13995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</a:tr>
              <a:tr h="7099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Основные направления расходования полученных средств СПоК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 gridSpan="7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приобретение оборудования для переработки сельскохозяйственной продукции, строительство и модернизация производственных объектов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33" marR="6353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93340" y="5262770"/>
            <a:ext cx="100604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</a:rPr>
              <a:t>*Рассчитано автором на основании данных Национального доклада о ходе и результатах реализации в 2016-2021 годах Государственной программы развития сельского хозяйства и регулирования рынков сельскохозяйственной продукции, сырья и продовольствия 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77090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881863"/>
              </p:ext>
            </p:extLst>
          </p:nvPr>
        </p:nvGraphicFramePr>
        <p:xfrm>
          <a:off x="629175" y="1367407"/>
          <a:ext cx="10528182" cy="45887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3969"/>
                <a:gridCol w="1755061"/>
                <a:gridCol w="1755061"/>
                <a:gridCol w="1753969"/>
                <a:gridCol w="1755061"/>
                <a:gridCol w="1755061"/>
              </a:tblGrid>
              <a:tr h="2549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Россия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Беларусь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Казахстан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Армения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Кыргызстан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47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Виды кооперативов соответствии с законодательством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производственные, потребительские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потребительские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производственные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сельскохозяйственные кооперативы (без разделения на виды)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производственные, перерабатывающие, сервисные и др.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197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Цель деятельности кооперативов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коммерческая -производственные и некоммерческая –потребительские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некоммерческая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коммерческая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коммерческая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коммерческая - производственные и некоммерческая (сервисные)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98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Число кооперативов в 2020г., ед.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5742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43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2858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240 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333 (45)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197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Доля охвата кооперацией малых форм хозяйствования,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менее 1,0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менее 1,0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н.д.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н.д.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197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Ответственность членов кооператива по убыткам кооператива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субсидиарная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субсидиарная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 отвечают по обязательствам кооператива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 отвечают по обязательствам кооператива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не отвечают по обязательствам кооператива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55010" y="856942"/>
            <a:ext cx="1040234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Таблица </a:t>
            </a:r>
            <a:r>
              <a:rPr lang="ru-RU" alt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Виды кооперативов и состояние кооперативной деятельности в странах ЕАЭС*</a:t>
            </a:r>
            <a:endParaRPr kumimoji="0" lang="ru-RU" alt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36821" y="6020373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*Составлено </a:t>
            </a:r>
            <a:r>
              <a:rPr lang="ru-RU" alt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автором </a:t>
            </a:r>
            <a:endParaRPr lang="ru-RU" altLang="ru-RU" sz="1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90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5134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/>
              <a:t>Таблица 5. </a:t>
            </a:r>
            <a:r>
              <a:rPr lang="ru-RU" sz="1600" b="1" dirty="0" smtClean="0"/>
              <a:t>Характеристика деятельности кооперативов за </a:t>
            </a:r>
            <a:r>
              <a:rPr lang="ru-RU" sz="1600" b="1" dirty="0"/>
              <a:t>рубежом*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14707" y="5322153"/>
            <a:ext cx="185339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*Составлено автором </a:t>
            </a:r>
            <a:endParaRPr lang="ru-RU" altLang="ru-RU" sz="1000" dirty="0">
              <a:latin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0848760"/>
              </p:ext>
            </p:extLst>
          </p:nvPr>
        </p:nvGraphicFramePr>
        <p:xfrm>
          <a:off x="1128582" y="1268625"/>
          <a:ext cx="10165493" cy="40600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2462"/>
                <a:gridCol w="2003530"/>
                <a:gridCol w="2002441"/>
                <a:gridCol w="2003530"/>
                <a:gridCol w="2003530"/>
              </a:tblGrid>
              <a:tr h="1397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Германия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Швеция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Финляндия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</a:tr>
              <a:tr h="279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Цель деятельности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коммерческая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коммерческая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коммерческая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коммерческая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</a:tr>
              <a:tr h="4192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Голосование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один член-один голос, возможна корректировка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один член-один голос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один член-один голос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один член-один голос, возможна корректировка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</a:tr>
              <a:tr h="4192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Решение социальных проблем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</a:tr>
              <a:tr h="279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Дочерние компании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</a:tr>
              <a:tr h="12578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Сектора (отрасли), в которых развита кооперация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молочный (60%), фрукты и овощи (60%), поставка услуг сельскохозяйственным производителям (55%), мясной (30%)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молочный (95%), мясной сектор (свиноводство – 90%), зерно (80%)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молочный (99%), плодоовощной (60%), зерновой (40%)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молочный (100%), мясной (80%), яичное птицеводство (50%)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</a:tr>
              <a:tr h="4192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Наличие специального законодательства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нет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есть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</a:tr>
              <a:tr h="8385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Перспективы развития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сохранение и укрепление позиций на международных рынках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сохранение и укрепление позиций на международных рынках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укрепление позиций внутри страны, освоение международных рынков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сохранение и укрепление позиций на международных рынках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363" marR="5736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2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В настоящее время трансформация кооперативов происходит благодаря:</a:t>
            </a:r>
          </a:p>
          <a:p>
            <a:pPr lvl="0" algn="just"/>
            <a:r>
              <a:rPr lang="ru-RU" dirty="0"/>
              <a:t>слиянию с другими кооперативами и другими формами предприятий, в результате чего достигается больший эффект масштаба;</a:t>
            </a:r>
          </a:p>
          <a:p>
            <a:pPr lvl="0" algn="just"/>
            <a:r>
              <a:rPr lang="ru-RU" dirty="0"/>
              <a:t>изменению организационной формы, ориентированной на получение прибыли, развитию дочерних предприятий для обеспечения деятельности с </a:t>
            </a:r>
            <a:r>
              <a:rPr lang="ru-RU" dirty="0" err="1"/>
              <a:t>нечленами</a:t>
            </a:r>
            <a:r>
              <a:rPr lang="ru-RU" dirty="0"/>
              <a:t> кооператива;</a:t>
            </a:r>
          </a:p>
          <a:p>
            <a:pPr lvl="0" algn="just"/>
            <a:r>
              <a:rPr lang="ru-RU" dirty="0"/>
              <a:t>формирование новых гибридных кооперативных форм за счет трансформации традиционных кооперативных принципов.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650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3600" dirty="0" smtClean="0"/>
              <a:t>Доклад окончен.</a:t>
            </a:r>
          </a:p>
          <a:p>
            <a:pPr marL="0" indent="0" algn="ctr">
              <a:buNone/>
            </a:pPr>
            <a:r>
              <a:rPr lang="ru-RU" sz="3600" dirty="0" smtClean="0"/>
              <a:t>Благодарю за внимание.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946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3352</TotalTime>
  <Words>768</Words>
  <Application>Microsoft Office PowerPoint</Application>
  <PresentationFormat>Широкоэкранный</PresentationFormat>
  <Paragraphs>275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СОСТОЯНИЕ КООПЕРАТИВНОГО СЕКТОРА АГРАРНОЙ ЭКОНОМИКИ РОССИИ </vt:lpstr>
      <vt:lpstr>Таблица 1. Число и структура сельскохозяйственных потребительских кооперативов по видам деятельности и федеральным округам на 01 января 2021г.* </vt:lpstr>
      <vt:lpstr>Таблица 2. Число сельскохозяйственных потребительских кооперативов Белгородской области и состояние их развития на 01 января 2021г.* </vt:lpstr>
      <vt:lpstr>Таблица 3. Размеры и направления государственной поддержки сельскохозяйственных потребительских кооперативов* </vt:lpstr>
      <vt:lpstr>Презентация PowerPoint</vt:lpstr>
      <vt:lpstr>Таблица 5. Характеристика деятельности кооперативов за рубежом*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КООПЕРАЦИИ В СЕЛЬСКОМ ХОЗЯЙСТВЕ РОССИИ</dc:title>
  <dc:creator>Ольга</dc:creator>
  <cp:lastModifiedBy>Ольга</cp:lastModifiedBy>
  <cp:revision>115</cp:revision>
  <cp:lastPrinted>2022-10-12T11:55:56Z</cp:lastPrinted>
  <dcterms:created xsi:type="dcterms:W3CDTF">2021-05-27T11:54:48Z</dcterms:created>
  <dcterms:modified xsi:type="dcterms:W3CDTF">2022-10-13T10:28:31Z</dcterms:modified>
</cp:coreProperties>
</file>