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6" r:id="rId7"/>
    <p:sldId id="262" r:id="rId8"/>
    <p:sldId id="261" r:id="rId9"/>
    <p:sldId id="267" r:id="rId10"/>
    <p:sldId id="263" r:id="rId11"/>
    <p:sldId id="268" r:id="rId12"/>
    <p:sldId id="265"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69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6516E1E9-1D30-4CB6-88E7-F6DF9CEAB303}" type="datetimeFigureOut">
              <a:rPr lang="ru-RU" smtClean="0"/>
              <a:t>21.10.2022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7D86A5-9538-4752-8AC9-875B09C16F53}" type="slidenum">
              <a:rPr lang="ru-RU" smtClean="0"/>
              <a:t>‹#›</a:t>
            </a:fld>
            <a:endParaRPr lang="ru-RU"/>
          </a:p>
        </p:txBody>
      </p:sp>
    </p:spTree>
    <p:extLst>
      <p:ext uri="{BB962C8B-B14F-4D97-AF65-F5344CB8AC3E}">
        <p14:creationId xmlns:p14="http://schemas.microsoft.com/office/powerpoint/2010/main" val="3159412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516E1E9-1D30-4CB6-88E7-F6DF9CEAB303}" type="datetimeFigureOut">
              <a:rPr lang="ru-RU" smtClean="0"/>
              <a:t>21.10.2022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7D86A5-9538-4752-8AC9-875B09C16F53}" type="slidenum">
              <a:rPr lang="ru-RU" smtClean="0"/>
              <a:t>‹#›</a:t>
            </a:fld>
            <a:endParaRPr lang="ru-RU"/>
          </a:p>
        </p:txBody>
      </p:sp>
    </p:spTree>
    <p:extLst>
      <p:ext uri="{BB962C8B-B14F-4D97-AF65-F5344CB8AC3E}">
        <p14:creationId xmlns:p14="http://schemas.microsoft.com/office/powerpoint/2010/main" val="3865081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516E1E9-1D30-4CB6-88E7-F6DF9CEAB303}" type="datetimeFigureOut">
              <a:rPr lang="ru-RU" smtClean="0"/>
              <a:t>21.10.2022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7D86A5-9538-4752-8AC9-875B09C16F53}" type="slidenum">
              <a:rPr lang="ru-RU" smtClean="0"/>
              <a:t>‹#›</a:t>
            </a:fld>
            <a:endParaRPr lang="ru-RU"/>
          </a:p>
        </p:txBody>
      </p:sp>
    </p:spTree>
    <p:extLst>
      <p:ext uri="{BB962C8B-B14F-4D97-AF65-F5344CB8AC3E}">
        <p14:creationId xmlns:p14="http://schemas.microsoft.com/office/powerpoint/2010/main" val="4262937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6516E1E9-1D30-4CB6-88E7-F6DF9CEAB303}" type="datetimeFigureOut">
              <a:rPr lang="ru-RU" smtClean="0"/>
              <a:t>21.10.2022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77D86A5-9538-4752-8AC9-875B09C16F53}" type="slidenum">
              <a:rPr lang="ru-RU" smtClean="0"/>
              <a:t>‹#›</a:t>
            </a:fld>
            <a:endParaRPr lang="ru-RU"/>
          </a:p>
        </p:txBody>
      </p:sp>
    </p:spTree>
    <p:extLst>
      <p:ext uri="{BB962C8B-B14F-4D97-AF65-F5344CB8AC3E}">
        <p14:creationId xmlns:p14="http://schemas.microsoft.com/office/powerpoint/2010/main" val="2885762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6516E1E9-1D30-4CB6-88E7-F6DF9CEAB303}" type="datetimeFigureOut">
              <a:rPr lang="ru-RU" smtClean="0"/>
              <a:t>21.10.2022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A77D86A5-9538-4752-8AC9-875B09C16F53}" type="slidenum">
              <a:rPr lang="ru-RU" smtClean="0"/>
              <a:t>‹#›</a:t>
            </a:fld>
            <a:endParaRPr lang="ru-RU"/>
          </a:p>
        </p:txBody>
      </p:sp>
    </p:spTree>
    <p:extLst>
      <p:ext uri="{BB962C8B-B14F-4D97-AF65-F5344CB8AC3E}">
        <p14:creationId xmlns:p14="http://schemas.microsoft.com/office/powerpoint/2010/main" val="1439157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6516E1E9-1D30-4CB6-88E7-F6DF9CEAB303}" type="datetimeFigureOut">
              <a:rPr lang="ru-RU" smtClean="0"/>
              <a:t>21.10.2022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77D86A5-9538-4752-8AC9-875B09C16F53}" type="slidenum">
              <a:rPr lang="ru-RU" smtClean="0"/>
              <a:t>‹#›</a:t>
            </a:fld>
            <a:endParaRPr lang="ru-RU"/>
          </a:p>
        </p:txBody>
      </p:sp>
    </p:spTree>
    <p:extLst>
      <p:ext uri="{BB962C8B-B14F-4D97-AF65-F5344CB8AC3E}">
        <p14:creationId xmlns:p14="http://schemas.microsoft.com/office/powerpoint/2010/main" val="4241877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16E1E9-1D30-4CB6-88E7-F6DF9CEAB303}" type="datetimeFigureOut">
              <a:rPr lang="ru-RU" smtClean="0"/>
              <a:t>21.10.2022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A77D86A5-9538-4752-8AC9-875B09C16F53}" type="slidenum">
              <a:rPr lang="ru-RU" smtClean="0"/>
              <a:t>‹#›</a:t>
            </a:fld>
            <a:endParaRPr lang="ru-RU"/>
          </a:p>
        </p:txBody>
      </p:sp>
    </p:spTree>
    <p:extLst>
      <p:ext uri="{BB962C8B-B14F-4D97-AF65-F5344CB8AC3E}">
        <p14:creationId xmlns:p14="http://schemas.microsoft.com/office/powerpoint/2010/main" val="3266246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6516E1E9-1D30-4CB6-88E7-F6DF9CEAB303}" type="datetimeFigureOut">
              <a:rPr lang="ru-RU" smtClean="0"/>
              <a:t>21.10.2022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77D86A5-9538-4752-8AC9-875B09C16F53}" type="slidenum">
              <a:rPr lang="ru-RU" smtClean="0"/>
              <a:t>‹#›</a:t>
            </a:fld>
            <a:endParaRPr lang="ru-RU"/>
          </a:p>
        </p:txBody>
      </p:sp>
    </p:spTree>
    <p:extLst>
      <p:ext uri="{BB962C8B-B14F-4D97-AF65-F5344CB8AC3E}">
        <p14:creationId xmlns:p14="http://schemas.microsoft.com/office/powerpoint/2010/main" val="3603016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6516E1E9-1D30-4CB6-88E7-F6DF9CEAB303}" type="datetimeFigureOut">
              <a:rPr lang="ru-RU" smtClean="0"/>
              <a:t>21.10.2022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77D86A5-9538-4752-8AC9-875B09C16F53}" type="slidenum">
              <a:rPr lang="ru-RU" smtClean="0"/>
              <a:t>‹#›</a:t>
            </a:fld>
            <a:endParaRPr lang="ru-RU"/>
          </a:p>
        </p:txBody>
      </p:sp>
    </p:spTree>
    <p:extLst>
      <p:ext uri="{BB962C8B-B14F-4D97-AF65-F5344CB8AC3E}">
        <p14:creationId xmlns:p14="http://schemas.microsoft.com/office/powerpoint/2010/main" val="63152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516E1E9-1D30-4CB6-88E7-F6DF9CEAB303}" type="datetimeFigureOut">
              <a:rPr lang="ru-RU" smtClean="0"/>
              <a:t>21.10.2022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7D86A5-9538-4752-8AC9-875B09C16F53}" type="slidenum">
              <a:rPr lang="ru-RU" smtClean="0"/>
              <a:t>‹#›</a:t>
            </a:fld>
            <a:endParaRPr lang="ru-RU"/>
          </a:p>
        </p:txBody>
      </p:sp>
    </p:spTree>
    <p:extLst>
      <p:ext uri="{BB962C8B-B14F-4D97-AF65-F5344CB8AC3E}">
        <p14:creationId xmlns:p14="http://schemas.microsoft.com/office/powerpoint/2010/main" val="3013279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516E1E9-1D30-4CB6-88E7-F6DF9CEAB303}" type="datetimeFigureOut">
              <a:rPr lang="ru-RU" smtClean="0"/>
              <a:t>21.10.2022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7D86A5-9538-4752-8AC9-875B09C16F53}"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400857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516E1E9-1D30-4CB6-88E7-F6DF9CEAB303}" type="datetimeFigureOut">
              <a:rPr lang="ru-RU" smtClean="0"/>
              <a:t>21.10.2022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7D86A5-9538-4752-8AC9-875B09C16F53}" type="slidenum">
              <a:rPr lang="ru-RU" smtClean="0"/>
              <a:t>‹#›</a:t>
            </a:fld>
            <a:endParaRPr lang="ru-RU"/>
          </a:p>
        </p:txBody>
      </p:sp>
    </p:spTree>
    <p:extLst>
      <p:ext uri="{BB962C8B-B14F-4D97-AF65-F5344CB8AC3E}">
        <p14:creationId xmlns:p14="http://schemas.microsoft.com/office/powerpoint/2010/main" val="32303280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516E1E9-1D30-4CB6-88E7-F6DF9CEAB303}" type="datetimeFigureOut">
              <a:rPr lang="ru-RU" smtClean="0"/>
              <a:t>21.10.2022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7D86A5-9538-4752-8AC9-875B09C16F53}"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45636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516E1E9-1D30-4CB6-88E7-F6DF9CEAB303}" type="datetimeFigureOut">
              <a:rPr lang="ru-RU" smtClean="0"/>
              <a:t>21.10.2022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7D86A5-9538-4752-8AC9-875B09C16F53}" type="slidenum">
              <a:rPr lang="ru-RU" smtClean="0"/>
              <a:t>‹#›</a:t>
            </a:fld>
            <a:endParaRPr lang="ru-RU"/>
          </a:p>
        </p:txBody>
      </p:sp>
    </p:spTree>
    <p:extLst>
      <p:ext uri="{BB962C8B-B14F-4D97-AF65-F5344CB8AC3E}">
        <p14:creationId xmlns:p14="http://schemas.microsoft.com/office/powerpoint/2010/main" val="26050283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516E1E9-1D30-4CB6-88E7-F6DF9CEAB303}" type="datetimeFigureOut">
              <a:rPr lang="ru-RU" smtClean="0"/>
              <a:t>21.10.2022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7D86A5-9538-4752-8AC9-875B09C16F53}" type="slidenum">
              <a:rPr lang="ru-RU" smtClean="0"/>
              <a:t>‹#›</a:t>
            </a:fld>
            <a:endParaRPr lang="ru-RU"/>
          </a:p>
        </p:txBody>
      </p:sp>
    </p:spTree>
    <p:extLst>
      <p:ext uri="{BB962C8B-B14F-4D97-AF65-F5344CB8AC3E}">
        <p14:creationId xmlns:p14="http://schemas.microsoft.com/office/powerpoint/2010/main" val="34908408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516E1E9-1D30-4CB6-88E7-F6DF9CEAB303}" type="datetimeFigureOut">
              <a:rPr lang="ru-RU" smtClean="0"/>
              <a:t>21.10.2022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77D86A5-9538-4752-8AC9-875B09C16F53}" type="slidenum">
              <a:rPr lang="ru-RU" smtClean="0"/>
              <a:t>‹#›</a:t>
            </a:fld>
            <a:endParaRPr lang="ru-RU"/>
          </a:p>
        </p:txBody>
      </p:sp>
    </p:spTree>
    <p:extLst>
      <p:ext uri="{BB962C8B-B14F-4D97-AF65-F5344CB8AC3E}">
        <p14:creationId xmlns:p14="http://schemas.microsoft.com/office/powerpoint/2010/main" val="304930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516E1E9-1D30-4CB6-88E7-F6DF9CEAB303}" type="datetimeFigureOut">
              <a:rPr lang="ru-RU" smtClean="0"/>
              <a:t>21.10.2022</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77D86A5-9538-4752-8AC9-875B09C16F53}" type="slidenum">
              <a:rPr lang="ru-RU" smtClean="0"/>
              <a:t>‹#›</a:t>
            </a:fld>
            <a:endParaRPr lang="ru-RU"/>
          </a:p>
        </p:txBody>
      </p:sp>
    </p:spTree>
    <p:extLst>
      <p:ext uri="{BB962C8B-B14F-4D97-AF65-F5344CB8AC3E}">
        <p14:creationId xmlns:p14="http://schemas.microsoft.com/office/powerpoint/2010/main" val="42688351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sergienkooks@mail.ru" TargetMode="External"/><Relationship Id="rId2" Type="http://schemas.openxmlformats.org/officeDocument/2006/relationships/hyperlink" Target="mailto:kundiusv@mail.r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6C2E730-40C8-42C3-813A-D98E467C1652}"/>
              </a:ext>
            </a:extLst>
          </p:cNvPr>
          <p:cNvSpPr>
            <a:spLocks noGrp="1"/>
          </p:cNvSpPr>
          <p:nvPr>
            <p:ph type="ctrTitle"/>
          </p:nvPr>
        </p:nvSpPr>
        <p:spPr>
          <a:xfrm>
            <a:off x="849086" y="1373576"/>
            <a:ext cx="8458027" cy="2348917"/>
          </a:xfrm>
        </p:spPr>
        <p:txBody>
          <a:bodyPr>
            <a:normAutofit fontScale="90000"/>
          </a:bodyPr>
          <a:lstStyle/>
          <a:p>
            <a:pPr>
              <a:lnSpc>
                <a:spcPct val="100000"/>
              </a:lnSpc>
            </a:pPr>
            <a:br>
              <a:rPr lang="ru-RU" dirty="0"/>
            </a:br>
            <a:br>
              <a:rPr lang="ru-RU" dirty="0"/>
            </a:br>
            <a:br>
              <a:rPr lang="ru-RU" sz="3100" dirty="0"/>
            </a:br>
            <a:r>
              <a:rPr lang="ru-RU" sz="3100" b="1" i="1" dirty="0"/>
              <a:t>УСТОЙЧИВОЕ РАЗВИТИЕ АГРАРНОЙ ОТРАСЛИ </a:t>
            </a:r>
            <a:br>
              <a:rPr lang="ru-RU" sz="3100" b="1" i="1" dirty="0"/>
            </a:br>
            <a:r>
              <a:rPr lang="ru-RU" sz="3100" b="1" i="1" dirty="0"/>
              <a:t>КАК ОСНОВА 	ПРОИЗВОДСТВЕННОГО СЕГМЕНТА СЕЛЬСКОЙ ЛОКАЛЬНОЙ 		ЭКОНОМИКИ</a:t>
            </a:r>
            <a:br>
              <a:rPr lang="ru-RU" sz="3100" b="1" dirty="0"/>
            </a:br>
            <a:r>
              <a:rPr lang="en-US" sz="3100" b="1" dirty="0"/>
              <a:t> </a:t>
            </a:r>
            <a:br>
              <a:rPr lang="ru-RU" sz="3100" b="1" dirty="0"/>
            </a:br>
            <a:endParaRPr lang="ru-RU" sz="3100" b="1" dirty="0"/>
          </a:p>
        </p:txBody>
      </p:sp>
      <p:sp>
        <p:nvSpPr>
          <p:cNvPr id="3" name="Подзаголовок 2">
            <a:extLst>
              <a:ext uri="{FF2B5EF4-FFF2-40B4-BE49-F238E27FC236}">
                <a16:creationId xmlns:a16="http://schemas.microsoft.com/office/drawing/2014/main" id="{6F330159-8140-4A10-8C0C-62A325E8CA49}"/>
              </a:ext>
            </a:extLst>
          </p:cNvPr>
          <p:cNvSpPr>
            <a:spLocks noGrp="1"/>
          </p:cNvSpPr>
          <p:nvPr>
            <p:ph type="subTitle" idx="1"/>
          </p:nvPr>
        </p:nvSpPr>
        <p:spPr>
          <a:xfrm>
            <a:off x="704634" y="4312090"/>
            <a:ext cx="8458027" cy="1096899"/>
          </a:xfrm>
        </p:spPr>
        <p:txBody>
          <a:bodyPr/>
          <a:lstStyle/>
          <a:p>
            <a:r>
              <a:rPr lang="ru-RU" b="1" dirty="0"/>
              <a:t>В. А. </a:t>
            </a:r>
            <a:r>
              <a:rPr lang="ru-RU" b="1" dirty="0" err="1"/>
              <a:t>Кундиус</a:t>
            </a:r>
            <a:r>
              <a:rPr lang="ru-RU" b="1" dirty="0"/>
              <a:t> </a:t>
            </a:r>
            <a:r>
              <a:rPr lang="ru-RU" dirty="0"/>
              <a:t>– д.э.н., профессор, </a:t>
            </a:r>
            <a:r>
              <a:rPr lang="ru-RU" dirty="0" err="1"/>
              <a:t>АлтГАУ</a:t>
            </a:r>
            <a:endParaRPr lang="ru-RU" dirty="0"/>
          </a:p>
          <a:p>
            <a:r>
              <a:rPr lang="ru-RU" dirty="0"/>
              <a:t>		      </a:t>
            </a:r>
            <a:br>
              <a:rPr lang="ru-RU" dirty="0"/>
            </a:br>
            <a:r>
              <a:rPr lang="ru-RU" b="1" dirty="0"/>
              <a:t>О. В. Сергиенко </a:t>
            </a:r>
            <a:r>
              <a:rPr lang="ru-RU" dirty="0"/>
              <a:t>– к.э.н., доцент, ЧУОО ВО "Омская гуманитарная академия"</a:t>
            </a:r>
          </a:p>
        </p:txBody>
      </p:sp>
    </p:spTree>
    <p:extLst>
      <p:ext uri="{BB962C8B-B14F-4D97-AF65-F5344CB8AC3E}">
        <p14:creationId xmlns:p14="http://schemas.microsoft.com/office/powerpoint/2010/main" val="2003628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BB7C82B-2750-4D9E-B439-CFB9BB11470F}"/>
              </a:ext>
            </a:extLst>
          </p:cNvPr>
          <p:cNvSpPr>
            <a:spLocks noGrp="1"/>
          </p:cNvSpPr>
          <p:nvPr>
            <p:ph idx="1"/>
          </p:nvPr>
        </p:nvSpPr>
        <p:spPr>
          <a:xfrm>
            <a:off x="503853" y="503854"/>
            <a:ext cx="8901403" cy="6055566"/>
          </a:xfrm>
        </p:spPr>
        <p:txBody>
          <a:bodyPr>
            <a:normAutofit/>
          </a:bodyPr>
          <a:lstStyle/>
          <a:p>
            <a:pPr algn="just"/>
            <a:r>
              <a:rPr lang="ru-RU" sz="2000" dirty="0"/>
              <a:t>Под </a:t>
            </a:r>
            <a:r>
              <a:rPr lang="ru-RU" sz="2000" b="1" dirty="0"/>
              <a:t>устойчивым развитием аграрной отрасли </a:t>
            </a:r>
            <a:r>
              <a:rPr lang="ru-RU" sz="2000" dirty="0"/>
              <a:t>авторы понимают поступательное развитие аграрной отрасли, а именно: </a:t>
            </a:r>
          </a:p>
          <a:p>
            <a:pPr algn="just"/>
            <a:r>
              <a:rPr lang="ru-RU" sz="2000" dirty="0"/>
              <a:t>переход от техногенной индустриальной системы земледелия к экологически устойчивой системе «экологического/ биологического земледелия»</a:t>
            </a:r>
          </a:p>
          <a:p>
            <a:pPr algn="just"/>
            <a:r>
              <a:rPr lang="ru-RU" sz="2000" dirty="0"/>
              <a:t> создание устойчивых бизнес-моделей с использованием цифровых технологий , позволяющих получить жизнеспособные решения для вовлечения малого и среднего бизнеса аграрной отрасли в контексте социального, экономического и экологического измерений</a:t>
            </a:r>
          </a:p>
          <a:p>
            <a:pPr algn="just"/>
            <a:r>
              <a:rPr lang="ru-RU" sz="2000" dirty="0"/>
              <a:t>Под </a:t>
            </a:r>
            <a:r>
              <a:rPr lang="ru-RU" sz="2000" b="1" dirty="0"/>
              <a:t>устойчивым кризисным развитием </a:t>
            </a:r>
            <a:r>
              <a:rPr lang="ru-RU" sz="2000" dirty="0"/>
              <a:t>авторы предусматривает способность экономической системы государства через «кризис как переломный момент» адаптироваться и восстанавливаться под влиянием внешних и внутренних факторов, в том числе их негативных воздействий</a:t>
            </a:r>
          </a:p>
          <a:p>
            <a:endParaRPr lang="ru-RU" dirty="0"/>
          </a:p>
          <a:p>
            <a:endParaRPr lang="ru-RU" dirty="0"/>
          </a:p>
        </p:txBody>
      </p:sp>
    </p:spTree>
    <p:extLst>
      <p:ext uri="{BB962C8B-B14F-4D97-AF65-F5344CB8AC3E}">
        <p14:creationId xmlns:p14="http://schemas.microsoft.com/office/powerpoint/2010/main" val="1641874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53A9A10A-069C-4529-8DED-886D741970EF}"/>
              </a:ext>
            </a:extLst>
          </p:cNvPr>
          <p:cNvSpPr>
            <a:spLocks noGrp="1"/>
          </p:cNvSpPr>
          <p:nvPr>
            <p:ph idx="1"/>
          </p:nvPr>
        </p:nvSpPr>
        <p:spPr>
          <a:xfrm>
            <a:off x="838200" y="485775"/>
            <a:ext cx="8221824" cy="5691188"/>
          </a:xfrm>
        </p:spPr>
        <p:txBody>
          <a:bodyPr>
            <a:normAutofit/>
          </a:bodyPr>
          <a:lstStyle/>
          <a:p>
            <a:pPr algn="just"/>
            <a:r>
              <a:rPr lang="ru-RU" sz="2400" dirty="0"/>
              <a:t>Основные направления государственной политики направлены субсидирования процентной ставки по новым льготным кредитам в размере 70% ключевой ставки Центробанка. Снижения ставки по вновь выданным кредитам до 5% (постановление Правительства РФ № 1528). </a:t>
            </a:r>
          </a:p>
          <a:p>
            <a:pPr algn="just"/>
            <a:r>
              <a:rPr lang="ru-RU" sz="2400" dirty="0"/>
              <a:t>Финансирование госпрограммы развития сельского хозяйства из федерального бюджета на 2022 год в текущем периоде составляет </a:t>
            </a:r>
            <a:r>
              <a:rPr lang="ru-RU" sz="2400" b="1" dirty="0"/>
              <a:t>355,5 млрд рублей</a:t>
            </a:r>
            <a:r>
              <a:rPr lang="ru-RU" sz="2400" dirty="0"/>
              <a:t>. </a:t>
            </a:r>
          </a:p>
          <a:p>
            <a:pPr algn="just"/>
            <a:r>
              <a:rPr lang="ru-RU" sz="2400" dirty="0"/>
              <a:t>В том числе на программу развития сельского хозяйства направлено </a:t>
            </a:r>
            <a:r>
              <a:rPr lang="ru-RU" sz="2400" b="1" dirty="0"/>
              <a:t>285, 068 млрд рублей</a:t>
            </a:r>
            <a:r>
              <a:rPr lang="ru-RU" sz="2400" dirty="0"/>
              <a:t>, на улучшение жизни на селе – </a:t>
            </a:r>
            <a:r>
              <a:rPr lang="ru-RU" sz="2400" b="1" dirty="0"/>
              <a:t>40,709 млрд рублей </a:t>
            </a:r>
            <a:r>
              <a:rPr lang="ru-RU" sz="2400" dirty="0"/>
              <a:t>и на программу вовлечения в оборот сельхозземель - </a:t>
            </a:r>
            <a:r>
              <a:rPr lang="ru-RU" sz="2400" b="1" dirty="0"/>
              <a:t>29,731 млрд рублей</a:t>
            </a:r>
            <a:r>
              <a:rPr lang="ru-RU" sz="2400" dirty="0"/>
              <a:t>.</a:t>
            </a:r>
          </a:p>
          <a:p>
            <a:endParaRPr lang="ru-RU" dirty="0"/>
          </a:p>
        </p:txBody>
      </p:sp>
    </p:spTree>
    <p:extLst>
      <p:ext uri="{BB962C8B-B14F-4D97-AF65-F5344CB8AC3E}">
        <p14:creationId xmlns:p14="http://schemas.microsoft.com/office/powerpoint/2010/main" val="232744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70842FE-6343-4658-B6F6-18170964C464}"/>
              </a:ext>
            </a:extLst>
          </p:cNvPr>
          <p:cNvSpPr>
            <a:spLocks noGrp="1"/>
          </p:cNvSpPr>
          <p:nvPr>
            <p:ph type="title"/>
          </p:nvPr>
        </p:nvSpPr>
        <p:spPr>
          <a:xfrm>
            <a:off x="91751" y="290480"/>
            <a:ext cx="10515600" cy="885177"/>
          </a:xfrm>
        </p:spPr>
        <p:txBody>
          <a:bodyPr>
            <a:normAutofit fontScale="90000"/>
          </a:bodyPr>
          <a:lstStyle/>
          <a:p>
            <a:pPr algn="ctr"/>
            <a:r>
              <a:rPr lang="ru-RU" sz="2800" b="1" dirty="0"/>
              <a:t>Финансовые результаты сельскохозяйственных организаций в РФ</a:t>
            </a:r>
          </a:p>
        </p:txBody>
      </p:sp>
      <p:pic>
        <p:nvPicPr>
          <p:cNvPr id="4" name="Объект 3">
            <a:extLst>
              <a:ext uri="{FF2B5EF4-FFF2-40B4-BE49-F238E27FC236}">
                <a16:creationId xmlns:a16="http://schemas.microsoft.com/office/drawing/2014/main" id="{7AA46000-2D8F-4502-98AC-AAD595BCB315}"/>
              </a:ext>
            </a:extLst>
          </p:cNvPr>
          <p:cNvPicPr>
            <a:picLocks noGrp="1" noChangeAspect="1"/>
          </p:cNvPicPr>
          <p:nvPr>
            <p:ph idx="1"/>
          </p:nvPr>
        </p:nvPicPr>
        <p:blipFill>
          <a:blip r:embed="rId2"/>
          <a:stretch>
            <a:fillRect/>
          </a:stretch>
        </p:blipFill>
        <p:spPr>
          <a:xfrm>
            <a:off x="363896" y="1352910"/>
            <a:ext cx="9535886" cy="5139965"/>
          </a:xfrm>
          <a:prstGeom prst="rect">
            <a:avLst/>
          </a:prstGeom>
        </p:spPr>
      </p:pic>
    </p:spTree>
    <p:extLst>
      <p:ext uri="{BB962C8B-B14F-4D97-AF65-F5344CB8AC3E}">
        <p14:creationId xmlns:p14="http://schemas.microsoft.com/office/powerpoint/2010/main" val="166217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1783E35-05EC-4C01-BCC9-1307436475B0}"/>
              </a:ext>
            </a:extLst>
          </p:cNvPr>
          <p:cNvSpPr>
            <a:spLocks noGrp="1"/>
          </p:cNvSpPr>
          <p:nvPr>
            <p:ph type="title"/>
          </p:nvPr>
        </p:nvSpPr>
        <p:spPr>
          <a:xfrm>
            <a:off x="110412" y="195943"/>
            <a:ext cx="10515600" cy="1642188"/>
          </a:xfrm>
        </p:spPr>
        <p:txBody>
          <a:bodyPr>
            <a:normAutofit fontScale="90000"/>
          </a:bodyPr>
          <a:lstStyle/>
          <a:p>
            <a:pPr algn="ctr"/>
            <a:br>
              <a:rPr lang="ru-RU" sz="2000" dirty="0"/>
            </a:br>
            <a:br>
              <a:rPr lang="ru-RU" sz="2000" dirty="0"/>
            </a:br>
            <a:r>
              <a:rPr lang="ru-RU" sz="2200" b="1" dirty="0"/>
              <a:t>Структура затрат на производство и продажу продукции </a:t>
            </a:r>
            <a:br>
              <a:rPr lang="ru-RU" sz="2200" b="1" dirty="0"/>
            </a:br>
            <a:r>
              <a:rPr lang="ru-RU" sz="2200" b="1" dirty="0"/>
              <a:t>сельскохозяйственных организаций </a:t>
            </a:r>
            <a:br>
              <a:rPr lang="ru-RU" sz="2200" b="1" dirty="0"/>
            </a:br>
            <a:r>
              <a:rPr lang="ru-RU" sz="2200" b="1" dirty="0"/>
              <a:t>(в процентах к итогу)</a:t>
            </a:r>
            <a:br>
              <a:rPr lang="ru-RU" sz="2200" dirty="0"/>
            </a:br>
            <a:endParaRPr lang="ru-RU" sz="2200" dirty="0"/>
          </a:p>
        </p:txBody>
      </p:sp>
      <p:graphicFrame>
        <p:nvGraphicFramePr>
          <p:cNvPr id="4" name="Объект 3">
            <a:extLst>
              <a:ext uri="{FF2B5EF4-FFF2-40B4-BE49-F238E27FC236}">
                <a16:creationId xmlns:a16="http://schemas.microsoft.com/office/drawing/2014/main" id="{6C5FE515-DBB1-47C4-B9DB-CD2DAE1B2A6F}"/>
              </a:ext>
            </a:extLst>
          </p:cNvPr>
          <p:cNvGraphicFramePr>
            <a:graphicFrameLocks noGrp="1"/>
          </p:cNvGraphicFramePr>
          <p:nvPr>
            <p:ph idx="1"/>
            <p:extLst>
              <p:ext uri="{D42A27DB-BD31-4B8C-83A1-F6EECF244321}">
                <p14:modId xmlns:p14="http://schemas.microsoft.com/office/powerpoint/2010/main" val="4163490396"/>
              </p:ext>
            </p:extLst>
          </p:nvPr>
        </p:nvGraphicFramePr>
        <p:xfrm>
          <a:off x="942392" y="2108718"/>
          <a:ext cx="9209315" cy="3778298"/>
        </p:xfrm>
        <a:graphic>
          <a:graphicData uri="http://schemas.openxmlformats.org/drawingml/2006/table">
            <a:tbl>
              <a:tblPr firstRow="1" firstCol="1" bandRow="1"/>
              <a:tblGrid>
                <a:gridCol w="748439">
                  <a:extLst>
                    <a:ext uri="{9D8B030D-6E8A-4147-A177-3AD203B41FA5}">
                      <a16:colId xmlns:a16="http://schemas.microsoft.com/office/drawing/2014/main" val="3744695352"/>
                    </a:ext>
                  </a:extLst>
                </a:gridCol>
                <a:gridCol w="980278">
                  <a:extLst>
                    <a:ext uri="{9D8B030D-6E8A-4147-A177-3AD203B41FA5}">
                      <a16:colId xmlns:a16="http://schemas.microsoft.com/office/drawing/2014/main" val="2358545828"/>
                    </a:ext>
                  </a:extLst>
                </a:gridCol>
                <a:gridCol w="1230396">
                  <a:extLst>
                    <a:ext uri="{9D8B030D-6E8A-4147-A177-3AD203B41FA5}">
                      <a16:colId xmlns:a16="http://schemas.microsoft.com/office/drawing/2014/main" val="3466374367"/>
                    </a:ext>
                  </a:extLst>
                </a:gridCol>
                <a:gridCol w="790204">
                  <a:extLst>
                    <a:ext uri="{9D8B030D-6E8A-4147-A177-3AD203B41FA5}">
                      <a16:colId xmlns:a16="http://schemas.microsoft.com/office/drawing/2014/main" val="2677931523"/>
                    </a:ext>
                  </a:extLst>
                </a:gridCol>
                <a:gridCol w="790204">
                  <a:extLst>
                    <a:ext uri="{9D8B030D-6E8A-4147-A177-3AD203B41FA5}">
                      <a16:colId xmlns:a16="http://schemas.microsoft.com/office/drawing/2014/main" val="4125359057"/>
                    </a:ext>
                  </a:extLst>
                </a:gridCol>
                <a:gridCol w="761632">
                  <a:extLst>
                    <a:ext uri="{9D8B030D-6E8A-4147-A177-3AD203B41FA5}">
                      <a16:colId xmlns:a16="http://schemas.microsoft.com/office/drawing/2014/main" val="1356759490"/>
                    </a:ext>
                  </a:extLst>
                </a:gridCol>
                <a:gridCol w="950924">
                  <a:extLst>
                    <a:ext uri="{9D8B030D-6E8A-4147-A177-3AD203B41FA5}">
                      <a16:colId xmlns:a16="http://schemas.microsoft.com/office/drawing/2014/main" val="2291543079"/>
                    </a:ext>
                  </a:extLst>
                </a:gridCol>
                <a:gridCol w="1123250">
                  <a:extLst>
                    <a:ext uri="{9D8B030D-6E8A-4147-A177-3AD203B41FA5}">
                      <a16:colId xmlns:a16="http://schemas.microsoft.com/office/drawing/2014/main" val="3423645611"/>
                    </a:ext>
                  </a:extLst>
                </a:gridCol>
                <a:gridCol w="1123250">
                  <a:extLst>
                    <a:ext uri="{9D8B030D-6E8A-4147-A177-3AD203B41FA5}">
                      <a16:colId xmlns:a16="http://schemas.microsoft.com/office/drawing/2014/main" val="1139793236"/>
                    </a:ext>
                  </a:extLst>
                </a:gridCol>
                <a:gridCol w="710738">
                  <a:extLst>
                    <a:ext uri="{9D8B030D-6E8A-4147-A177-3AD203B41FA5}">
                      <a16:colId xmlns:a16="http://schemas.microsoft.com/office/drawing/2014/main" val="1394130966"/>
                    </a:ext>
                  </a:extLst>
                </a:gridCol>
              </a:tblGrid>
              <a:tr h="389605">
                <a:tc rowSpan="3">
                  <a:txBody>
                    <a:bodyPr/>
                    <a:lstStyle/>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Годы</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Затраты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всего</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8">
                  <a:txBody>
                    <a:bodyPr/>
                    <a:lstStyle/>
                    <a:p>
                      <a:pPr algn="ctr">
                        <a:lnSpc>
                          <a:spcPct val="107000"/>
                        </a:lnSpc>
                        <a:spcAft>
                          <a:spcPts val="0"/>
                        </a:spcAft>
                      </a:pPr>
                      <a:r>
                        <a:rPr lang="ru-RU" sz="1600">
                          <a:effectLst/>
                          <a:latin typeface="Times New Roman" panose="02020603050405020304" pitchFamily="18" charset="0"/>
                          <a:ea typeface="Calibri" panose="020F0502020204030204" pitchFamily="34" charset="0"/>
                          <a:cs typeface="Times New Roman" panose="02020603050405020304" pitchFamily="18" charset="0"/>
                        </a:rPr>
                        <a:t>в том числе</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182794753"/>
                  </a:ext>
                </a:extLst>
              </a:tr>
              <a:tr h="799477">
                <a:tc vMerge="1">
                  <a:txBody>
                    <a:bodyPr/>
                    <a:lstStyle/>
                    <a:p>
                      <a:endParaRPr lang="ru-RU"/>
                    </a:p>
                  </a:txBody>
                  <a:tcPr/>
                </a:tc>
                <a:tc vMerge="1">
                  <a:txBody>
                    <a:bodyPr/>
                    <a:lstStyle/>
                    <a:p>
                      <a:endParaRPr lang="ru-RU"/>
                    </a:p>
                  </a:txBody>
                  <a:tcPr/>
                </a:tc>
                <a:tc rowSpan="2">
                  <a:txBody>
                    <a:bodyPr/>
                    <a:lstStyle/>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материальные</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затраты</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из них затраты</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rowSpan="2">
                  <a:txBody>
                    <a:bodyPr/>
                    <a:lstStyle/>
                    <a:p>
                      <a:pPr algn="just">
                        <a:lnSpc>
                          <a:spcPct val="107000"/>
                        </a:lnSpc>
                        <a:spcAft>
                          <a:spcPts val="0"/>
                        </a:spcAft>
                      </a:pP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затраты на оплату труда</a:t>
                      </a:r>
                      <a:endParaRPr lang="ru-RU" sz="16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just">
                        <a:lnSpc>
                          <a:spcPct val="107000"/>
                        </a:lnSpc>
                        <a:spcAft>
                          <a:spcPts val="0"/>
                        </a:spcAft>
                      </a:pPr>
                      <a:r>
                        <a:rPr lang="ru-RU" sz="1600">
                          <a:effectLst/>
                          <a:latin typeface="Times New Roman" panose="02020603050405020304" pitchFamily="18" charset="0"/>
                          <a:ea typeface="Calibri" panose="020F0502020204030204" pitchFamily="34" charset="0"/>
                          <a:cs typeface="Times New Roman" panose="02020603050405020304" pitchFamily="18" charset="0"/>
                        </a:rPr>
                        <a:t>страховые</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600">
                          <a:effectLst/>
                          <a:latin typeface="Times New Roman" panose="02020603050405020304" pitchFamily="18" charset="0"/>
                          <a:ea typeface="Calibri" panose="020F0502020204030204" pitchFamily="34" charset="0"/>
                          <a:cs typeface="Times New Roman" panose="02020603050405020304" pitchFamily="18" charset="0"/>
                        </a:rPr>
                        <a:t>взносы</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амортизация</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основных</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средств</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just">
                        <a:lnSpc>
                          <a:spcPct val="107000"/>
                        </a:lnSpc>
                        <a:spcAft>
                          <a:spcPts val="0"/>
                        </a:spcAft>
                      </a:pPr>
                      <a:r>
                        <a:rPr lang="ru-RU" sz="1600">
                          <a:effectLst/>
                          <a:latin typeface="Times New Roman" panose="02020603050405020304" pitchFamily="18" charset="0"/>
                          <a:ea typeface="Calibri" panose="020F0502020204030204" pitchFamily="34" charset="0"/>
                          <a:cs typeface="Times New Roman" panose="02020603050405020304" pitchFamily="18" charset="0"/>
                        </a:rPr>
                        <a:t>прочие</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60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6458968"/>
                  </a:ext>
                </a:extLst>
              </a:tr>
              <a:tr h="234488">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just">
                        <a:lnSpc>
                          <a:spcPct val="107000"/>
                        </a:lnSpc>
                        <a:spcAft>
                          <a:spcPts val="0"/>
                        </a:spcAft>
                      </a:pPr>
                      <a:r>
                        <a:rPr lang="ru-RU" sz="1600">
                          <a:effectLst/>
                          <a:latin typeface="Times New Roman" panose="02020603050405020304" pitchFamily="18" charset="0"/>
                          <a:ea typeface="Calibri" panose="020F0502020204030204" pitchFamily="34" charset="0"/>
                          <a:cs typeface="Times New Roman" panose="02020603050405020304" pitchFamily="18" charset="0"/>
                        </a:rPr>
                        <a:t>сырье</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600">
                          <a:effectLst/>
                          <a:latin typeface="Times New Roman" panose="02020603050405020304" pitchFamily="18" charset="0"/>
                          <a:ea typeface="Calibri" panose="020F0502020204030204" pitchFamily="34" charset="0"/>
                          <a:cs typeface="Times New Roman" panose="02020603050405020304" pitchFamily="18" charset="0"/>
                        </a:rPr>
                        <a:t>и мате-</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600">
                          <a:effectLst/>
                          <a:latin typeface="Times New Roman" panose="02020603050405020304" pitchFamily="18" charset="0"/>
                          <a:ea typeface="Calibri" panose="020F0502020204030204" pitchFamily="34" charset="0"/>
                          <a:cs typeface="Times New Roman" panose="02020603050405020304" pitchFamily="18" charset="0"/>
                        </a:rPr>
                        <a:t>риалы</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60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600">
                          <a:effectLst/>
                          <a:latin typeface="Times New Roman" panose="02020603050405020304" pitchFamily="18" charset="0"/>
                          <a:ea typeface="Calibri" panose="020F0502020204030204" pitchFamily="34" charset="0"/>
                          <a:cs typeface="Times New Roman" panose="02020603050405020304" pitchFamily="18" charset="0"/>
                        </a:rPr>
                        <a:t>топливо</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60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энергия</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3663890702"/>
                  </a:ext>
                </a:extLst>
              </a:tr>
              <a:tr h="389605">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2017</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66,7</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55,0</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5,9</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2,5</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b="1" dirty="0">
                          <a:effectLst/>
                          <a:latin typeface="Times New Roman" panose="02020603050405020304" pitchFamily="18" charset="0"/>
                          <a:ea typeface="Calibri" panose="020F0502020204030204" pitchFamily="34" charset="0"/>
                          <a:cs typeface="Times New Roman" panose="02020603050405020304" pitchFamily="18" charset="0"/>
                        </a:rPr>
                        <a:t>13,7</a:t>
                      </a:r>
                      <a:endParaRPr lang="ru-RU"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4,1</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9,2</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6,2</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303793"/>
                  </a:ext>
                </a:extLst>
              </a:tr>
              <a:tr h="389605">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2018</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66,4</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55,1</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6,2</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2,4</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b="1" dirty="0">
                          <a:effectLst/>
                          <a:latin typeface="Times New Roman" panose="02020603050405020304" pitchFamily="18" charset="0"/>
                          <a:ea typeface="Calibri" panose="020F0502020204030204" pitchFamily="34" charset="0"/>
                          <a:cs typeface="Times New Roman" panose="02020603050405020304" pitchFamily="18" charset="0"/>
                        </a:rPr>
                        <a:t>13,6</a:t>
                      </a:r>
                      <a:endParaRPr lang="ru-RU"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4,0</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9,7</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6,3</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0095127"/>
                  </a:ext>
                </a:extLst>
              </a:tr>
              <a:tr h="389605">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2019</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66,4</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55,1</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5,6</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2,4</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b="1" dirty="0">
                          <a:effectLst/>
                          <a:latin typeface="Times New Roman" panose="02020603050405020304" pitchFamily="18" charset="0"/>
                          <a:ea typeface="Calibri" panose="020F0502020204030204" pitchFamily="34" charset="0"/>
                          <a:cs typeface="Times New Roman" panose="02020603050405020304" pitchFamily="18" charset="0"/>
                        </a:rPr>
                        <a:t>13,4</a:t>
                      </a:r>
                      <a:endParaRPr lang="ru-RU"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4,0</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10,1</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6,2</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1902327"/>
                  </a:ext>
                </a:extLst>
              </a:tr>
              <a:tr h="389605">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2020</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66,4</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56,7</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5,2</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2,4</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b="1" dirty="0">
                          <a:effectLst/>
                          <a:latin typeface="Times New Roman" panose="02020603050405020304" pitchFamily="18" charset="0"/>
                          <a:ea typeface="Calibri" panose="020F0502020204030204" pitchFamily="34" charset="0"/>
                          <a:cs typeface="Times New Roman" panose="02020603050405020304" pitchFamily="18" charset="0"/>
                        </a:rPr>
                        <a:t>13,4</a:t>
                      </a:r>
                      <a:endParaRPr lang="ru-RU"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3,8</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a:effectLst/>
                          <a:latin typeface="Times New Roman" panose="02020603050405020304" pitchFamily="18" charset="0"/>
                          <a:ea typeface="Calibri" panose="020F0502020204030204" pitchFamily="34" charset="0"/>
                          <a:cs typeface="Times New Roman" panose="02020603050405020304" pitchFamily="18" charset="0"/>
                        </a:rPr>
                        <a:t>10,4</a:t>
                      </a:r>
                      <a:endParaRPr lang="ru-RU"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6,0</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7432711"/>
                  </a:ext>
                </a:extLst>
              </a:tr>
            </a:tbl>
          </a:graphicData>
        </a:graphic>
      </p:graphicFrame>
    </p:spTree>
    <p:extLst>
      <p:ext uri="{BB962C8B-B14F-4D97-AF65-F5344CB8AC3E}">
        <p14:creationId xmlns:p14="http://schemas.microsoft.com/office/powerpoint/2010/main" val="902196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AD091AA-7D4D-4B11-B53E-EF2C0B9F8F33}"/>
              </a:ext>
            </a:extLst>
          </p:cNvPr>
          <p:cNvSpPr>
            <a:spLocks noGrp="1"/>
          </p:cNvSpPr>
          <p:nvPr>
            <p:ph type="title"/>
          </p:nvPr>
        </p:nvSpPr>
        <p:spPr>
          <a:xfrm>
            <a:off x="177281" y="160845"/>
            <a:ext cx="9853128" cy="586597"/>
          </a:xfrm>
        </p:spPr>
        <p:txBody>
          <a:bodyPr>
            <a:normAutofit fontScale="90000"/>
          </a:bodyPr>
          <a:lstStyle/>
          <a:p>
            <a:pPr algn="ctr"/>
            <a:r>
              <a:rPr lang="ru-RU" sz="2400" b="1" dirty="0"/>
              <a:t>Основные экономические показатели сельского хозяйства в России</a:t>
            </a:r>
            <a:br>
              <a:rPr lang="ru-RU" sz="2400" b="1" dirty="0"/>
            </a:br>
            <a:endParaRPr lang="ru-RU" sz="2400" b="1" dirty="0"/>
          </a:p>
        </p:txBody>
      </p:sp>
      <p:graphicFrame>
        <p:nvGraphicFramePr>
          <p:cNvPr id="4" name="Объект 3">
            <a:extLst>
              <a:ext uri="{FF2B5EF4-FFF2-40B4-BE49-F238E27FC236}">
                <a16:creationId xmlns:a16="http://schemas.microsoft.com/office/drawing/2014/main" id="{CD9D4379-BC29-4087-8341-1071FBD57517}"/>
              </a:ext>
            </a:extLst>
          </p:cNvPr>
          <p:cNvGraphicFramePr>
            <a:graphicFrameLocks noGrp="1"/>
          </p:cNvGraphicFramePr>
          <p:nvPr>
            <p:ph idx="1"/>
            <p:extLst>
              <p:ext uri="{D42A27DB-BD31-4B8C-83A1-F6EECF244321}">
                <p14:modId xmlns:p14="http://schemas.microsoft.com/office/powerpoint/2010/main" val="215693524"/>
              </p:ext>
            </p:extLst>
          </p:nvPr>
        </p:nvGraphicFramePr>
        <p:xfrm>
          <a:off x="177281" y="839756"/>
          <a:ext cx="9050694" cy="5857399"/>
        </p:xfrm>
        <a:graphic>
          <a:graphicData uri="http://schemas.openxmlformats.org/drawingml/2006/table">
            <a:tbl>
              <a:tblPr firstRow="1" firstCol="1" bandRow="1"/>
              <a:tblGrid>
                <a:gridCol w="433164">
                  <a:extLst>
                    <a:ext uri="{9D8B030D-6E8A-4147-A177-3AD203B41FA5}">
                      <a16:colId xmlns:a16="http://schemas.microsoft.com/office/drawing/2014/main" val="3496165086"/>
                    </a:ext>
                  </a:extLst>
                </a:gridCol>
                <a:gridCol w="3690999">
                  <a:extLst>
                    <a:ext uri="{9D8B030D-6E8A-4147-A177-3AD203B41FA5}">
                      <a16:colId xmlns:a16="http://schemas.microsoft.com/office/drawing/2014/main" val="840870351"/>
                    </a:ext>
                  </a:extLst>
                </a:gridCol>
                <a:gridCol w="1231609">
                  <a:extLst>
                    <a:ext uri="{9D8B030D-6E8A-4147-A177-3AD203B41FA5}">
                      <a16:colId xmlns:a16="http://schemas.microsoft.com/office/drawing/2014/main" val="2059447138"/>
                    </a:ext>
                  </a:extLst>
                </a:gridCol>
                <a:gridCol w="1175657">
                  <a:extLst>
                    <a:ext uri="{9D8B030D-6E8A-4147-A177-3AD203B41FA5}">
                      <a16:colId xmlns:a16="http://schemas.microsoft.com/office/drawing/2014/main" val="1814592363"/>
                    </a:ext>
                  </a:extLst>
                </a:gridCol>
                <a:gridCol w="1166327">
                  <a:extLst>
                    <a:ext uri="{9D8B030D-6E8A-4147-A177-3AD203B41FA5}">
                      <a16:colId xmlns:a16="http://schemas.microsoft.com/office/drawing/2014/main" val="2275845863"/>
                    </a:ext>
                  </a:extLst>
                </a:gridCol>
                <a:gridCol w="1352938">
                  <a:extLst>
                    <a:ext uri="{9D8B030D-6E8A-4147-A177-3AD203B41FA5}">
                      <a16:colId xmlns:a16="http://schemas.microsoft.com/office/drawing/2014/main" val="1029622890"/>
                    </a:ext>
                  </a:extLst>
                </a:gridCol>
              </a:tblGrid>
              <a:tr h="323905">
                <a:tc>
                  <a:txBody>
                    <a:bodyPr/>
                    <a:lstStyle/>
                    <a:p>
                      <a:pPr algn="just">
                        <a:lnSpc>
                          <a:spcPct val="107000"/>
                        </a:lnSpc>
                        <a:spcAft>
                          <a:spcPts val="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Показатели</a:t>
                      </a:r>
                      <a:endParaRPr lang="ru-RU"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2017 г.</a:t>
                      </a:r>
                      <a:endParaRPr lang="ru-R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2018 г.</a:t>
                      </a:r>
                      <a:endParaRPr lang="ru-R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2019 г.</a:t>
                      </a:r>
                      <a:endParaRPr lang="ru-R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2020 г.</a:t>
                      </a:r>
                      <a:endParaRPr lang="ru-R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1880906"/>
                  </a:ext>
                </a:extLst>
              </a:tr>
              <a:tr h="323905">
                <a:tc>
                  <a:txBody>
                    <a:bodyPr/>
                    <a:lstStyle/>
                    <a:p>
                      <a:pPr algn="just">
                        <a:lnSpc>
                          <a:spcPct val="107000"/>
                        </a:lnSpc>
                        <a:spcAft>
                          <a:spcPts val="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Среднегодовая численность занятых тыс. человек</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4 481</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4 346</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4 212</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4 011</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4367395"/>
                  </a:ext>
                </a:extLst>
              </a:tr>
              <a:tr h="323905">
                <a:tc>
                  <a:txBody>
                    <a:bodyPr/>
                    <a:lstStyle/>
                    <a:p>
                      <a:pPr algn="just">
                        <a:lnSpc>
                          <a:spcPct val="107000"/>
                        </a:lnSpc>
                        <a:spcAft>
                          <a:spcPts val="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в процентах к предыдущему году</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91,6</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97,0</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96,9</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95,2</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8670741"/>
                  </a:ext>
                </a:extLst>
              </a:tr>
              <a:tr h="323905">
                <a:tc>
                  <a:txBody>
                    <a:bodyPr/>
                    <a:lstStyle/>
                    <a:p>
                      <a:pPr algn="just">
                        <a:lnSpc>
                          <a:spcPct val="107000"/>
                        </a:lnSpc>
                        <a:spcAft>
                          <a:spcPts val="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Количество рабочих мест, тыс. единиц</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20 923</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21 711</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21 415</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23144 </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5471956"/>
                  </a:ext>
                </a:extLst>
              </a:tr>
              <a:tr h="323905">
                <a:tc>
                  <a:txBody>
                    <a:bodyPr/>
                    <a:lstStyle/>
                    <a:p>
                      <a:pPr algn="just">
                        <a:lnSpc>
                          <a:spcPct val="107000"/>
                        </a:lnSpc>
                        <a:spcAft>
                          <a:spcPts val="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в процентах к предыдущему году</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95,5</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103,8</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98,6</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108,1</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6725362"/>
                  </a:ext>
                </a:extLst>
              </a:tr>
              <a:tr h="664616">
                <a:tc>
                  <a:txBody>
                    <a:bodyPr/>
                    <a:lstStyle/>
                    <a:p>
                      <a:pPr algn="just">
                        <a:lnSpc>
                          <a:spcPct val="107000"/>
                        </a:lnSpc>
                        <a:spcAft>
                          <a:spcPts val="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3</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Среднемесячная номинальная начисленная заработная плата руб.</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23 529</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25 820</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28 396</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31 058</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7421493"/>
                  </a:ext>
                </a:extLst>
              </a:tr>
              <a:tr h="323905">
                <a:tc>
                  <a:txBody>
                    <a:bodyPr/>
                    <a:lstStyle/>
                    <a:p>
                      <a:pPr algn="just">
                        <a:lnSpc>
                          <a:spcPct val="107000"/>
                        </a:lnSpc>
                        <a:spcAft>
                          <a:spcPts val="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в процентах к предыдущему году</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110,6</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109,7</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110,0</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109,4</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4425252"/>
                  </a:ext>
                </a:extLst>
              </a:tr>
              <a:tr h="548925">
                <a:tc>
                  <a:txBody>
                    <a:bodyPr/>
                    <a:lstStyle/>
                    <a:p>
                      <a:pPr algn="just">
                        <a:lnSpc>
                          <a:spcPct val="107000"/>
                        </a:lnSpc>
                        <a:spcAft>
                          <a:spcPts val="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отношение к среднероссийскому уровню, процентов</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60</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59</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59</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60</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1431963"/>
                  </a:ext>
                </a:extLst>
              </a:tr>
              <a:tr h="323905">
                <a:tc>
                  <a:txBody>
                    <a:bodyPr/>
                    <a:lstStyle/>
                    <a:p>
                      <a:pPr algn="just">
                        <a:lnSpc>
                          <a:spcPct val="107000"/>
                        </a:lnSpc>
                        <a:spcAft>
                          <a:spcPts val="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4</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Инвестиции в основной капитал млрд руб.</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651,4</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707,3</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750,4</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743,8</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0370642"/>
                  </a:ext>
                </a:extLst>
              </a:tr>
              <a:tr h="323905">
                <a:tc>
                  <a:txBody>
                    <a:bodyPr/>
                    <a:lstStyle/>
                    <a:p>
                      <a:pPr algn="just">
                        <a:lnSpc>
                          <a:spcPct val="107000"/>
                        </a:lnSpc>
                        <a:spcAft>
                          <a:spcPts val="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в процентах от общего объема инвестиций</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4,1</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4,0</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3,9</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3,7</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0895933"/>
                  </a:ext>
                </a:extLst>
              </a:tr>
              <a:tr h="323905">
                <a:tc>
                  <a:txBody>
                    <a:bodyPr/>
                    <a:lstStyle/>
                    <a:p>
                      <a:pPr algn="just">
                        <a:lnSpc>
                          <a:spcPct val="107000"/>
                        </a:lnSpc>
                        <a:spcAft>
                          <a:spcPts val="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5</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Степень износа основных фондов, процентов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41,2</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41,8</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42,1</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43,4</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2047477"/>
                  </a:ext>
                </a:extLst>
              </a:tr>
              <a:tr h="323905">
                <a:tc>
                  <a:txBody>
                    <a:bodyPr/>
                    <a:lstStyle/>
                    <a:p>
                      <a:pPr algn="just">
                        <a:lnSpc>
                          <a:spcPct val="107000"/>
                        </a:lnSpc>
                        <a:spcAft>
                          <a:spcPts val="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по экономике в целом</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49,5</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49,4</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49,7</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50,1</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5320826"/>
                  </a:ext>
                </a:extLst>
              </a:tr>
              <a:tr h="664616">
                <a:tc>
                  <a:txBody>
                    <a:bodyPr/>
                    <a:lstStyle/>
                    <a:p>
                      <a:pPr algn="just">
                        <a:lnSpc>
                          <a:spcPct val="107000"/>
                        </a:lnSpc>
                        <a:spcAft>
                          <a:spcPts val="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6</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Удельный вес полностью изношенных основных фондов на конец года</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8,9</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9,4</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9,3</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10,7</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5081322"/>
                  </a:ext>
                </a:extLst>
              </a:tr>
            </a:tbl>
          </a:graphicData>
        </a:graphic>
      </p:graphicFrame>
    </p:spTree>
    <p:extLst>
      <p:ext uri="{BB962C8B-B14F-4D97-AF65-F5344CB8AC3E}">
        <p14:creationId xmlns:p14="http://schemas.microsoft.com/office/powerpoint/2010/main" val="253718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5F83E10-34E1-423D-A108-8E5BEDCE74EB}"/>
              </a:ext>
            </a:extLst>
          </p:cNvPr>
          <p:cNvSpPr>
            <a:spLocks noGrp="1"/>
          </p:cNvSpPr>
          <p:nvPr>
            <p:ph type="title"/>
          </p:nvPr>
        </p:nvSpPr>
        <p:spPr>
          <a:xfrm>
            <a:off x="772886" y="523746"/>
            <a:ext cx="8501116" cy="1636843"/>
          </a:xfrm>
        </p:spPr>
        <p:txBody>
          <a:bodyPr>
            <a:normAutofit fontScale="90000"/>
          </a:bodyPr>
          <a:lstStyle/>
          <a:p>
            <a:pPr algn="ctr"/>
            <a:br>
              <a:rPr lang="ru-RU" sz="2000" b="1" dirty="0"/>
            </a:br>
            <a:r>
              <a:rPr lang="ru-RU" sz="2700" b="1" dirty="0"/>
              <a:t>М. Решетников. Министр экономического развития.</a:t>
            </a:r>
            <a:br>
              <a:rPr lang="ru-RU" sz="2700" b="1" dirty="0"/>
            </a:br>
            <a:r>
              <a:rPr lang="ru-RU" sz="2700" b="1" dirty="0"/>
              <a:t>  Доклад о прогнозе социально-экономического развития России на 2022 – 2024 годы</a:t>
            </a:r>
            <a:br>
              <a:rPr lang="ru-RU" sz="2700" b="1" dirty="0"/>
            </a:br>
            <a:br>
              <a:rPr lang="ru-RU" b="1" dirty="0"/>
            </a:br>
            <a:endParaRPr lang="ru-RU" dirty="0"/>
          </a:p>
        </p:txBody>
      </p:sp>
      <p:sp>
        <p:nvSpPr>
          <p:cNvPr id="3" name="Объект 2">
            <a:extLst>
              <a:ext uri="{FF2B5EF4-FFF2-40B4-BE49-F238E27FC236}">
                <a16:creationId xmlns:a16="http://schemas.microsoft.com/office/drawing/2014/main" id="{CB794C04-3860-4E03-B607-63278861EF38}"/>
              </a:ext>
            </a:extLst>
          </p:cNvPr>
          <p:cNvSpPr>
            <a:spLocks noGrp="1"/>
          </p:cNvSpPr>
          <p:nvPr>
            <p:ph idx="1"/>
          </p:nvPr>
        </p:nvSpPr>
        <p:spPr>
          <a:xfrm>
            <a:off x="863945" y="2678647"/>
            <a:ext cx="8811899" cy="3880773"/>
          </a:xfrm>
        </p:spPr>
        <p:txBody>
          <a:bodyPr>
            <a:normAutofit/>
          </a:bodyPr>
          <a:lstStyle/>
          <a:p>
            <a:pPr algn="just"/>
            <a:r>
              <a:rPr lang="ru-RU" sz="2400" dirty="0"/>
              <a:t>……В 2023 году экономика страны будет постепенно восстанавливаться, а в 2024 году выйдет на устойчивый рост в 2,6%. Согласно прогнозу, нижняя точка спада экономики будет пройдена в четвертом квартале 2022 года. </a:t>
            </a:r>
          </a:p>
          <a:p>
            <a:pPr algn="just"/>
            <a:r>
              <a:rPr lang="ru-RU" sz="2400" dirty="0"/>
              <a:t>«Основой роста будет рост промышленного производства, ориентированного на внутренний спрос, </a:t>
            </a:r>
            <a:r>
              <a:rPr lang="ru-RU" sz="2400" b="1" dirty="0"/>
              <a:t>сельского хозяйства</a:t>
            </a:r>
            <a:r>
              <a:rPr lang="ru-RU" sz="2400" dirty="0"/>
              <a:t>, строительства, сферы услуг». </a:t>
            </a:r>
          </a:p>
        </p:txBody>
      </p:sp>
    </p:spTree>
    <p:extLst>
      <p:ext uri="{BB962C8B-B14F-4D97-AF65-F5344CB8AC3E}">
        <p14:creationId xmlns:p14="http://schemas.microsoft.com/office/powerpoint/2010/main" val="325219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5D122C9-9DB3-45B6-9748-207294631869}"/>
              </a:ext>
            </a:extLst>
          </p:cNvPr>
          <p:cNvSpPr>
            <a:spLocks noGrp="1"/>
          </p:cNvSpPr>
          <p:nvPr>
            <p:ph type="title"/>
          </p:nvPr>
        </p:nvSpPr>
        <p:spPr>
          <a:xfrm>
            <a:off x="223156" y="309142"/>
            <a:ext cx="10515600" cy="717226"/>
          </a:xfrm>
        </p:spPr>
        <p:txBody>
          <a:bodyPr>
            <a:normAutofit/>
          </a:bodyPr>
          <a:lstStyle/>
          <a:p>
            <a:pPr algn="ctr"/>
            <a:r>
              <a:rPr lang="ru-RU" sz="2400" b="1" dirty="0"/>
              <a:t>Составляющие экологического сельского хозяйства</a:t>
            </a:r>
          </a:p>
        </p:txBody>
      </p:sp>
      <p:pic>
        <p:nvPicPr>
          <p:cNvPr id="4" name="Объект 3">
            <a:extLst>
              <a:ext uri="{FF2B5EF4-FFF2-40B4-BE49-F238E27FC236}">
                <a16:creationId xmlns:a16="http://schemas.microsoft.com/office/drawing/2014/main" id="{CDD4479B-C77E-4FA0-A473-9A4265D44C3A}"/>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91885" y="1175658"/>
            <a:ext cx="10178143" cy="5215811"/>
          </a:xfrm>
          <a:prstGeom prst="rect">
            <a:avLst/>
          </a:prstGeom>
          <a:noFill/>
          <a:ln>
            <a:noFill/>
          </a:ln>
        </p:spPr>
      </p:pic>
    </p:spTree>
    <p:extLst>
      <p:ext uri="{BB962C8B-B14F-4D97-AF65-F5344CB8AC3E}">
        <p14:creationId xmlns:p14="http://schemas.microsoft.com/office/powerpoint/2010/main" val="127026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0CE8B6B7-3716-4531-AB4E-C0C99DB934DF}"/>
              </a:ext>
            </a:extLst>
          </p:cNvPr>
          <p:cNvSpPr>
            <a:spLocks noGrp="1"/>
          </p:cNvSpPr>
          <p:nvPr>
            <p:ph idx="1"/>
          </p:nvPr>
        </p:nvSpPr>
        <p:spPr>
          <a:xfrm>
            <a:off x="838200" y="261257"/>
            <a:ext cx="10515600" cy="6307494"/>
          </a:xfrm>
        </p:spPr>
        <p:txBody>
          <a:bodyPr>
            <a:normAutofit/>
          </a:bodyPr>
          <a:lstStyle/>
          <a:p>
            <a:r>
              <a:rPr lang="ru-RU" dirty="0"/>
              <a:t>Согласно статистическим данным </a:t>
            </a:r>
            <a:r>
              <a:rPr lang="ru-RU" dirty="0" err="1"/>
              <a:t>FiBL</a:t>
            </a:r>
            <a:r>
              <a:rPr lang="ru-RU" dirty="0"/>
              <a:t>, 2020, на технологии органического сельского хозяйства </a:t>
            </a:r>
            <a:r>
              <a:rPr lang="ru-RU" b="1" dirty="0"/>
              <a:t>перешли 2,8 млн производителей на 71,5 млн га в 186 стране</a:t>
            </a:r>
            <a:r>
              <a:rPr lang="ru-RU" dirty="0"/>
              <a:t>. </a:t>
            </a:r>
          </a:p>
          <a:p>
            <a:r>
              <a:rPr lang="ru-RU" dirty="0"/>
              <a:t>В России по данным Национального органического союза сертифицировано наконец 2018 г. около 390 тыс. га земли (по данным FIBL – 607 тыс. га) под органическое сельское хозяйство и 134 тыс. га под органические дикоросы, это  </a:t>
            </a:r>
            <a:r>
              <a:rPr lang="ru-RU" b="1" dirty="0"/>
              <a:t>23-е место в </a:t>
            </a:r>
            <a:r>
              <a:rPr lang="ru-RU" dirty="0"/>
              <a:t>мире по количеству сертифицированной земли, но европейских странах количество сертифицированной земли уже практически равно количеству обрабатываемой.</a:t>
            </a:r>
          </a:p>
          <a:p>
            <a:r>
              <a:rPr lang="ru-RU" dirty="0"/>
              <a:t>Количество сертифицированных органических сельхозтоваропроизводителей в России по данным Союза составляет </a:t>
            </a:r>
            <a:r>
              <a:rPr lang="ru-RU" b="1" dirty="0"/>
              <a:t>92</a:t>
            </a:r>
            <a:r>
              <a:rPr lang="ru-RU" dirty="0"/>
              <a:t> ± 6-7 компаний. Из них на 01.02.2020 г. 20 имеют российские сертификаты, 85 международные сертификаты (часть компаний имеют двойную сертификацию). </a:t>
            </a:r>
          </a:p>
          <a:p>
            <a:r>
              <a:rPr lang="ru-RU" dirty="0"/>
              <a:t>Количество производителей органической продукции, сертифицированных по межгосударственному стандарту ГОСТ 33980-2016  - </a:t>
            </a:r>
            <a:r>
              <a:rPr lang="ru-RU" b="1" dirty="0"/>
              <a:t>129  организаций</a:t>
            </a:r>
          </a:p>
          <a:p>
            <a:pPr marL="0" indent="0">
              <a:buNone/>
            </a:pPr>
            <a:r>
              <a:rPr lang="ru-RU" sz="1900" dirty="0"/>
              <a:t>(источник «Перечень производителей органической продукции, включенных в единый государственный реестр производителей органической продукции, по состоянию на 26 сентября 2022 г»).  </a:t>
            </a:r>
          </a:p>
          <a:p>
            <a:pPr marL="0" indent="0">
              <a:buNone/>
            </a:pPr>
            <a:r>
              <a:rPr lang="ru-RU" dirty="0"/>
              <a:t> </a:t>
            </a:r>
          </a:p>
          <a:p>
            <a:endParaRPr lang="ru-RU" dirty="0"/>
          </a:p>
        </p:txBody>
      </p:sp>
    </p:spTree>
    <p:extLst>
      <p:ext uri="{BB962C8B-B14F-4D97-AF65-F5344CB8AC3E}">
        <p14:creationId xmlns:p14="http://schemas.microsoft.com/office/powerpoint/2010/main" val="3224541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80D8D6D-BA71-45B2-9389-07C32C51E015}"/>
              </a:ext>
            </a:extLst>
          </p:cNvPr>
          <p:cNvSpPr>
            <a:spLocks noGrp="1"/>
          </p:cNvSpPr>
          <p:nvPr>
            <p:ph type="title"/>
          </p:nvPr>
        </p:nvSpPr>
        <p:spPr>
          <a:xfrm>
            <a:off x="677334" y="301690"/>
            <a:ext cx="8596668" cy="967273"/>
          </a:xfrm>
        </p:spPr>
        <p:txBody>
          <a:bodyPr>
            <a:normAutofit fontScale="90000"/>
          </a:bodyPr>
          <a:lstStyle/>
          <a:p>
            <a:pPr algn="ctr"/>
            <a:r>
              <a:rPr lang="ru-RU" b="1" dirty="0"/>
              <a:t>Причины отказа  потребления  органической продукции в России</a:t>
            </a:r>
            <a:endParaRPr lang="ru-RU" dirty="0"/>
          </a:p>
        </p:txBody>
      </p:sp>
      <p:sp>
        <p:nvSpPr>
          <p:cNvPr id="3" name="Объект 2">
            <a:extLst>
              <a:ext uri="{FF2B5EF4-FFF2-40B4-BE49-F238E27FC236}">
                <a16:creationId xmlns:a16="http://schemas.microsoft.com/office/drawing/2014/main" id="{DC1FEBEC-0E13-4C0E-BCD9-65B3FB92833E}"/>
              </a:ext>
            </a:extLst>
          </p:cNvPr>
          <p:cNvSpPr>
            <a:spLocks noGrp="1"/>
          </p:cNvSpPr>
          <p:nvPr>
            <p:ph idx="1"/>
          </p:nvPr>
        </p:nvSpPr>
        <p:spPr>
          <a:xfrm>
            <a:off x="838200" y="1797633"/>
            <a:ext cx="8435802" cy="4351338"/>
          </a:xfrm>
        </p:spPr>
        <p:txBody>
          <a:bodyPr>
            <a:normAutofit fontScale="92500" lnSpcReduction="10000"/>
          </a:bodyPr>
          <a:lstStyle/>
          <a:p>
            <a:pPr algn="just"/>
            <a:r>
              <a:rPr lang="ru-RU" b="1" dirty="0"/>
              <a:t>отказом потребления и недостаточно высокие темпа роста спроса на органику в России являются:</a:t>
            </a:r>
            <a:r>
              <a:rPr lang="ru-RU" dirty="0"/>
              <a:t> </a:t>
            </a:r>
          </a:p>
          <a:p>
            <a:pPr algn="just"/>
            <a:r>
              <a:rPr lang="ru-RU" dirty="0"/>
              <a:t>- </a:t>
            </a:r>
            <a:r>
              <a:rPr lang="ru-RU" b="1" dirty="0"/>
              <a:t>низкая узнаваемость органической продукции</a:t>
            </a:r>
            <a:r>
              <a:rPr lang="ru-RU" dirty="0"/>
              <a:t> – потребитель не знаком с официальными логотипами и маркировками, не знает устоявшие бренды эко продукции, не понимание отличия «органическая продукция» от «эко продукция», «натуральные продукты», </a:t>
            </a:r>
          </a:p>
          <a:p>
            <a:pPr algn="just"/>
            <a:r>
              <a:rPr lang="ru-RU" dirty="0"/>
              <a:t>ТАК ПО ДАННЫМ ОПРОСА фокус группы в сети магазинов «Город-сад» показали, что 90 % участников не смогли сформулировать определение «</a:t>
            </a:r>
            <a:r>
              <a:rPr lang="ru-RU" dirty="0" err="1"/>
              <a:t>биологизированной</a:t>
            </a:r>
            <a:r>
              <a:rPr lang="ru-RU" dirty="0"/>
              <a:t> продукции», 75 % не понимают разницы между органической и экологической продукцией)</a:t>
            </a:r>
          </a:p>
          <a:p>
            <a:pPr algn="just"/>
            <a:r>
              <a:rPr lang="ru-RU" b="1" dirty="0"/>
              <a:t>- низкая информированность.</a:t>
            </a:r>
            <a:r>
              <a:rPr lang="ru-RU" dirty="0"/>
              <a:t>  Информацию об органических продуктах участники исследования изучили из СМИ и сети интернета, доверяя в данном вопросе компетентным врачам и диетологам, а не обычной рекламе. При этом потребители не задумываются о ценности охраны окружающей среды, ответственного потребления и гуманного отношения к животным. </a:t>
            </a:r>
          </a:p>
          <a:p>
            <a:pPr algn="just"/>
            <a:r>
              <a:rPr lang="ru-RU" b="1" dirty="0"/>
              <a:t>- высокая стоимость. </a:t>
            </a:r>
            <a:endParaRPr lang="ru-RU" dirty="0"/>
          </a:p>
          <a:p>
            <a:endParaRPr lang="ru-RU" dirty="0"/>
          </a:p>
        </p:txBody>
      </p:sp>
    </p:spTree>
    <p:extLst>
      <p:ext uri="{BB962C8B-B14F-4D97-AF65-F5344CB8AC3E}">
        <p14:creationId xmlns:p14="http://schemas.microsoft.com/office/powerpoint/2010/main" val="17991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AFE0C7A-4E6F-4415-AA5D-ADC4B9C48E4C}"/>
              </a:ext>
            </a:extLst>
          </p:cNvPr>
          <p:cNvSpPr>
            <a:spLocks noGrp="1"/>
          </p:cNvSpPr>
          <p:nvPr>
            <p:ph type="title"/>
          </p:nvPr>
        </p:nvSpPr>
        <p:spPr>
          <a:xfrm>
            <a:off x="363894" y="156237"/>
            <a:ext cx="9013371" cy="730171"/>
          </a:xfrm>
        </p:spPr>
        <p:txBody>
          <a:bodyPr>
            <a:normAutofit/>
          </a:bodyPr>
          <a:lstStyle/>
          <a:p>
            <a:r>
              <a:rPr lang="ru-RU" sz="1800" b="1" dirty="0"/>
              <a:t>Комплексный подход   стабилизации и развития аграрной отрасли с позиции социо-эколого-экономического подхода </a:t>
            </a:r>
          </a:p>
        </p:txBody>
      </p:sp>
      <p:sp>
        <p:nvSpPr>
          <p:cNvPr id="3" name="Объект 2">
            <a:extLst>
              <a:ext uri="{FF2B5EF4-FFF2-40B4-BE49-F238E27FC236}">
                <a16:creationId xmlns:a16="http://schemas.microsoft.com/office/drawing/2014/main" id="{E7D3F3A0-CAC6-4F18-87BE-6098EDC31DCC}"/>
              </a:ext>
            </a:extLst>
          </p:cNvPr>
          <p:cNvSpPr>
            <a:spLocks noGrp="1"/>
          </p:cNvSpPr>
          <p:nvPr>
            <p:ph idx="1"/>
          </p:nvPr>
        </p:nvSpPr>
        <p:spPr>
          <a:xfrm>
            <a:off x="260631" y="886408"/>
            <a:ext cx="9013371" cy="5710335"/>
          </a:xfrm>
        </p:spPr>
        <p:txBody>
          <a:bodyPr>
            <a:normAutofit fontScale="85000" lnSpcReduction="10000"/>
          </a:bodyPr>
          <a:lstStyle/>
          <a:p>
            <a:pPr algn="just"/>
            <a:r>
              <a:rPr lang="ru-RU" b="1" dirty="0"/>
              <a:t>С позиции </a:t>
            </a:r>
            <a:r>
              <a:rPr lang="ru-RU" b="1" i="1" dirty="0"/>
              <a:t>экологического подхода</a:t>
            </a:r>
            <a:r>
              <a:rPr lang="ru-RU" b="1" dirty="0"/>
              <a:t> </a:t>
            </a:r>
            <a:r>
              <a:rPr lang="ru-RU" dirty="0"/>
              <a:t>– развитие органического производства направлено на здоровье почв, экосистем и людей, поддержание плодородия почвы за счет активизации биологических методов воздействия</a:t>
            </a:r>
          </a:p>
          <a:p>
            <a:pPr algn="just"/>
            <a:r>
              <a:rPr lang="ru-RU" b="1" dirty="0"/>
              <a:t>С позиции </a:t>
            </a:r>
            <a:r>
              <a:rPr lang="ru-RU" b="1" i="1" dirty="0"/>
              <a:t>социального подхода</a:t>
            </a:r>
            <a:r>
              <a:rPr lang="ru-RU" b="1" dirty="0"/>
              <a:t> </a:t>
            </a:r>
            <a:r>
              <a:rPr lang="ru-RU" dirty="0"/>
              <a:t>– развитие органического производства будет способствовать развитию малых и средних форм предпринимательства, привлечению квалифицированных трудовых ресурсов, увеличение численности занятых, развитию инфраструктуры сельских поселений, что позволит решить такие комплексные задачи развития, как повышение уровня жизни на селе за счет вовлечения мелких фермеров, развитие сельского и экотуризма, улучшение здоровья населения благодаря обеспечению доступа к здоровым продуктам питания. Государственные программы развития сельского хозяйства и производства и потребления экологически чистых продуктов. В том числе их использования в детском питании окажут положительное влияние на повышении здоровья нации (рост средней продолжительности жизни, снижение уровня заболеваемости населения, младенческой и детской смертности и т.д.), что приведет к существенной экономии бюджетных средств и сокращению государственных расходов на выплату социальных пособий, содержание лечебно-профилактических учреждений.</a:t>
            </a:r>
          </a:p>
          <a:p>
            <a:pPr algn="just"/>
            <a:r>
              <a:rPr lang="ru-RU" b="1" dirty="0"/>
              <a:t>С позиции </a:t>
            </a:r>
            <a:r>
              <a:rPr lang="ru-RU" b="1" i="1" dirty="0"/>
              <a:t>экономического подхода</a:t>
            </a:r>
            <a:r>
              <a:rPr lang="ru-RU" b="1" dirty="0"/>
              <a:t> </a:t>
            </a:r>
            <a:r>
              <a:rPr lang="ru-RU" dirty="0"/>
              <a:t>– развитие органического производства способствует развитию смежных отраслей, росту экспортных поставок органического продовольствия и возможностью стать крупным поставщиком в новой зарождающейся нише, что повысит доверие мирового потребителя и к другим категориям товаров российского АПК.  С этой задачей могут справится крупные агрохолдинги или же кооперативы мелких производителей, объединенные под единым брендом. Новые технологии позволят малым формам бизнеса и фермерам, при наличии определенной государственной поддержки и решения вопросов, замедляющих развитие сектора занять свободную нишу органической продукции и закрыть потребности внутреннего рынка. </a:t>
            </a:r>
          </a:p>
          <a:p>
            <a:endParaRPr lang="ru-RU" dirty="0"/>
          </a:p>
        </p:txBody>
      </p:sp>
    </p:spTree>
    <p:extLst>
      <p:ext uri="{BB962C8B-B14F-4D97-AF65-F5344CB8AC3E}">
        <p14:creationId xmlns:p14="http://schemas.microsoft.com/office/powerpoint/2010/main" val="951241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73C81D5-D108-476A-8472-DD288D48D912}"/>
              </a:ext>
            </a:extLst>
          </p:cNvPr>
          <p:cNvSpPr>
            <a:spLocks noGrp="1"/>
          </p:cNvSpPr>
          <p:nvPr>
            <p:ph type="title"/>
          </p:nvPr>
        </p:nvSpPr>
        <p:spPr/>
        <p:txBody>
          <a:bodyPr/>
          <a:lstStyle/>
          <a:p>
            <a:pPr algn="ctr"/>
            <a:r>
              <a:rPr lang="ru-RU" b="1" dirty="0"/>
              <a:t>Спасибо за внимание!</a:t>
            </a:r>
            <a:br>
              <a:rPr lang="ru-RU" b="1" dirty="0"/>
            </a:br>
            <a:endParaRPr lang="ru-RU" b="1" dirty="0"/>
          </a:p>
        </p:txBody>
      </p:sp>
      <p:sp>
        <p:nvSpPr>
          <p:cNvPr id="3" name="Объект 2">
            <a:extLst>
              <a:ext uri="{FF2B5EF4-FFF2-40B4-BE49-F238E27FC236}">
                <a16:creationId xmlns:a16="http://schemas.microsoft.com/office/drawing/2014/main" id="{FC65E8C2-8976-4148-87C5-670DEA8084CF}"/>
              </a:ext>
            </a:extLst>
          </p:cNvPr>
          <p:cNvSpPr>
            <a:spLocks noGrp="1"/>
          </p:cNvSpPr>
          <p:nvPr>
            <p:ph idx="1"/>
          </p:nvPr>
        </p:nvSpPr>
        <p:spPr/>
        <p:txBody>
          <a:bodyPr>
            <a:normAutofit/>
          </a:bodyPr>
          <a:lstStyle/>
          <a:p>
            <a:pPr algn="just">
              <a:lnSpc>
                <a:spcPct val="115000"/>
              </a:lnSpc>
              <a:spcAft>
                <a:spcPts val="0"/>
              </a:spcAft>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доктор экономических наук, профессор </a:t>
            </a:r>
            <a:r>
              <a:rPr lang="ru-RU" sz="2400" b="1" dirty="0">
                <a:latin typeface="Times New Roman" panose="02020603050405020304" pitchFamily="18" charset="0"/>
                <a:ea typeface="Times New Roman" panose="02020603050405020304" pitchFamily="18" charset="0"/>
                <a:cs typeface="Times New Roman" panose="02020603050405020304" pitchFamily="18" charset="0"/>
              </a:rPr>
              <a:t>В.А. </a:t>
            </a:r>
            <a:r>
              <a:rPr lang="ru-RU" sz="2400" b="1" dirty="0" err="1">
                <a:latin typeface="Times New Roman" panose="02020603050405020304" pitchFamily="18" charset="0"/>
                <a:ea typeface="Times New Roman" panose="02020603050405020304" pitchFamily="18" charset="0"/>
                <a:cs typeface="Times New Roman" panose="02020603050405020304" pitchFamily="18" charset="0"/>
              </a:rPr>
              <a:t>Кундиус</a:t>
            </a:r>
            <a:endParaRPr lang="ru-RU" sz="24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ФГБОУ ВО «Алтайский государственный аграрный университет»</a:t>
            </a:r>
            <a:endParaRPr lang="ru-RU" sz="24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г. Барнаул. Россия. </a:t>
            </a:r>
            <a:r>
              <a:rPr lang="ru-RU"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kundiusv@mail.ru</a:t>
            </a:r>
            <a:endParaRPr lang="ru-RU" sz="24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24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кандидат экономических наук, доцент </a:t>
            </a:r>
            <a:r>
              <a:rPr lang="ru-RU" sz="2400" b="1" dirty="0">
                <a:latin typeface="Times New Roman" panose="02020603050405020304" pitchFamily="18" charset="0"/>
                <a:ea typeface="Times New Roman" panose="02020603050405020304" pitchFamily="18" charset="0"/>
                <a:cs typeface="Times New Roman" panose="02020603050405020304" pitchFamily="18" charset="0"/>
              </a:rPr>
              <a:t>Сергиенко О.В.</a:t>
            </a:r>
            <a:endParaRPr lang="ru-RU" sz="2400" b="1"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ЧУОО ВО «Омская гуманитарная академия» г. Омск. Россия </a:t>
            </a:r>
            <a:r>
              <a:rPr lang="en-US" u="sng"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sergienkooks</a:t>
            </a:r>
            <a:r>
              <a:rPr lang="ru-RU"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a:t>
            </a:r>
            <a:r>
              <a:rPr lang="en-US"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mail</a:t>
            </a:r>
            <a:r>
              <a:rPr lang="ru-RU"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a:t>
            </a:r>
            <a:r>
              <a:rPr lang="en-US" u="sng"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ru</a:t>
            </a:r>
            <a:endParaRPr lang="ru-RU" sz="240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ru-RU" sz="2400" dirty="0">
                <a:latin typeface="Calibri" panose="020F0502020204030204" pitchFamily="34" charset="0"/>
                <a:ea typeface="Times New Roman" panose="02020603050405020304" pitchFamily="18" charset="0"/>
                <a:cs typeface="Times New Roman" panose="02020603050405020304" pitchFamily="18" charset="0"/>
              </a:rPr>
              <a:t> </a:t>
            </a:r>
          </a:p>
          <a:p>
            <a:endParaRPr lang="ru-RU" dirty="0"/>
          </a:p>
        </p:txBody>
      </p:sp>
    </p:spTree>
    <p:extLst>
      <p:ext uri="{BB962C8B-B14F-4D97-AF65-F5344CB8AC3E}">
        <p14:creationId xmlns:p14="http://schemas.microsoft.com/office/powerpoint/2010/main" val="2436041585"/>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162</TotalTime>
  <Words>980</Words>
  <Application>Microsoft Office PowerPoint</Application>
  <PresentationFormat>Широкоэкранный</PresentationFormat>
  <Paragraphs>187</Paragraphs>
  <Slides>12</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Calibri</vt:lpstr>
      <vt:lpstr>Times New Roman</vt:lpstr>
      <vt:lpstr>Trebuchet MS</vt:lpstr>
      <vt:lpstr>Wingdings 3</vt:lpstr>
      <vt:lpstr>Аспект</vt:lpstr>
      <vt:lpstr>   УСТОЙЧИВОЕ РАЗВИТИЕ АГРАРНОЙ ОТРАСЛИ  КАК ОСНОВА  ПРОИЗВОДСТВЕННОГО СЕГМЕНТА СЕЛЬСКОЙ ЛОКАЛЬНОЙ   ЭКОНОМИКИ   </vt:lpstr>
      <vt:lpstr>Презентация PowerPoint</vt:lpstr>
      <vt:lpstr>Презентация PowerPoint</vt:lpstr>
      <vt:lpstr>Финансовые результаты сельскохозяйственных организаций в РФ</vt:lpstr>
      <vt:lpstr>  Структура затрат на производство и продажу продукции  сельскохозяйственных организаций  (в процентах к итогу) </vt:lpstr>
      <vt:lpstr>Основные экономические показатели сельского хозяйства в России </vt:lpstr>
      <vt:lpstr> М. Решетников. Министр экономического развития.   Доклад о прогнозе социально-экономического развития России на 2022 – 2024 годы  </vt:lpstr>
      <vt:lpstr>Составляющие экологического сельского хозяйства</vt:lpstr>
      <vt:lpstr>Презентация PowerPoint</vt:lpstr>
      <vt:lpstr>Причины отказа  потребления  органической продукции в России</vt:lpstr>
      <vt:lpstr>Комплексный подход   стабилизации и развития аграрной отрасли с позиции социо-эколого-экономического подхода </vt:lpstr>
      <vt:lpstr>Спасибо за внимание!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УСТОЙЧИВОЕ РАЗВИТИЕ АГРАРНОЙ ОТРАСЛИ КАК ОСНОВА  ПРОИЗВОДСТВЕННОГО СЕГМЕНТА СЕЛЬСКОЙ ЛОКАЛЬНОЙ   ЭКОНОМИКИ   </dc:title>
  <dc:creator>PC</dc:creator>
  <cp:lastModifiedBy>PC</cp:lastModifiedBy>
  <cp:revision>33</cp:revision>
  <dcterms:created xsi:type="dcterms:W3CDTF">2022-10-21T15:54:53Z</dcterms:created>
  <dcterms:modified xsi:type="dcterms:W3CDTF">2022-10-21T19:35:26Z</dcterms:modified>
</cp:coreProperties>
</file>