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3" r:id="rId1"/>
    <p:sldMasterId id="2147483765" r:id="rId2"/>
  </p:sldMasterIdLst>
  <p:notesMasterIdLst>
    <p:notesMasterId r:id="rId15"/>
  </p:notesMasterIdLst>
  <p:sldIdLst>
    <p:sldId id="256" r:id="rId3"/>
    <p:sldId id="350" r:id="rId4"/>
    <p:sldId id="357" r:id="rId5"/>
    <p:sldId id="328" r:id="rId6"/>
    <p:sldId id="288" r:id="rId7"/>
    <p:sldId id="354" r:id="rId8"/>
    <p:sldId id="355" r:id="rId9"/>
    <p:sldId id="356" r:id="rId10"/>
    <p:sldId id="358" r:id="rId11"/>
    <p:sldId id="359" r:id="rId12"/>
    <p:sldId id="360" r:id="rId13"/>
    <p:sldId id="264" r:id="rId14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BCBD2C8D-58D4-4240-8785-BBCE65758A0A}">
          <p14:sldIdLst>
            <p14:sldId id="256"/>
            <p14:sldId id="350"/>
            <p14:sldId id="357"/>
            <p14:sldId id="328"/>
            <p14:sldId id="288"/>
          </p14:sldIdLst>
        </p14:section>
        <p14:section name="Раздел без заголовка" id="{EAA27067-1C85-48AB-9675-98B451069488}">
          <p14:sldIdLst>
            <p14:sldId id="354"/>
            <p14:sldId id="355"/>
            <p14:sldId id="356"/>
            <p14:sldId id="358"/>
            <p14:sldId id="359"/>
            <p14:sldId id="360"/>
            <p14:sldId id="264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D7620"/>
    <a:srgbClr val="336600"/>
    <a:srgbClr val="33CC33"/>
    <a:srgbClr val="ADFFF7"/>
    <a:srgbClr val="FAFEB4"/>
    <a:srgbClr val="85FB99"/>
    <a:srgbClr val="FFCC99"/>
    <a:srgbClr val="66FF66"/>
    <a:srgbClr val="333399"/>
    <a:srgbClr val="9966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9012ECD-51FC-41F1-AA8D-1B2483CD663E}" styleName="Светлый стиль 2 - акцент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0322" autoAdjust="0"/>
  </p:normalViewPr>
  <p:slideViewPr>
    <p:cSldViewPr>
      <p:cViewPr varScale="1">
        <p:scale>
          <a:sx n="93" d="100"/>
          <a:sy n="93" d="100"/>
        </p:scale>
        <p:origin x="1224" y="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C07071E6-6B16-4FDE-8C19-D48B5970BD52}" type="datetimeFigureOut">
              <a:rPr lang="ru-RU"/>
              <a:pPr>
                <a:defRPr/>
              </a:pPr>
              <a:t>24.10.2022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ru-RU" noProof="0"/>
              <a:t>Образец текста</a:t>
            </a:r>
          </a:p>
          <a:p>
            <a:pPr lvl="1"/>
            <a:r>
              <a:rPr lang="ru-RU" noProof="0"/>
              <a:t>Второй уровень</a:t>
            </a:r>
          </a:p>
          <a:p>
            <a:pPr lvl="2"/>
            <a:r>
              <a:rPr lang="ru-RU" noProof="0"/>
              <a:t>Третий уровень</a:t>
            </a:r>
          </a:p>
          <a:p>
            <a:pPr lvl="3"/>
            <a:r>
              <a:rPr lang="ru-RU" noProof="0"/>
              <a:t>Четвертый уровень</a:t>
            </a:r>
          </a:p>
          <a:p>
            <a:pPr lvl="4"/>
            <a:r>
              <a:rPr lang="ru-RU" noProof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83FC923C-7062-4484-9DAB-CC42AF74469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865659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1747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ru-RU" dirty="0"/>
          </a:p>
        </p:txBody>
      </p:sp>
      <p:sp>
        <p:nvSpPr>
          <p:cNvPr id="11268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8794546-2350-420B-B7B8-AC12A82AFB46}" type="slidenum">
              <a:rPr lang="ru-R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6177097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3FC923C-7062-4484-9DAB-CC42AF744695}" type="slidenum">
              <a:rPr lang="ru-RU" smtClean="0"/>
              <a:pPr>
                <a:defRPr/>
              </a:pPr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3006273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4819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ru-RU" dirty="0"/>
          </a:p>
        </p:txBody>
      </p:sp>
      <p:sp>
        <p:nvSpPr>
          <p:cNvPr id="17412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CBD7509-4F07-45B7-BA42-46B3745B45B6}" type="slidenum">
              <a:rPr lang="ru-R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842952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5837A3D-7B94-465D-8A25-23BB81319919}" type="datetime1">
              <a:rPr lang="ru-RU" smtClean="0"/>
              <a:t>24.10.2022</a:t>
            </a:fld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605D271-FB7F-474C-A4BA-7C21ADF06D8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7A42A1B-9289-4955-97E4-36F6F4FDF558}" type="datetime1">
              <a:rPr lang="ru-RU" smtClean="0"/>
              <a:t>24.10.2022</a:t>
            </a:fld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F80B3EB-47D1-4D85-879E-7384C4A1B2D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05000"/>
            <a:ext cx="40386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05000"/>
            <a:ext cx="40386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521AB20-98A3-4E2A-B428-07DF93DC38DD}" type="datetime1">
              <a:rPr lang="ru-RU" smtClean="0"/>
              <a:t>24.10.2022</a:t>
            </a:fld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B2FA071-2B71-4BA2-82E1-12FE82905A8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6D98A5E-E333-4720-B771-F1683277A2DC}" type="datetime1">
              <a:rPr lang="ru-RU" smtClean="0"/>
              <a:t>24.10.2022</a:t>
            </a:fld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3F0B61A-B08E-4AD1-8E3A-199133F2907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B5A1EB6-C794-4EB2-BEC6-9030CECF22AA}" type="datetime1">
              <a:rPr lang="ru-RU" smtClean="0"/>
              <a:t>24.10.2022</a:t>
            </a:fld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7AB69F9-0C67-4380-B8C5-25476354517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342B37-047B-4218-A72D-B0D4B100E56B}" type="datetime1">
              <a:rPr lang="ru-RU" smtClean="0"/>
              <a:t>24.10.2022</a:t>
            </a:fld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F5F3182-2B9B-491C-86CF-345730D5869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6651555-C300-4288-9818-D2B8527D0EF8}" type="datetime1">
              <a:rPr lang="ru-RU" smtClean="0"/>
              <a:t>24.10.2022</a:t>
            </a:fld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0639D62-EF56-44D2-8FD3-1FE01DD43FF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B5875E1-2749-4D36-8E66-26868992F8B1}" type="datetime1">
              <a:rPr lang="ru-RU" smtClean="0"/>
              <a:t>24.10.2022</a:t>
            </a:fld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72FCCA2-5ED8-4F04-90AE-04584E6937A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0EFEDAF-4BFA-42FA-87E6-A3155E256DF2}" type="datetime1">
              <a:rPr lang="ru-RU" smtClean="0"/>
              <a:t>24.10.2022</a:t>
            </a:fld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AC1702E-5D3C-4F21-9966-7D3C9245E93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92100"/>
            <a:ext cx="2057400" cy="5727700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92100"/>
            <a:ext cx="6019800" cy="572770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19DA318-97A4-4AAB-81ED-A33279350B04}" type="datetime1">
              <a:rPr lang="ru-RU" smtClean="0"/>
              <a:t>24.10.2022</a:t>
            </a:fld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DF86A32-9CE2-4ED6-BF77-18516DED81D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92100"/>
            <a:ext cx="8229600" cy="1384300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905000"/>
            <a:ext cx="4038600" cy="41148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05000"/>
            <a:ext cx="4038600" cy="41148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A301DB44-CCBD-4915-8C17-29BA6032E058}" type="datetime1">
              <a:rPr lang="ru-RU" smtClean="0"/>
              <a:t>24.10.2022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07739670-89E3-4561-85E4-0916559B66C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Заголовок, текст и 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92100"/>
            <a:ext cx="8229600" cy="1384300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905000"/>
            <a:ext cx="4038600" cy="41148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4648200" y="1905000"/>
            <a:ext cx="4038600" cy="19812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3"/>
          </p:nvPr>
        </p:nvSpPr>
        <p:spPr>
          <a:xfrm>
            <a:off x="4648200" y="4038600"/>
            <a:ext cx="4038600" cy="19812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5F4C17BF-5A67-46CD-8451-2DE4E74C2581}" type="datetime1">
              <a:rPr lang="ru-RU" smtClean="0"/>
              <a:t>24.10.2022</a:t>
            </a:fld>
            <a:endParaRPr lang="ru-RU"/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F4458EB3-A20E-45B0-BA71-19753C80E06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Заголовок, 1 большой объект и 2 маленьких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92100"/>
            <a:ext cx="8229600" cy="1384300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05000"/>
            <a:ext cx="4038600" cy="41148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4648200" y="1905000"/>
            <a:ext cx="4038600" cy="19812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3"/>
          </p:nvPr>
        </p:nvSpPr>
        <p:spPr>
          <a:xfrm>
            <a:off x="4648200" y="4038600"/>
            <a:ext cx="4038600" cy="19812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749308F2-AB03-4D2C-9536-59F6A174C215}" type="datetime1">
              <a:rPr lang="ru-RU" smtClean="0"/>
              <a:t>24.10.2022</a:t>
            </a:fld>
            <a:endParaRPr lang="ru-RU"/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D6A1F2FA-34D2-4848-B6E6-F589C081E7F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49A36AD9-696F-6043-A61E-0557AA3FBD6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99BFD75E-33F4-3B4A-A409-F3D64BC7C44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69DE0A8C-FA37-BA4A-B5B8-6C5EF048FA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D23B8C-5215-A844-A087-7E2F238C0894}" type="datetimeFigureOut">
              <a:rPr lang="ru-RU" smtClean="0"/>
              <a:t>24.10.2022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BE126C8A-83B0-5740-B04B-5B621B3707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80081681-ACC5-9844-9A9C-BDE1476C27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3A5492-4B93-3A4E-B91A-210B8A15710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1056133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C41011-16EA-44BC-85F5-FA354DFCE0A9}" type="datetime1">
              <a:rPr lang="ru-RU" smtClean="0"/>
              <a:t>24.10.2022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110AEB-E547-47D5-9F39-FA8287BAC4F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92100"/>
            <a:ext cx="8229600" cy="1384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/>
              <a:t>Образец заголовка</a:t>
            </a:r>
          </a:p>
        </p:txBody>
      </p:sp>
      <p:sp>
        <p:nvSpPr>
          <p:cNvPr id="3891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905000"/>
            <a:ext cx="82296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3891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40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1pPr>
          </a:lstStyle>
          <a:p>
            <a:pPr>
              <a:defRPr/>
            </a:pPr>
            <a:fld id="{8A809F70-9F81-4E23-9B10-9620620E1461}" type="datetime1">
              <a:rPr lang="ru-RU" smtClean="0"/>
              <a:t>24.10.2022</a:t>
            </a:fld>
            <a:endParaRPr lang="ru-RU"/>
          </a:p>
        </p:txBody>
      </p:sp>
      <p:sp>
        <p:nvSpPr>
          <p:cNvPr id="3891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40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891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40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1pPr>
          </a:lstStyle>
          <a:p>
            <a:pPr>
              <a:defRPr/>
            </a:pPr>
            <a:fld id="{3563C6A8-8924-47E0-8E09-46CC1EEF8FA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783" r:id="rId1"/>
    <p:sldLayoutId id="2147483784" r:id="rId2"/>
    <p:sldLayoutId id="2147483785" r:id="rId3"/>
    <p:sldLayoutId id="2147483786" r:id="rId4"/>
    <p:sldLayoutId id="2147483787" r:id="rId5"/>
    <p:sldLayoutId id="2147483788" r:id="rId6"/>
    <p:sldLayoutId id="2147483789" r:id="rId7"/>
    <p:sldLayoutId id="2147483790" r:id="rId8"/>
    <p:sldLayoutId id="2147483791" r:id="rId9"/>
    <p:sldLayoutId id="2147483792" r:id="rId10"/>
    <p:sldLayoutId id="2147483793" r:id="rId11"/>
    <p:sldLayoutId id="2147483794" r:id="rId12"/>
    <p:sldLayoutId id="2147483795" r:id="rId13"/>
    <p:sldLayoutId id="2147483797" r:id="rId14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120000"/>
        <a:buChar char="•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Tahoma" pitchFamily="34" charset="0"/>
        <a:buChar char="–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120000"/>
        <a:buChar char="•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Tahoma" pitchFamily="34" charset="0"/>
        <a:buChar char="–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pitchFamily="2" charset="2"/>
        <a:buChar char="v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pitchFamily="2" charset="2"/>
        <a:buChar char="v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pitchFamily="2" charset="2"/>
        <a:buChar char="v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pitchFamily="2" charset="2"/>
        <a:buChar char="v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pitchFamily="2" charset="2"/>
        <a:buChar char="v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075" name="Текст 1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708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shade val="5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9EE6AD1C-13B6-4416-96D8-5AB902D17528}" type="datetime1">
              <a:rPr lang="ru-RU" smtClean="0"/>
              <a:t>24.10.2022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shade val="5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shade val="5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A3A82D5F-D697-4D66-B320-826763DB5CF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96" r:id="rId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100" b="1" kern="120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Arial" charset="0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Arial" charset="0"/>
        </a:defRPr>
      </a:lvl9pPr>
    </p:titleStyle>
    <p:bodyStyle>
      <a:lvl1pPr marL="547688" indent="-411163" algn="l" rtl="0" eaLnBrk="0" fontAlgn="base" hangingPunct="0">
        <a:spcBef>
          <a:spcPct val="20000"/>
        </a:spcBef>
        <a:spcAft>
          <a:spcPct val="0"/>
        </a:spcAft>
        <a:buClr>
          <a:srgbClr val="F9F9F9"/>
        </a:buClr>
        <a:buSzPct val="65000"/>
        <a:buFont typeface="Wingdings 2" pitchFamily="18" charset="2"/>
        <a:buChar char=""/>
        <a:defRPr sz="2800" kern="1200">
          <a:solidFill>
            <a:schemeClr val="tx1"/>
          </a:solidFill>
          <a:latin typeface="Arial" charset="0"/>
          <a:ea typeface="+mn-ea"/>
          <a:cs typeface="+mn-cs"/>
        </a:defRPr>
      </a:lvl1pPr>
      <a:lvl2pPr marL="868363" indent="-282575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80000"/>
        <a:buFont typeface="Wingdings 2" pitchFamily="18" charset="2"/>
        <a:buChar char=""/>
        <a:defRPr sz="2400" kern="1200">
          <a:solidFill>
            <a:schemeClr val="tx1"/>
          </a:solidFill>
          <a:latin typeface="Arial" charset="0"/>
          <a:ea typeface="+mn-ea"/>
          <a:cs typeface="+mn-cs"/>
        </a:defRPr>
      </a:lvl2pPr>
      <a:lvl3pPr marL="1133475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95000"/>
        <a:buFont typeface="Wingdings" pitchFamily="2" charset="2"/>
        <a:buChar char=""/>
        <a:defRPr sz="2200" kern="1200">
          <a:solidFill>
            <a:schemeClr val="tx1"/>
          </a:solidFill>
          <a:latin typeface="Arial" charset="0"/>
          <a:ea typeface="+mn-ea"/>
          <a:cs typeface="+mn-cs"/>
        </a:defRPr>
      </a:lvl3pPr>
      <a:lvl4pPr marL="1352550" indent="-182563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100000"/>
        <a:buFont typeface="Wingdings 3" pitchFamily="18" charset="2"/>
        <a:buChar char=""/>
        <a:defRPr sz="2000" kern="1200">
          <a:solidFill>
            <a:schemeClr val="tx1"/>
          </a:solidFill>
          <a:latin typeface="Arial" charset="0"/>
          <a:ea typeface="+mn-ea"/>
          <a:cs typeface="+mn-cs"/>
        </a:defRPr>
      </a:lvl4pPr>
      <a:lvl5pPr marL="1544638" indent="-182563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Font typeface="Wingdings 2" pitchFamily="18" charset="2"/>
        <a:buChar char=""/>
        <a:defRPr sz="2000" kern="1200">
          <a:solidFill>
            <a:schemeClr val="tx1"/>
          </a:solidFill>
          <a:latin typeface="Arial" charset="0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1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4294967295"/>
          </p:nvPr>
        </p:nvSpPr>
        <p:spPr>
          <a:xfrm>
            <a:off x="219458" y="3329186"/>
            <a:ext cx="8754902" cy="792088"/>
          </a:xfrm>
        </p:spPr>
        <p:txBody>
          <a:bodyPr>
            <a:normAutofit/>
          </a:bodyPr>
          <a:lstStyle/>
          <a:p>
            <a:pPr marL="0" indent="0" algn="ctr" eaLnBrk="1" hangingPunct="1">
              <a:lnSpc>
                <a:spcPct val="90000"/>
              </a:lnSpc>
              <a:buFontTx/>
              <a:buNone/>
            </a:pPr>
            <a:r>
              <a:rPr lang="ru-RU" sz="2200" dirty="0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В.М. Кошелев</a:t>
            </a:r>
          </a:p>
          <a:p>
            <a:pPr marL="0" indent="0" algn="ctr" eaLnBrk="1" hangingPunct="1">
              <a:lnSpc>
                <a:spcPct val="90000"/>
              </a:lnSpc>
              <a:buFontTx/>
              <a:buNone/>
            </a:pPr>
            <a:r>
              <a:rPr lang="ru-RU" sz="2200" dirty="0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РГАУ-МСХА имени К.А. Тимирязева </a:t>
            </a:r>
          </a:p>
        </p:txBody>
      </p:sp>
      <p:sp>
        <p:nvSpPr>
          <p:cNvPr id="2" name="Подзаголовок 2"/>
          <p:cNvSpPr>
            <a:spLocks/>
          </p:cNvSpPr>
          <p:nvPr/>
        </p:nvSpPr>
        <p:spPr bwMode="auto">
          <a:xfrm>
            <a:off x="412348" y="4653136"/>
            <a:ext cx="8025998" cy="18163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ru-RU" b="1" dirty="0" err="1">
                <a:solidFill>
                  <a:srgbClr val="002060"/>
                </a:solidFill>
              </a:rPr>
              <a:t>Никоновские</a:t>
            </a:r>
            <a:r>
              <a:rPr lang="ru-RU" b="1" dirty="0">
                <a:solidFill>
                  <a:srgbClr val="002060"/>
                </a:solidFill>
              </a:rPr>
              <a:t> чтения 2022</a:t>
            </a:r>
          </a:p>
          <a:p>
            <a:pPr algn="ctr"/>
            <a:r>
              <a:rPr lang="ru-RU" b="1" dirty="0">
                <a:solidFill>
                  <a:srgbClr val="002060"/>
                </a:solidFill>
              </a:rPr>
              <a:t>Международная научно-практическая конференция: </a:t>
            </a:r>
          </a:p>
          <a:p>
            <a:pPr algn="ctr"/>
            <a:r>
              <a:rPr lang="ru-RU" sz="2000" b="1" dirty="0">
                <a:solidFill>
                  <a:srgbClr val="002060"/>
                </a:solidFill>
              </a:rPr>
              <a:t>СЕЛЬСКАЯ ЛОКАЛЬНАЯ ЭКОНОМИКА: ТЕОРИЯ И ПРАКТИКА </a:t>
            </a:r>
          </a:p>
          <a:p>
            <a:pPr algn="ctr"/>
            <a:r>
              <a:rPr lang="ru-RU" sz="2000" b="1" dirty="0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</a:rPr>
              <a:t>Москва, МГУ им. М.В. Ломоносова</a:t>
            </a:r>
          </a:p>
          <a:p>
            <a:pPr algn="ctr"/>
            <a:endParaRPr lang="ru-RU" sz="800" b="1" dirty="0">
              <a:solidFill>
                <a:srgbClr val="000066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ahoma" pitchFamily="34" charset="0"/>
            </a:endParaRPr>
          </a:p>
          <a:p>
            <a:pPr algn="ctr"/>
            <a:r>
              <a:rPr lang="ru-RU" sz="2000" dirty="0">
                <a:solidFill>
                  <a:srgbClr val="000066"/>
                </a:solidFill>
                <a:latin typeface="Impact" pitchFamily="34" charset="0"/>
              </a:rPr>
              <a:t>25 октября 2022 года</a:t>
            </a:r>
          </a:p>
          <a:p>
            <a:endParaRPr lang="ru-RU" sz="1400" b="1" dirty="0">
              <a:solidFill>
                <a:srgbClr val="000066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ahoma" pitchFamily="34" charset="0"/>
            </a:endParaRPr>
          </a:p>
          <a:p>
            <a:endParaRPr lang="ru-RU" sz="1400" b="1" dirty="0">
              <a:solidFill>
                <a:srgbClr val="000066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ahoma" pitchFamily="34" charset="0"/>
            </a:endParaRPr>
          </a:p>
        </p:txBody>
      </p:sp>
      <p:sp>
        <p:nvSpPr>
          <p:cNvPr id="4" name="Подзаголовок 2"/>
          <p:cNvSpPr>
            <a:spLocks/>
          </p:cNvSpPr>
          <p:nvPr/>
        </p:nvSpPr>
        <p:spPr bwMode="auto">
          <a:xfrm>
            <a:off x="209704" y="1560396"/>
            <a:ext cx="8640762" cy="15621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eaLnBrk="0" hangingPunct="0">
              <a:spcBef>
                <a:spcPct val="20000"/>
              </a:spcBef>
              <a:buClr>
                <a:schemeClr val="hlink"/>
              </a:buClr>
              <a:buSzPct val="120000"/>
            </a:pPr>
            <a:r>
              <a:rPr lang="ru-RU" sz="3200" dirty="0">
                <a:solidFill>
                  <a:srgbClr val="002060"/>
                </a:solidFill>
                <a:cs typeface="Arial" pitchFamily="34" charset="0"/>
              </a:rPr>
              <a:t> </a:t>
            </a:r>
            <a:r>
              <a:rPr lang="ru-RU" sz="2800" b="1" dirty="0">
                <a:solidFill>
                  <a:srgbClr val="002060"/>
                </a:solidFill>
              </a:rPr>
              <a:t>Проект диверсификации сельской экономики Крайнего Севера</a:t>
            </a:r>
            <a:r>
              <a:rPr lang="ru-RU" sz="2800" b="1" dirty="0">
                <a:solidFill>
                  <a:srgbClr val="002060"/>
                </a:solidFill>
                <a:latin typeface="Tahoma" pitchFamily="34" charset="0"/>
              </a:rPr>
              <a:t>	</a:t>
            </a:r>
          </a:p>
        </p:txBody>
      </p:sp>
      <p:pic>
        <p:nvPicPr>
          <p:cNvPr id="6158" name="Picture 1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82405" y="116632"/>
            <a:ext cx="1285884" cy="1285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F5F3182-2B9B-491C-86CF-345730D58693}" type="slidenum">
              <a:rPr lang="ru-RU" smtClean="0"/>
              <a:pPr>
                <a:defRPr/>
              </a:pPr>
              <a:t>1</a:t>
            </a:fld>
            <a:endParaRPr lang="ru-RU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F5F3182-2B9B-491C-86CF-345730D58693}" type="slidenum">
              <a:rPr lang="ru-RU" smtClean="0"/>
              <a:pPr>
                <a:defRPr/>
              </a:pPr>
              <a:t>2</a:t>
            </a:fld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467544" y="548680"/>
            <a:ext cx="7517186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b="1" cap="all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ПИЛОТНЫЙ ПРОЕКТ КОМПЛЕКСНОГО РАЗВИТИЯ СЕЛЬСКОЙ </a:t>
            </a:r>
          </a:p>
          <a:p>
            <a:pPr algn="ctr"/>
            <a:r>
              <a:rPr lang="ru-RU" b="1" cap="all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ЭКОНОМИКИ В БИЛИБИНСКОМ РАЙОНЕ </a:t>
            </a:r>
          </a:p>
          <a:p>
            <a:pPr algn="ctr"/>
            <a:r>
              <a:rPr lang="ru-RU" b="1" cap="all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Чукотского автономного округа</a:t>
            </a:r>
            <a:endParaRPr lang="ru-RU" dirty="0">
              <a:solidFill>
                <a:srgbClr val="002060"/>
              </a:solidFill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DDE3ADCB-195F-432A-9392-F980F6411D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5536" y="1599279"/>
            <a:ext cx="7704856" cy="4931109"/>
          </a:xfrm>
          <a:prstGeom prst="rect">
            <a:avLst/>
          </a:prstGeom>
        </p:spPr>
      </p:pic>
      <p:sp>
        <p:nvSpPr>
          <p:cNvPr id="6" name="Овал 5">
            <a:extLst>
              <a:ext uri="{FF2B5EF4-FFF2-40B4-BE49-F238E27FC236}">
                <a16:creationId xmlns:a16="http://schemas.microsoft.com/office/drawing/2014/main" xmlns="" id="{B40305F4-42D3-43CE-AF5B-03741E076AE8}"/>
              </a:ext>
            </a:extLst>
          </p:cNvPr>
          <p:cNvSpPr/>
          <p:nvPr/>
        </p:nvSpPr>
        <p:spPr>
          <a:xfrm>
            <a:off x="899592" y="3560777"/>
            <a:ext cx="876140" cy="504056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415961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" dur="250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6" grpId="1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F5F3182-2B9B-491C-86CF-345730D58693}" type="slidenum">
              <a:rPr lang="ru-RU" smtClean="0"/>
              <a:pPr>
                <a:defRPr/>
              </a:pPr>
              <a:t>3</a:t>
            </a:fld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467544" y="548680"/>
            <a:ext cx="236532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>
                <a:solidFill>
                  <a:srgbClr val="002060"/>
                </a:solidFill>
              </a:rPr>
              <a:t>Цели проекта: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611560" y="1179946"/>
            <a:ext cx="8075240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80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Кардинальное изменение сельской экономики лесотундровой зоны Крайнего Севера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80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Радикальное улучшение качества жизни КМНС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80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Повышение уровня занятости в районах Крайнего Севера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80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Рост эффективности сельской экономики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800" dirty="0">
                <a:solidFill>
                  <a:srgbClr val="002060"/>
                </a:solidFill>
                <a:latin typeface="Times New Roman" panose="02020603050405020304" pitchFamily="18" charset="0"/>
              </a:rPr>
              <a:t>Развитие на современной технологической основе традиционной культуры, языков и быта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Сохранение окружающей среды</a:t>
            </a:r>
          </a:p>
        </p:txBody>
      </p:sp>
    </p:spTree>
    <p:extLst>
      <p:ext uri="{BB962C8B-B14F-4D97-AF65-F5344CB8AC3E}">
        <p14:creationId xmlns:p14="http://schemas.microsoft.com/office/powerpoint/2010/main" val="22810456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F5F3182-2B9B-491C-86CF-345730D58693}" type="slidenum">
              <a:rPr lang="ru-RU" smtClean="0"/>
              <a:pPr>
                <a:defRPr/>
              </a:pPr>
              <a:t>4</a:t>
            </a:fld>
            <a:endParaRPr lang="ru-RU"/>
          </a:p>
        </p:txBody>
      </p:sp>
      <p:sp>
        <p:nvSpPr>
          <p:cNvPr id="12" name="Подзаголовок 2"/>
          <p:cNvSpPr txBox="1">
            <a:spLocks/>
          </p:cNvSpPr>
          <p:nvPr/>
        </p:nvSpPr>
        <p:spPr bwMode="auto">
          <a:xfrm>
            <a:off x="926775" y="132131"/>
            <a:ext cx="4437313" cy="4286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3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itchFamily="34" charset="0"/>
              <a:buChar char="–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Tahoma" pitchFamily="34" charset="0"/>
              <a:buChar char="–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9pPr>
          </a:lstStyle>
          <a:p>
            <a:pPr marL="0" indent="0" algn="ctr" eaLnBrk="1" hangingPunct="1">
              <a:lnSpc>
                <a:spcPct val="90000"/>
              </a:lnSpc>
              <a:buFontTx/>
              <a:buNone/>
            </a:pPr>
            <a:r>
              <a:rPr lang="ru-RU" sz="2400" kern="0" dirty="0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Компоненты проекта</a:t>
            </a:r>
          </a:p>
        </p:txBody>
      </p:sp>
      <p:sp>
        <p:nvSpPr>
          <p:cNvPr id="2" name="Прямоугольник: скругленные углы 1">
            <a:extLst>
              <a:ext uri="{FF2B5EF4-FFF2-40B4-BE49-F238E27FC236}">
                <a16:creationId xmlns:a16="http://schemas.microsoft.com/office/drawing/2014/main" xmlns="" id="{4351D12C-7C09-42FC-B29F-4960C6B67223}"/>
              </a:ext>
            </a:extLst>
          </p:cNvPr>
          <p:cNvSpPr/>
          <p:nvPr/>
        </p:nvSpPr>
        <p:spPr>
          <a:xfrm>
            <a:off x="688056" y="831548"/>
            <a:ext cx="4248472" cy="936104"/>
          </a:xfrm>
          <a:prstGeom prst="roundRect">
            <a:avLst/>
          </a:prstGeom>
          <a:solidFill>
            <a:schemeClr val="bg1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>
                <a:solidFill>
                  <a:srgbClr val="002060"/>
                </a:solidFill>
              </a:rPr>
              <a:t>I.</a:t>
            </a:r>
            <a:r>
              <a:rPr lang="ru-RU" dirty="0">
                <a:solidFill>
                  <a:srgbClr val="002060"/>
                </a:solidFill>
              </a:rPr>
              <a:t> Переход от традиционного выпаса северного оленя на </a:t>
            </a:r>
            <a:r>
              <a:rPr lang="ru-RU" dirty="0" err="1">
                <a:solidFill>
                  <a:srgbClr val="002060"/>
                </a:solidFill>
              </a:rPr>
              <a:t>изгородное</a:t>
            </a:r>
            <a:r>
              <a:rPr lang="ru-RU" dirty="0">
                <a:solidFill>
                  <a:srgbClr val="002060"/>
                </a:solidFill>
              </a:rPr>
              <a:t> содержание</a:t>
            </a:r>
          </a:p>
        </p:txBody>
      </p:sp>
      <p:sp>
        <p:nvSpPr>
          <p:cNvPr id="19" name="Прямоугольник: скругленные углы 18">
            <a:extLst>
              <a:ext uri="{FF2B5EF4-FFF2-40B4-BE49-F238E27FC236}">
                <a16:creationId xmlns:a16="http://schemas.microsoft.com/office/drawing/2014/main" xmlns="" id="{42A0CB40-69C5-4B7A-B761-5D630217F154}"/>
              </a:ext>
            </a:extLst>
          </p:cNvPr>
          <p:cNvSpPr/>
          <p:nvPr/>
        </p:nvSpPr>
        <p:spPr>
          <a:xfrm>
            <a:off x="688056" y="1967414"/>
            <a:ext cx="4248472" cy="936104"/>
          </a:xfrm>
          <a:prstGeom prst="roundRect">
            <a:avLst/>
          </a:prstGeom>
          <a:solidFill>
            <a:schemeClr val="bg1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>
                <a:solidFill>
                  <a:srgbClr val="002060"/>
                </a:solidFill>
              </a:rPr>
              <a:t>II.</a:t>
            </a:r>
            <a:r>
              <a:rPr lang="ru-RU" dirty="0">
                <a:solidFill>
                  <a:srgbClr val="002060"/>
                </a:solidFill>
              </a:rPr>
              <a:t> Заготовка и первичная переработка продукции </a:t>
            </a:r>
          </a:p>
          <a:p>
            <a:r>
              <a:rPr lang="ru-RU" dirty="0">
                <a:solidFill>
                  <a:srgbClr val="002060"/>
                </a:solidFill>
              </a:rPr>
              <a:t>(мясо, рыба, дикоросы)</a:t>
            </a:r>
          </a:p>
        </p:txBody>
      </p:sp>
      <p:sp>
        <p:nvSpPr>
          <p:cNvPr id="21" name="Прямоугольник: скругленные углы 20">
            <a:extLst>
              <a:ext uri="{FF2B5EF4-FFF2-40B4-BE49-F238E27FC236}">
                <a16:creationId xmlns:a16="http://schemas.microsoft.com/office/drawing/2014/main" xmlns="" id="{9F89C3D1-8BB2-44E6-B633-F52803B288CF}"/>
              </a:ext>
            </a:extLst>
          </p:cNvPr>
          <p:cNvSpPr/>
          <p:nvPr/>
        </p:nvSpPr>
        <p:spPr>
          <a:xfrm>
            <a:off x="668841" y="3121254"/>
            <a:ext cx="4248472" cy="936104"/>
          </a:xfrm>
          <a:prstGeom prst="roundRect">
            <a:avLst/>
          </a:prstGeom>
          <a:solidFill>
            <a:schemeClr val="bg1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>
                <a:solidFill>
                  <a:srgbClr val="002060"/>
                </a:solidFill>
              </a:rPr>
              <a:t>III.</a:t>
            </a:r>
            <a:r>
              <a:rPr lang="ru-RU" dirty="0">
                <a:solidFill>
                  <a:srgbClr val="002060"/>
                </a:solidFill>
              </a:rPr>
              <a:t> Глубокая переработка мяса оленей и производство продукции </a:t>
            </a:r>
          </a:p>
          <a:p>
            <a:r>
              <a:rPr lang="ru-RU" dirty="0">
                <a:solidFill>
                  <a:srgbClr val="002060"/>
                </a:solidFill>
              </a:rPr>
              <a:t>с высокой добавленной стоимостью</a:t>
            </a:r>
          </a:p>
        </p:txBody>
      </p:sp>
      <p:sp>
        <p:nvSpPr>
          <p:cNvPr id="22" name="Прямоугольник: скругленные углы 21">
            <a:extLst>
              <a:ext uri="{FF2B5EF4-FFF2-40B4-BE49-F238E27FC236}">
                <a16:creationId xmlns:a16="http://schemas.microsoft.com/office/drawing/2014/main" xmlns="" id="{DE8DF8C2-E886-4306-B02D-62B503930842}"/>
              </a:ext>
            </a:extLst>
          </p:cNvPr>
          <p:cNvSpPr/>
          <p:nvPr/>
        </p:nvSpPr>
        <p:spPr>
          <a:xfrm>
            <a:off x="690812" y="4295836"/>
            <a:ext cx="4248472" cy="594378"/>
          </a:xfrm>
          <a:prstGeom prst="roundRect">
            <a:avLst/>
          </a:prstGeom>
          <a:solidFill>
            <a:schemeClr val="bg1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>
                <a:solidFill>
                  <a:srgbClr val="002060"/>
                </a:solidFill>
              </a:rPr>
              <a:t>IV.</a:t>
            </a:r>
            <a:r>
              <a:rPr lang="ru-RU" dirty="0">
                <a:solidFill>
                  <a:srgbClr val="002060"/>
                </a:solidFill>
              </a:rPr>
              <a:t> Восстановление поголовья </a:t>
            </a:r>
            <a:r>
              <a:rPr lang="ru-RU" dirty="0" err="1">
                <a:solidFill>
                  <a:srgbClr val="002060"/>
                </a:solidFill>
              </a:rPr>
              <a:t>оленегонной</a:t>
            </a:r>
            <a:r>
              <a:rPr lang="ru-RU" dirty="0">
                <a:solidFill>
                  <a:srgbClr val="002060"/>
                </a:solidFill>
              </a:rPr>
              <a:t> лайки</a:t>
            </a:r>
          </a:p>
        </p:txBody>
      </p:sp>
      <p:sp>
        <p:nvSpPr>
          <p:cNvPr id="23" name="Прямоугольник: скругленные углы 22">
            <a:extLst>
              <a:ext uri="{FF2B5EF4-FFF2-40B4-BE49-F238E27FC236}">
                <a16:creationId xmlns:a16="http://schemas.microsoft.com/office/drawing/2014/main" xmlns="" id="{A1130AFD-8462-4E2B-A277-097B8E70CAF0}"/>
              </a:ext>
            </a:extLst>
          </p:cNvPr>
          <p:cNvSpPr/>
          <p:nvPr/>
        </p:nvSpPr>
        <p:spPr>
          <a:xfrm>
            <a:off x="668841" y="5135363"/>
            <a:ext cx="4248472" cy="594378"/>
          </a:xfrm>
          <a:prstGeom prst="roundRect">
            <a:avLst/>
          </a:prstGeom>
          <a:solidFill>
            <a:schemeClr val="bg1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>
                <a:solidFill>
                  <a:srgbClr val="002060"/>
                </a:solidFill>
              </a:rPr>
              <a:t>V.</a:t>
            </a:r>
            <a:r>
              <a:rPr lang="ru-RU" dirty="0">
                <a:solidFill>
                  <a:srgbClr val="002060"/>
                </a:solidFill>
              </a:rPr>
              <a:t> Ротационный выпас животных </a:t>
            </a:r>
          </a:p>
        </p:txBody>
      </p:sp>
      <p:sp>
        <p:nvSpPr>
          <p:cNvPr id="24" name="Прямоугольник: скругленные углы 23">
            <a:extLst>
              <a:ext uri="{FF2B5EF4-FFF2-40B4-BE49-F238E27FC236}">
                <a16:creationId xmlns:a16="http://schemas.microsoft.com/office/drawing/2014/main" xmlns="" id="{323BA5C5-12CE-43CD-8EB0-D46C9D9EE99E}"/>
              </a:ext>
            </a:extLst>
          </p:cNvPr>
          <p:cNvSpPr/>
          <p:nvPr/>
        </p:nvSpPr>
        <p:spPr>
          <a:xfrm>
            <a:off x="690812" y="5948036"/>
            <a:ext cx="4248472" cy="594378"/>
          </a:xfrm>
          <a:prstGeom prst="roundRect">
            <a:avLst/>
          </a:prstGeom>
          <a:solidFill>
            <a:schemeClr val="bg1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>
                <a:solidFill>
                  <a:srgbClr val="002060"/>
                </a:solidFill>
              </a:rPr>
              <a:t>VI.</a:t>
            </a:r>
            <a:r>
              <a:rPr lang="ru-RU" dirty="0">
                <a:solidFill>
                  <a:srgbClr val="002060"/>
                </a:solidFill>
              </a:rPr>
              <a:t> Туризм: аграрный, экстремальный, этнический</a:t>
            </a:r>
          </a:p>
        </p:txBody>
      </p:sp>
      <p:pic>
        <p:nvPicPr>
          <p:cNvPr id="1026" name="Picture 2" descr="https://polit.ru/media/photolib/2016/10/25/_800-600.jpg">
            <a:extLst>
              <a:ext uri="{FF2B5EF4-FFF2-40B4-BE49-F238E27FC236}">
                <a16:creationId xmlns:a16="http://schemas.microsoft.com/office/drawing/2014/main" xmlns="" id="{197DF188-37AA-4CD4-88E4-17BC1B26BB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6136" y="277357"/>
            <a:ext cx="2133600" cy="14449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s://idr-vestnik.ru/media/old_image/f6b43e2813c6e1cc86de4d0a4c1c22da.jpg">
            <a:extLst>
              <a:ext uri="{FF2B5EF4-FFF2-40B4-BE49-F238E27FC236}">
                <a16:creationId xmlns:a16="http://schemas.microsoft.com/office/drawing/2014/main" xmlns="" id="{D4B137A0-9FDF-4CAE-9FA4-F72874722F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088" y="1836133"/>
            <a:ext cx="1754823" cy="11698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s://coagro.ru/wp-content/uploads/2018/11/delovaya-kolbasa_3.jpg">
            <a:extLst>
              <a:ext uri="{FF2B5EF4-FFF2-40B4-BE49-F238E27FC236}">
                <a16:creationId xmlns:a16="http://schemas.microsoft.com/office/drawing/2014/main" xmlns="" id="{B3461F0D-A912-4075-891D-7C1549BB88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3906" y="2896838"/>
            <a:ext cx="1909730" cy="11395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https://vitavetcentr32.ru/wp-content/uploads/sobaka-porody-nenetskaya-lajka-0.jpg">
            <a:extLst>
              <a:ext uri="{FF2B5EF4-FFF2-40B4-BE49-F238E27FC236}">
                <a16:creationId xmlns:a16="http://schemas.microsoft.com/office/drawing/2014/main" xmlns="" id="{C2BFF367-5822-42F3-B377-B154DE0146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3807" y="3782336"/>
            <a:ext cx="1909730" cy="11864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https://avatars.dzeninfra.ru/get-zen_doc/5235961/pub_627fe43f77d6b269326b056f_627fe51d0448487dffc4dc9f/scale_1200">
            <a:extLst>
              <a:ext uri="{FF2B5EF4-FFF2-40B4-BE49-F238E27FC236}">
                <a16:creationId xmlns:a16="http://schemas.microsoft.com/office/drawing/2014/main" xmlns="" id="{33D81FB1-B846-4112-B77F-8773B9D4C7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88153" y="4424536"/>
            <a:ext cx="2133600" cy="1422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https://vsegda-pomnim.com/uploads/posts/2022-04/1649523300_28-vsegda-pomnim-com-p-splav-po-reke-foto-35.jpg">
            <a:extLst>
              <a:ext uri="{FF2B5EF4-FFF2-40B4-BE49-F238E27FC236}">
                <a16:creationId xmlns:a16="http://schemas.microsoft.com/office/drawing/2014/main" xmlns="" id="{97DCEE13-6945-44A6-A59F-5399E59CDE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78452" y="5432552"/>
            <a:ext cx="1940459" cy="12889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B96F4C1C-4FD4-9B4F-90E2-8FF73F761B1B}"/>
              </a:ext>
            </a:extLst>
          </p:cNvPr>
          <p:cNvSpPr txBox="1"/>
          <p:nvPr/>
        </p:nvSpPr>
        <p:spPr>
          <a:xfrm>
            <a:off x="734312" y="1642494"/>
            <a:ext cx="3163824" cy="923330"/>
          </a:xfrm>
          <a:prstGeom prst="rect">
            <a:avLst/>
          </a:prstGeom>
          <a:gradFill>
            <a:gsLst>
              <a:gs pos="0">
                <a:schemeClr val="bg1">
                  <a:lumMod val="20000"/>
                  <a:lumOff val="80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solidFill>
                  <a:schemeClr val="bg1"/>
                </a:solidFill>
              </a:rPr>
              <a:t>Элемент «Умная изгородь/умное стадо»</a:t>
            </a:r>
          </a:p>
          <a:p>
            <a:endParaRPr lang="ru-RU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1119503E-295C-A44D-B9AF-A8E0353D6D9B}"/>
              </a:ext>
            </a:extLst>
          </p:cNvPr>
          <p:cNvSpPr txBox="1"/>
          <p:nvPr/>
        </p:nvSpPr>
        <p:spPr>
          <a:xfrm>
            <a:off x="4427984" y="1670066"/>
            <a:ext cx="3600399" cy="923330"/>
          </a:xfrm>
          <a:prstGeom prst="rect">
            <a:avLst/>
          </a:prstGeom>
          <a:gradFill>
            <a:gsLst>
              <a:gs pos="0">
                <a:schemeClr val="bg1">
                  <a:lumMod val="20000"/>
                  <a:lumOff val="80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solidFill>
                  <a:schemeClr val="bg1"/>
                </a:solidFill>
              </a:rPr>
              <a:t>Элемент «Умный дом (</a:t>
            </a:r>
            <a:r>
              <a:rPr lang="ru-RU" dirty="0" err="1">
                <a:solidFill>
                  <a:schemeClr val="bg1"/>
                </a:solidFill>
              </a:rPr>
              <a:t>дю</a:t>
            </a:r>
            <a:r>
              <a:rPr lang="ru-RU" dirty="0">
                <a:solidFill>
                  <a:schemeClr val="bg1"/>
                </a:solidFill>
              </a:rPr>
              <a:t>/</a:t>
            </a:r>
            <a:r>
              <a:rPr lang="ru-RU" dirty="0" err="1">
                <a:solidFill>
                  <a:schemeClr val="bg1"/>
                </a:solidFill>
              </a:rPr>
              <a:t>яраны</a:t>
            </a:r>
            <a:r>
              <a:rPr lang="ru-RU" dirty="0">
                <a:solidFill>
                  <a:schemeClr val="bg1"/>
                </a:solidFill>
              </a:rPr>
              <a:t>)»</a:t>
            </a:r>
          </a:p>
          <a:p>
            <a:pPr algn="ctr"/>
            <a:endParaRPr lang="ru-RU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xmlns="" id="{5BBCE85A-85FD-8D41-AB89-380EB5C3AC70}"/>
              </a:ext>
            </a:extLst>
          </p:cNvPr>
          <p:cNvSpPr txBox="1"/>
          <p:nvPr/>
        </p:nvSpPr>
        <p:spPr>
          <a:xfrm>
            <a:off x="7635240" y="1300734"/>
            <a:ext cx="15864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xmlns="" id="{0F59B561-A26B-E04B-8554-3C657D840858}"/>
              </a:ext>
            </a:extLst>
          </p:cNvPr>
          <p:cNvSpPr txBox="1"/>
          <p:nvPr/>
        </p:nvSpPr>
        <p:spPr>
          <a:xfrm>
            <a:off x="470921" y="2733660"/>
            <a:ext cx="345185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u="sng" dirty="0">
                <a:solidFill>
                  <a:srgbClr val="002060"/>
                </a:solidFill>
              </a:rPr>
              <a:t>Элементы </a:t>
            </a:r>
            <a:r>
              <a:rPr lang="ru-RU" sz="1600" u="sng" dirty="0" err="1">
                <a:solidFill>
                  <a:srgbClr val="002060"/>
                </a:solidFill>
              </a:rPr>
              <a:t>подпроекта</a:t>
            </a:r>
            <a:r>
              <a:rPr lang="en-US" sz="1600" u="sng" dirty="0">
                <a:solidFill>
                  <a:srgbClr val="002060"/>
                </a:solidFill>
              </a:rPr>
              <a:t> </a:t>
            </a:r>
            <a:endParaRPr lang="ru-RU" sz="1600" u="sng" dirty="0">
              <a:solidFill>
                <a:srgbClr val="002060"/>
              </a:solidFill>
            </a:endParaRPr>
          </a:p>
          <a:p>
            <a:r>
              <a:rPr lang="ru-RU" sz="1600" dirty="0">
                <a:solidFill>
                  <a:srgbClr val="002060"/>
                </a:solidFill>
              </a:rPr>
              <a:t>- Строительство изгороди из шарнирной сетки</a:t>
            </a:r>
          </a:p>
          <a:p>
            <a:r>
              <a:rPr lang="ru-RU" sz="1600" dirty="0">
                <a:solidFill>
                  <a:srgbClr val="002060"/>
                </a:solidFill>
              </a:rPr>
              <a:t>- </a:t>
            </a:r>
            <a:r>
              <a:rPr lang="en-US" sz="1600" dirty="0">
                <a:solidFill>
                  <a:srgbClr val="002060"/>
                </a:solidFill>
              </a:rPr>
              <a:t>IT </a:t>
            </a:r>
            <a:r>
              <a:rPr lang="ru-RU" sz="1600" dirty="0">
                <a:solidFill>
                  <a:srgbClr val="002060"/>
                </a:solidFill>
              </a:rPr>
              <a:t>решения </a:t>
            </a:r>
            <a:r>
              <a:rPr lang="en-US" sz="1600" dirty="0" smtClean="0">
                <a:solidFill>
                  <a:srgbClr val="002060"/>
                </a:solidFill>
              </a:rPr>
              <a:t>(</a:t>
            </a:r>
            <a:r>
              <a:rPr lang="ru-RU" sz="1600" dirty="0">
                <a:solidFill>
                  <a:srgbClr val="002060"/>
                </a:solidFill>
              </a:rPr>
              <a:t>д</a:t>
            </a:r>
            <a:r>
              <a:rPr lang="ru-RU" sz="1600" dirty="0" smtClean="0">
                <a:solidFill>
                  <a:srgbClr val="002060"/>
                </a:solidFill>
              </a:rPr>
              <a:t>атчики, оптоволокно</a:t>
            </a:r>
            <a:r>
              <a:rPr lang="en-US" sz="1600" dirty="0">
                <a:solidFill>
                  <a:srgbClr val="002060"/>
                </a:solidFill>
              </a:rPr>
              <a:t>, </a:t>
            </a:r>
            <a:r>
              <a:rPr lang="ru-RU" sz="1600" dirty="0">
                <a:solidFill>
                  <a:srgbClr val="002060"/>
                </a:solidFill>
              </a:rPr>
              <a:t>ГЛОНАСС</a:t>
            </a:r>
            <a:r>
              <a:rPr lang="en-US" sz="1600" dirty="0">
                <a:solidFill>
                  <a:srgbClr val="002060"/>
                </a:solidFill>
              </a:rPr>
              <a:t>, </a:t>
            </a:r>
            <a:r>
              <a:rPr lang="ru-RU" sz="1600" dirty="0">
                <a:solidFill>
                  <a:srgbClr val="002060"/>
                </a:solidFill>
              </a:rPr>
              <a:t>ошейники</a:t>
            </a:r>
            <a:r>
              <a:rPr lang="en-US" sz="1600" dirty="0">
                <a:solidFill>
                  <a:srgbClr val="002060"/>
                </a:solidFill>
              </a:rPr>
              <a:t>)</a:t>
            </a:r>
            <a:endParaRPr lang="ru-RU" sz="1600" dirty="0">
              <a:solidFill>
                <a:srgbClr val="002060"/>
              </a:solidFill>
            </a:endParaRPr>
          </a:p>
          <a:p>
            <a:r>
              <a:rPr lang="ru-RU" sz="1600" dirty="0">
                <a:solidFill>
                  <a:srgbClr val="002060"/>
                </a:solidFill>
              </a:rPr>
              <a:t>- Контроль периметра пастбищ с использованием дронов, систем видеонаблюдения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xmlns="" id="{64FC54EF-C557-5C42-B7B9-2BF62CB7376C}"/>
              </a:ext>
            </a:extLst>
          </p:cNvPr>
          <p:cNvSpPr txBox="1"/>
          <p:nvPr/>
        </p:nvSpPr>
        <p:spPr>
          <a:xfrm>
            <a:off x="4283968" y="2747705"/>
            <a:ext cx="4608512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u="sng" dirty="0">
                <a:solidFill>
                  <a:srgbClr val="002060"/>
                </a:solidFill>
              </a:rPr>
              <a:t>Элементы </a:t>
            </a:r>
            <a:r>
              <a:rPr lang="ru-RU" sz="1600" u="sng" dirty="0" err="1">
                <a:solidFill>
                  <a:srgbClr val="002060"/>
                </a:solidFill>
              </a:rPr>
              <a:t>подпроекта</a:t>
            </a:r>
            <a:r>
              <a:rPr lang="en-US" sz="1600" u="sng" dirty="0">
                <a:solidFill>
                  <a:srgbClr val="002060"/>
                </a:solidFill>
              </a:rPr>
              <a:t> </a:t>
            </a:r>
            <a:endParaRPr lang="ru-RU" sz="1600" u="sng" dirty="0">
              <a:solidFill>
                <a:srgbClr val="002060"/>
              </a:solidFill>
            </a:endParaRPr>
          </a:p>
          <a:p>
            <a:r>
              <a:rPr lang="ru-RU" sz="1600" dirty="0">
                <a:solidFill>
                  <a:srgbClr val="002060"/>
                </a:solidFill>
              </a:rPr>
              <a:t>- Модульные дома для оленеводов с полной автономностью обеспечения и очистки стоков</a:t>
            </a:r>
          </a:p>
          <a:p>
            <a:r>
              <a:rPr lang="ru-RU" sz="1600" dirty="0">
                <a:solidFill>
                  <a:srgbClr val="002060"/>
                </a:solidFill>
              </a:rPr>
              <a:t>- </a:t>
            </a:r>
            <a:r>
              <a:rPr lang="ru-RU" sz="1600" dirty="0" smtClean="0">
                <a:solidFill>
                  <a:srgbClr val="002060"/>
                </a:solidFill>
              </a:rPr>
              <a:t>Интернет и </a:t>
            </a:r>
            <a:r>
              <a:rPr lang="en-US" sz="1600" dirty="0" smtClean="0">
                <a:solidFill>
                  <a:srgbClr val="002060"/>
                </a:solidFill>
              </a:rPr>
              <a:t>IT </a:t>
            </a:r>
            <a:r>
              <a:rPr lang="en-US" sz="1600" dirty="0" err="1">
                <a:solidFill>
                  <a:srgbClr val="002060"/>
                </a:solidFill>
              </a:rPr>
              <a:t>реш</a:t>
            </a:r>
            <a:r>
              <a:rPr lang="ru-RU" sz="1600" dirty="0" err="1">
                <a:solidFill>
                  <a:srgbClr val="002060"/>
                </a:solidFill>
              </a:rPr>
              <a:t>ения</a:t>
            </a:r>
            <a:r>
              <a:rPr lang="ru-RU" sz="1600" dirty="0">
                <a:solidFill>
                  <a:srgbClr val="002060"/>
                </a:solidFill>
              </a:rPr>
              <a:t> для обеспечения полного доступа к госуслугам, телемедицине, образовательным услугам детей оленеводов и </a:t>
            </a:r>
            <a:r>
              <a:rPr lang="ru-RU" sz="1600" dirty="0" err="1">
                <a:solidFill>
                  <a:srgbClr val="002060"/>
                </a:solidFill>
              </a:rPr>
              <a:t>допобразования</a:t>
            </a:r>
            <a:r>
              <a:rPr lang="ru-RU" sz="1600" dirty="0">
                <a:solidFill>
                  <a:srgbClr val="002060"/>
                </a:solidFill>
              </a:rPr>
              <a:t> взрослых</a:t>
            </a:r>
            <a:r>
              <a:rPr lang="ru-RU" sz="1050" dirty="0">
                <a:solidFill>
                  <a:srgbClr val="002060"/>
                </a:solidFill>
              </a:rPr>
              <a:t>.</a:t>
            </a:r>
          </a:p>
        </p:txBody>
      </p:sp>
      <p:sp>
        <p:nvSpPr>
          <p:cNvPr id="29" name="Прямоугольник: скругленные углы 28">
            <a:extLst>
              <a:ext uri="{FF2B5EF4-FFF2-40B4-BE49-F238E27FC236}">
                <a16:creationId xmlns:a16="http://schemas.microsoft.com/office/drawing/2014/main" xmlns="" id="{298687FD-C415-47EE-8075-43A64DBD78E1}"/>
              </a:ext>
            </a:extLst>
          </p:cNvPr>
          <p:cNvSpPr/>
          <p:nvPr/>
        </p:nvSpPr>
        <p:spPr>
          <a:xfrm>
            <a:off x="971600" y="408844"/>
            <a:ext cx="4896544" cy="936104"/>
          </a:xfrm>
          <a:prstGeom prst="roundRect">
            <a:avLst/>
          </a:prstGeom>
          <a:solidFill>
            <a:schemeClr val="bg1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err="1" smtClean="0">
                <a:solidFill>
                  <a:srgbClr val="002060"/>
                </a:solidFill>
              </a:rPr>
              <a:t>Изгородное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smtClean="0">
                <a:solidFill>
                  <a:srgbClr val="002060"/>
                </a:solidFill>
              </a:rPr>
              <a:t>содержание северного </a:t>
            </a:r>
            <a:r>
              <a:rPr lang="ru-RU" dirty="0">
                <a:solidFill>
                  <a:srgbClr val="002060"/>
                </a:solidFill>
              </a:rPr>
              <a:t>оленя </a:t>
            </a:r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xmlns="" id="{95D48DDA-D20E-4197-B126-20CBE6AD5435}"/>
              </a:ext>
            </a:extLst>
          </p:cNvPr>
          <p:cNvSpPr txBox="1"/>
          <p:nvPr/>
        </p:nvSpPr>
        <p:spPr>
          <a:xfrm>
            <a:off x="435476" y="5041984"/>
            <a:ext cx="3451856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u="sng" dirty="0">
                <a:solidFill>
                  <a:srgbClr val="002060"/>
                </a:solidFill>
              </a:rPr>
              <a:t>Ожидаемые результаты </a:t>
            </a:r>
            <a:r>
              <a:rPr lang="ru-RU" sz="1600" u="sng" dirty="0" err="1">
                <a:solidFill>
                  <a:srgbClr val="002060"/>
                </a:solidFill>
              </a:rPr>
              <a:t>подпроекта</a:t>
            </a:r>
            <a:r>
              <a:rPr lang="en-US" sz="1600" u="sng" dirty="0">
                <a:solidFill>
                  <a:srgbClr val="002060"/>
                </a:solidFill>
              </a:rPr>
              <a:t> </a:t>
            </a:r>
            <a:endParaRPr lang="ru-RU" sz="1600" u="sng" dirty="0">
              <a:solidFill>
                <a:srgbClr val="002060"/>
              </a:solidFill>
            </a:endParaRPr>
          </a:p>
          <a:p>
            <a:r>
              <a:rPr lang="ru-RU" sz="1600" dirty="0">
                <a:solidFill>
                  <a:srgbClr val="002060"/>
                </a:solidFill>
              </a:rPr>
              <a:t>- </a:t>
            </a:r>
            <a:r>
              <a:rPr lang="ru-RU" sz="1600" dirty="0" smtClean="0">
                <a:solidFill>
                  <a:srgbClr val="002060"/>
                </a:solidFill>
              </a:rPr>
              <a:t>Повышение уровня сохранности поголовья</a:t>
            </a:r>
            <a:endParaRPr lang="ru-RU" sz="1600" dirty="0">
              <a:solidFill>
                <a:srgbClr val="002060"/>
              </a:solidFill>
            </a:endParaRPr>
          </a:p>
          <a:p>
            <a:r>
              <a:rPr lang="ru-RU" sz="1600" dirty="0">
                <a:solidFill>
                  <a:srgbClr val="002060"/>
                </a:solidFill>
              </a:rPr>
              <a:t>- Улучшение здоровья животных</a:t>
            </a:r>
          </a:p>
          <a:p>
            <a:r>
              <a:rPr lang="ru-RU" sz="1600" dirty="0">
                <a:solidFill>
                  <a:srgbClr val="002060"/>
                </a:solidFill>
              </a:rPr>
              <a:t>- Улучшение условий жизни и работы оленеводов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xmlns="" id="{1B65BFCF-2548-43E5-AC32-E4B7EFA08CE6}"/>
              </a:ext>
            </a:extLst>
          </p:cNvPr>
          <p:cNvSpPr txBox="1"/>
          <p:nvPr/>
        </p:nvSpPr>
        <p:spPr>
          <a:xfrm>
            <a:off x="4459340" y="5041984"/>
            <a:ext cx="3451856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u="sng" dirty="0">
                <a:solidFill>
                  <a:srgbClr val="002060"/>
                </a:solidFill>
              </a:rPr>
              <a:t>Ожидаемые результаты </a:t>
            </a:r>
            <a:r>
              <a:rPr lang="ru-RU" sz="1600" u="sng" dirty="0" err="1">
                <a:solidFill>
                  <a:srgbClr val="002060"/>
                </a:solidFill>
              </a:rPr>
              <a:t>подпроекта</a:t>
            </a:r>
            <a:r>
              <a:rPr lang="en-US" sz="1600" u="sng" dirty="0">
                <a:solidFill>
                  <a:srgbClr val="002060"/>
                </a:solidFill>
              </a:rPr>
              <a:t> </a:t>
            </a:r>
            <a:endParaRPr lang="ru-RU" sz="1600" u="sng" dirty="0">
              <a:solidFill>
                <a:srgbClr val="002060"/>
              </a:solidFill>
            </a:endParaRPr>
          </a:p>
          <a:p>
            <a:r>
              <a:rPr lang="ru-RU" sz="1600" dirty="0">
                <a:solidFill>
                  <a:srgbClr val="002060"/>
                </a:solidFill>
              </a:rPr>
              <a:t>- Улучшение условий жизни оленеводов</a:t>
            </a:r>
          </a:p>
          <a:p>
            <a:r>
              <a:rPr lang="ru-RU" sz="1600" dirty="0">
                <a:solidFill>
                  <a:srgbClr val="002060"/>
                </a:solidFill>
              </a:rPr>
              <a:t>- Улучшение здоровья семей</a:t>
            </a:r>
          </a:p>
          <a:p>
            <a:r>
              <a:rPr lang="ru-RU" sz="1600" dirty="0">
                <a:solidFill>
                  <a:srgbClr val="002060"/>
                </a:solidFill>
              </a:rPr>
              <a:t>- Повышение уровня образования</a:t>
            </a:r>
          </a:p>
          <a:p>
            <a:endParaRPr lang="ru-RU" sz="1600" dirty="0">
              <a:solidFill>
                <a:srgbClr val="002060"/>
              </a:solidFill>
            </a:endParaRPr>
          </a:p>
        </p:txBody>
      </p:sp>
      <p:pic>
        <p:nvPicPr>
          <p:cNvPr id="1026" name="Picture 2" descr="https://static.tildacdn.com/tild3638-6538-4330-b239-373565303433/_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6215" y="70743"/>
            <a:ext cx="2232249" cy="15280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2225202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B96F4C1C-4FD4-9B4F-90E2-8FF73F761B1B}"/>
              </a:ext>
            </a:extLst>
          </p:cNvPr>
          <p:cNvSpPr txBox="1"/>
          <p:nvPr/>
        </p:nvSpPr>
        <p:spPr>
          <a:xfrm>
            <a:off x="734312" y="1642494"/>
            <a:ext cx="3163824" cy="369332"/>
          </a:xfrm>
          <a:prstGeom prst="rect">
            <a:avLst/>
          </a:prstGeom>
          <a:gradFill>
            <a:gsLst>
              <a:gs pos="0">
                <a:schemeClr val="bg1">
                  <a:lumMod val="20000"/>
                  <a:lumOff val="80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chemeClr val="bg1"/>
                </a:solidFill>
              </a:rPr>
              <a:t>Переработка продукции</a:t>
            </a:r>
            <a:endParaRPr lang="ru-RU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1119503E-295C-A44D-B9AF-A8E0353D6D9B}"/>
              </a:ext>
            </a:extLst>
          </p:cNvPr>
          <p:cNvSpPr txBox="1"/>
          <p:nvPr/>
        </p:nvSpPr>
        <p:spPr>
          <a:xfrm>
            <a:off x="4427984" y="1670066"/>
            <a:ext cx="3600399" cy="646331"/>
          </a:xfrm>
          <a:prstGeom prst="rect">
            <a:avLst/>
          </a:prstGeom>
          <a:gradFill>
            <a:gsLst>
              <a:gs pos="0">
                <a:schemeClr val="bg1">
                  <a:lumMod val="20000"/>
                  <a:lumOff val="80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chemeClr val="bg1"/>
                </a:solidFill>
              </a:rPr>
              <a:t>Производство органической продукции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xmlns="" id="{5BBCE85A-85FD-8D41-AB89-380EB5C3AC70}"/>
              </a:ext>
            </a:extLst>
          </p:cNvPr>
          <p:cNvSpPr txBox="1"/>
          <p:nvPr/>
        </p:nvSpPr>
        <p:spPr>
          <a:xfrm>
            <a:off x="7635240" y="1300734"/>
            <a:ext cx="15864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xmlns="" id="{0F59B561-A26B-E04B-8554-3C657D840858}"/>
              </a:ext>
            </a:extLst>
          </p:cNvPr>
          <p:cNvSpPr txBox="1"/>
          <p:nvPr/>
        </p:nvSpPr>
        <p:spPr>
          <a:xfrm>
            <a:off x="470921" y="2733660"/>
            <a:ext cx="3451856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u="sng" dirty="0">
                <a:solidFill>
                  <a:srgbClr val="002060"/>
                </a:solidFill>
              </a:rPr>
              <a:t>Элементы </a:t>
            </a:r>
            <a:r>
              <a:rPr lang="ru-RU" sz="1600" u="sng" dirty="0" err="1">
                <a:solidFill>
                  <a:srgbClr val="002060"/>
                </a:solidFill>
              </a:rPr>
              <a:t>подпроекта</a:t>
            </a:r>
            <a:r>
              <a:rPr lang="en-US" sz="1600" u="sng" dirty="0">
                <a:solidFill>
                  <a:srgbClr val="002060"/>
                </a:solidFill>
              </a:rPr>
              <a:t> </a:t>
            </a:r>
            <a:endParaRPr lang="ru-RU" sz="1600" u="sng" dirty="0">
              <a:solidFill>
                <a:srgbClr val="002060"/>
              </a:solidFill>
            </a:endParaRPr>
          </a:p>
          <a:p>
            <a:r>
              <a:rPr lang="ru-RU" sz="1600" dirty="0">
                <a:solidFill>
                  <a:srgbClr val="002060"/>
                </a:solidFill>
              </a:rPr>
              <a:t>- Строительство </a:t>
            </a:r>
            <a:r>
              <a:rPr lang="ru-RU" sz="1600" dirty="0" smtClean="0">
                <a:solidFill>
                  <a:srgbClr val="002060"/>
                </a:solidFill>
              </a:rPr>
              <a:t>заготовительных пунктов</a:t>
            </a:r>
            <a:endParaRPr lang="ru-RU" sz="1600" dirty="0">
              <a:solidFill>
                <a:srgbClr val="002060"/>
              </a:solidFill>
            </a:endParaRPr>
          </a:p>
          <a:p>
            <a:r>
              <a:rPr lang="ru-RU" sz="1600" dirty="0">
                <a:solidFill>
                  <a:srgbClr val="002060"/>
                </a:solidFill>
              </a:rPr>
              <a:t>- </a:t>
            </a:r>
            <a:r>
              <a:rPr lang="ru-RU" sz="1600" dirty="0" smtClean="0">
                <a:solidFill>
                  <a:srgbClr val="002060"/>
                </a:solidFill>
              </a:rPr>
              <a:t>Строительство цеха глубокой переработки мяса</a:t>
            </a:r>
            <a:endParaRPr lang="ru-RU" sz="1600" dirty="0">
              <a:solidFill>
                <a:srgbClr val="002060"/>
              </a:solidFill>
            </a:endParaRPr>
          </a:p>
          <a:p>
            <a:r>
              <a:rPr lang="ru-RU" sz="1600" dirty="0">
                <a:solidFill>
                  <a:srgbClr val="002060"/>
                </a:solidFill>
              </a:rPr>
              <a:t>- </a:t>
            </a:r>
            <a:r>
              <a:rPr lang="ru-RU" sz="1600" dirty="0" smtClean="0">
                <a:solidFill>
                  <a:srgbClr val="002060"/>
                </a:solidFill>
              </a:rPr>
              <a:t>Строительство цехов по переработке рыбы и дикоросов, мастерских (пошивочные и др.)</a:t>
            </a:r>
            <a:endParaRPr lang="ru-RU" sz="1600" dirty="0">
              <a:solidFill>
                <a:srgbClr val="002060"/>
              </a:solidFill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xmlns="" id="{64FC54EF-C557-5C42-B7B9-2BF62CB7376C}"/>
              </a:ext>
            </a:extLst>
          </p:cNvPr>
          <p:cNvSpPr txBox="1"/>
          <p:nvPr/>
        </p:nvSpPr>
        <p:spPr>
          <a:xfrm>
            <a:off x="4283968" y="2747705"/>
            <a:ext cx="460851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u="sng" dirty="0">
                <a:solidFill>
                  <a:srgbClr val="002060"/>
                </a:solidFill>
              </a:rPr>
              <a:t>Элементы </a:t>
            </a:r>
            <a:r>
              <a:rPr lang="ru-RU" sz="1600" u="sng" dirty="0" err="1">
                <a:solidFill>
                  <a:srgbClr val="002060"/>
                </a:solidFill>
              </a:rPr>
              <a:t>подпроекта</a:t>
            </a:r>
            <a:r>
              <a:rPr lang="en-US" sz="1600" u="sng" dirty="0">
                <a:solidFill>
                  <a:srgbClr val="002060"/>
                </a:solidFill>
              </a:rPr>
              <a:t> </a:t>
            </a:r>
            <a:endParaRPr lang="ru-RU" sz="1600" u="sng" dirty="0">
              <a:solidFill>
                <a:srgbClr val="002060"/>
              </a:solidFill>
            </a:endParaRPr>
          </a:p>
          <a:p>
            <a:r>
              <a:rPr lang="ru-RU" sz="1600" dirty="0">
                <a:solidFill>
                  <a:srgbClr val="002060"/>
                </a:solidFill>
              </a:rPr>
              <a:t>- </a:t>
            </a:r>
            <a:r>
              <a:rPr lang="ru-RU" sz="1600" dirty="0" smtClean="0">
                <a:solidFill>
                  <a:srgbClr val="002060"/>
                </a:solidFill>
              </a:rPr>
              <a:t>Сертификация</a:t>
            </a:r>
            <a:endParaRPr lang="ru-RU" sz="1600" dirty="0">
              <a:solidFill>
                <a:srgbClr val="002060"/>
              </a:solidFill>
            </a:endParaRPr>
          </a:p>
          <a:p>
            <a:r>
              <a:rPr lang="ru-RU" sz="1600" dirty="0" smtClean="0">
                <a:solidFill>
                  <a:srgbClr val="002060"/>
                </a:solidFill>
              </a:rPr>
              <a:t>- </a:t>
            </a:r>
            <a:r>
              <a:rPr lang="ru-RU" sz="1600" dirty="0" smtClean="0">
                <a:solidFill>
                  <a:srgbClr val="002060"/>
                </a:solidFill>
              </a:rPr>
              <a:t>Выход на внутренний рынок</a:t>
            </a:r>
          </a:p>
          <a:p>
            <a:r>
              <a:rPr lang="ru-RU" sz="1600" dirty="0" smtClean="0">
                <a:solidFill>
                  <a:srgbClr val="002060"/>
                </a:solidFill>
              </a:rPr>
              <a:t>- Выход на внешний рынок</a:t>
            </a:r>
            <a:endParaRPr lang="ru-RU" sz="1600" dirty="0">
              <a:solidFill>
                <a:srgbClr val="002060"/>
              </a:solidFill>
            </a:endParaRPr>
          </a:p>
        </p:txBody>
      </p:sp>
      <p:sp>
        <p:nvSpPr>
          <p:cNvPr id="29" name="Прямоугольник: скругленные углы 28">
            <a:extLst>
              <a:ext uri="{FF2B5EF4-FFF2-40B4-BE49-F238E27FC236}">
                <a16:creationId xmlns:a16="http://schemas.microsoft.com/office/drawing/2014/main" xmlns="" id="{298687FD-C415-47EE-8075-43A64DBD78E1}"/>
              </a:ext>
            </a:extLst>
          </p:cNvPr>
          <p:cNvSpPr/>
          <p:nvPr/>
        </p:nvSpPr>
        <p:spPr>
          <a:xfrm>
            <a:off x="1287568" y="425433"/>
            <a:ext cx="4896544" cy="936104"/>
          </a:xfrm>
          <a:prstGeom prst="roundRect">
            <a:avLst/>
          </a:prstGeom>
          <a:solidFill>
            <a:schemeClr val="bg1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rgbClr val="002060"/>
                </a:solidFill>
              </a:rPr>
              <a:t>Первичная и глубокая переработка </a:t>
            </a:r>
            <a:r>
              <a:rPr lang="ru-RU" dirty="0">
                <a:solidFill>
                  <a:srgbClr val="002060"/>
                </a:solidFill>
              </a:rPr>
              <a:t>продукции</a:t>
            </a:r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xmlns="" id="{95D48DDA-D20E-4197-B126-20CBE6AD5435}"/>
              </a:ext>
            </a:extLst>
          </p:cNvPr>
          <p:cNvSpPr txBox="1"/>
          <p:nvPr/>
        </p:nvSpPr>
        <p:spPr>
          <a:xfrm>
            <a:off x="435476" y="5041984"/>
            <a:ext cx="345185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u="sng" dirty="0">
                <a:solidFill>
                  <a:srgbClr val="002060"/>
                </a:solidFill>
              </a:rPr>
              <a:t>Ожидаемые результаты </a:t>
            </a:r>
            <a:r>
              <a:rPr lang="ru-RU" sz="1600" u="sng" dirty="0" err="1">
                <a:solidFill>
                  <a:srgbClr val="002060"/>
                </a:solidFill>
              </a:rPr>
              <a:t>подпроекта</a:t>
            </a:r>
            <a:r>
              <a:rPr lang="en-US" sz="1600" u="sng" dirty="0">
                <a:solidFill>
                  <a:srgbClr val="002060"/>
                </a:solidFill>
              </a:rPr>
              <a:t> </a:t>
            </a:r>
            <a:endParaRPr lang="ru-RU" sz="1600" u="sng" dirty="0">
              <a:solidFill>
                <a:srgbClr val="002060"/>
              </a:solidFill>
            </a:endParaRPr>
          </a:p>
          <a:p>
            <a:r>
              <a:rPr lang="ru-RU" sz="1600" dirty="0">
                <a:solidFill>
                  <a:srgbClr val="002060"/>
                </a:solidFill>
              </a:rPr>
              <a:t>- </a:t>
            </a:r>
            <a:r>
              <a:rPr lang="ru-RU" sz="1600" dirty="0" smtClean="0">
                <a:solidFill>
                  <a:srgbClr val="002060"/>
                </a:solidFill>
              </a:rPr>
              <a:t>Рост добавленной стоимости</a:t>
            </a:r>
            <a:endParaRPr lang="ru-RU" sz="1600" dirty="0">
              <a:solidFill>
                <a:srgbClr val="002060"/>
              </a:solidFill>
            </a:endParaRPr>
          </a:p>
          <a:p>
            <a:r>
              <a:rPr lang="ru-RU" sz="1600" dirty="0">
                <a:solidFill>
                  <a:srgbClr val="002060"/>
                </a:solidFill>
              </a:rPr>
              <a:t>- </a:t>
            </a:r>
            <a:r>
              <a:rPr lang="ru-RU" sz="1600" dirty="0" smtClean="0">
                <a:solidFill>
                  <a:srgbClr val="002060"/>
                </a:solidFill>
              </a:rPr>
              <a:t>Повышение занятости</a:t>
            </a:r>
            <a:endParaRPr lang="ru-RU" sz="1600" dirty="0">
              <a:solidFill>
                <a:srgbClr val="002060"/>
              </a:solidFill>
            </a:endParaRPr>
          </a:p>
          <a:p>
            <a:r>
              <a:rPr lang="ru-RU" sz="1600" dirty="0">
                <a:solidFill>
                  <a:srgbClr val="002060"/>
                </a:solidFill>
              </a:rPr>
              <a:t>- </a:t>
            </a:r>
            <a:r>
              <a:rPr lang="ru-RU" sz="1600" dirty="0" smtClean="0">
                <a:solidFill>
                  <a:srgbClr val="002060"/>
                </a:solidFill>
              </a:rPr>
              <a:t>Обеспечение безотходного производства</a:t>
            </a:r>
            <a:endParaRPr lang="ru-RU" sz="1600" dirty="0">
              <a:solidFill>
                <a:srgbClr val="002060"/>
              </a:solidFill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xmlns="" id="{1B65BFCF-2548-43E5-AC32-E4B7EFA08CE6}"/>
              </a:ext>
            </a:extLst>
          </p:cNvPr>
          <p:cNvSpPr txBox="1"/>
          <p:nvPr/>
        </p:nvSpPr>
        <p:spPr>
          <a:xfrm>
            <a:off x="4459340" y="5041984"/>
            <a:ext cx="345185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u="sng" dirty="0">
                <a:solidFill>
                  <a:srgbClr val="002060"/>
                </a:solidFill>
              </a:rPr>
              <a:t>Ожидаемые результаты </a:t>
            </a:r>
            <a:r>
              <a:rPr lang="ru-RU" sz="1600" u="sng" dirty="0" err="1">
                <a:solidFill>
                  <a:srgbClr val="002060"/>
                </a:solidFill>
              </a:rPr>
              <a:t>подпроекта</a:t>
            </a:r>
            <a:r>
              <a:rPr lang="en-US" sz="1600" u="sng" dirty="0">
                <a:solidFill>
                  <a:srgbClr val="002060"/>
                </a:solidFill>
              </a:rPr>
              <a:t> </a:t>
            </a:r>
            <a:endParaRPr lang="ru-RU" sz="1600" u="sng" dirty="0">
              <a:solidFill>
                <a:srgbClr val="002060"/>
              </a:solidFill>
            </a:endParaRPr>
          </a:p>
          <a:p>
            <a:r>
              <a:rPr lang="ru-RU" sz="1600" dirty="0">
                <a:solidFill>
                  <a:srgbClr val="002060"/>
                </a:solidFill>
              </a:rPr>
              <a:t>- </a:t>
            </a:r>
            <a:r>
              <a:rPr lang="ru-RU" sz="1600" dirty="0" smtClean="0">
                <a:solidFill>
                  <a:srgbClr val="002060"/>
                </a:solidFill>
              </a:rPr>
              <a:t>Рост качества продукции</a:t>
            </a:r>
            <a:endParaRPr lang="ru-RU" sz="1600" dirty="0">
              <a:solidFill>
                <a:srgbClr val="002060"/>
              </a:solidFill>
            </a:endParaRPr>
          </a:p>
          <a:p>
            <a:r>
              <a:rPr lang="ru-RU" sz="1600" dirty="0">
                <a:solidFill>
                  <a:srgbClr val="002060"/>
                </a:solidFill>
              </a:rPr>
              <a:t>- </a:t>
            </a:r>
            <a:r>
              <a:rPr lang="ru-RU" sz="1600" dirty="0" smtClean="0">
                <a:solidFill>
                  <a:srgbClr val="002060"/>
                </a:solidFill>
              </a:rPr>
              <a:t>Дополнительные доходы</a:t>
            </a:r>
            <a:endParaRPr lang="ru-RU" sz="1600" dirty="0">
              <a:solidFill>
                <a:srgbClr val="002060"/>
              </a:solidFill>
            </a:endParaRPr>
          </a:p>
          <a:p>
            <a:r>
              <a:rPr lang="ru-RU" sz="1600" dirty="0">
                <a:solidFill>
                  <a:srgbClr val="002060"/>
                </a:solidFill>
              </a:rPr>
              <a:t>- </a:t>
            </a:r>
            <a:r>
              <a:rPr lang="ru-RU" sz="1600" dirty="0" smtClean="0">
                <a:solidFill>
                  <a:srgbClr val="002060"/>
                </a:solidFill>
              </a:rPr>
              <a:t>Сохранение окружающей среды</a:t>
            </a:r>
            <a:endParaRPr lang="ru-RU" sz="1600" dirty="0">
              <a:solidFill>
                <a:srgbClr val="002060"/>
              </a:solidFill>
            </a:endParaRPr>
          </a:p>
          <a:p>
            <a:endParaRPr lang="ru-RU" sz="1600" dirty="0">
              <a:solidFill>
                <a:srgbClr val="002060"/>
              </a:solidFill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6804248" y="61067"/>
            <a:ext cx="2226465" cy="1469577"/>
          </a:xfrm>
          <a:prstGeom prst="roundRect">
            <a:avLst>
              <a:gd name="adj" fmla="val 10000"/>
            </a:avLst>
          </a:prstGeom>
          <a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24000" r="-24000"/>
            </a:stretch>
          </a:blipFill>
        </p:spPr>
        <p:style>
          <a:lnRef idx="2">
            <a:schemeClr val="dk1">
              <a:shade val="80000"/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dk1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</p:spTree>
    <p:extLst>
      <p:ext uri="{BB962C8B-B14F-4D97-AF65-F5344CB8AC3E}">
        <p14:creationId xmlns:p14="http://schemas.microsoft.com/office/powerpoint/2010/main" val="370263353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extBox 21">
            <a:extLst>
              <a:ext uri="{FF2B5EF4-FFF2-40B4-BE49-F238E27FC236}">
                <a16:creationId xmlns:a16="http://schemas.microsoft.com/office/drawing/2014/main" xmlns="" id="{5BBCE85A-85FD-8D41-AB89-380EB5C3AC70}"/>
              </a:ext>
            </a:extLst>
          </p:cNvPr>
          <p:cNvSpPr txBox="1"/>
          <p:nvPr/>
        </p:nvSpPr>
        <p:spPr>
          <a:xfrm>
            <a:off x="7635240" y="1300734"/>
            <a:ext cx="15864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xmlns="" id="{0F59B561-A26B-E04B-8554-3C657D840858}"/>
              </a:ext>
            </a:extLst>
          </p:cNvPr>
          <p:cNvSpPr txBox="1"/>
          <p:nvPr/>
        </p:nvSpPr>
        <p:spPr>
          <a:xfrm>
            <a:off x="503133" y="1905670"/>
            <a:ext cx="4702028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u="sng" dirty="0">
                <a:solidFill>
                  <a:srgbClr val="002060"/>
                </a:solidFill>
              </a:rPr>
              <a:t>Элементы </a:t>
            </a:r>
            <a:r>
              <a:rPr lang="ru-RU" sz="1600" u="sng" dirty="0" err="1">
                <a:solidFill>
                  <a:srgbClr val="002060"/>
                </a:solidFill>
              </a:rPr>
              <a:t>подпроекта</a:t>
            </a:r>
            <a:r>
              <a:rPr lang="en-US" sz="1600" u="sng" dirty="0">
                <a:solidFill>
                  <a:srgbClr val="002060"/>
                </a:solidFill>
              </a:rPr>
              <a:t> </a:t>
            </a:r>
            <a:endParaRPr lang="ru-RU" sz="1600" u="sng" dirty="0">
              <a:solidFill>
                <a:srgbClr val="002060"/>
              </a:solidFill>
            </a:endParaRPr>
          </a:p>
          <a:p>
            <a:r>
              <a:rPr lang="ru-RU" sz="1600" dirty="0">
                <a:solidFill>
                  <a:srgbClr val="002060"/>
                </a:solidFill>
              </a:rPr>
              <a:t>- Строительство </a:t>
            </a:r>
            <a:r>
              <a:rPr lang="ru-RU" sz="1600" dirty="0" smtClean="0">
                <a:solidFill>
                  <a:srgbClr val="002060"/>
                </a:solidFill>
              </a:rPr>
              <a:t>питомника для разведения собак</a:t>
            </a:r>
            <a:endParaRPr lang="ru-RU" sz="1600" dirty="0">
              <a:solidFill>
                <a:srgbClr val="002060"/>
              </a:solidFill>
            </a:endParaRPr>
          </a:p>
          <a:p>
            <a:r>
              <a:rPr lang="ru-RU" sz="1600" dirty="0">
                <a:solidFill>
                  <a:srgbClr val="002060"/>
                </a:solidFill>
              </a:rPr>
              <a:t>- </a:t>
            </a:r>
            <a:r>
              <a:rPr lang="ru-RU" sz="1600" dirty="0" smtClean="0">
                <a:solidFill>
                  <a:srgbClr val="002060"/>
                </a:solidFill>
              </a:rPr>
              <a:t>Подготовка собак к пастьбе в условиях изгороди</a:t>
            </a:r>
            <a:endParaRPr lang="ru-RU" sz="1600" dirty="0">
              <a:solidFill>
                <a:srgbClr val="002060"/>
              </a:solidFill>
            </a:endParaRPr>
          </a:p>
          <a:p>
            <a:r>
              <a:rPr lang="ru-RU" sz="1600" dirty="0">
                <a:solidFill>
                  <a:srgbClr val="002060"/>
                </a:solidFill>
              </a:rPr>
              <a:t>- </a:t>
            </a:r>
            <a:r>
              <a:rPr lang="ru-RU" sz="1600" dirty="0" smtClean="0">
                <a:solidFill>
                  <a:srgbClr val="002060"/>
                </a:solidFill>
              </a:rPr>
              <a:t>Продажа собак оленеводам для традиционного выпаса</a:t>
            </a:r>
            <a:endParaRPr lang="ru-RU" sz="1600" dirty="0">
              <a:solidFill>
                <a:srgbClr val="002060"/>
              </a:solidFill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xmlns="" id="{95D48DDA-D20E-4197-B126-20CBE6AD5435}"/>
              </a:ext>
            </a:extLst>
          </p:cNvPr>
          <p:cNvSpPr txBox="1"/>
          <p:nvPr/>
        </p:nvSpPr>
        <p:spPr>
          <a:xfrm>
            <a:off x="503133" y="4365104"/>
            <a:ext cx="669994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u="sng" dirty="0">
                <a:solidFill>
                  <a:srgbClr val="002060"/>
                </a:solidFill>
              </a:rPr>
              <a:t>Ожидаемые результаты </a:t>
            </a:r>
            <a:r>
              <a:rPr lang="ru-RU" sz="1600" u="sng" dirty="0" err="1">
                <a:solidFill>
                  <a:srgbClr val="002060"/>
                </a:solidFill>
              </a:rPr>
              <a:t>подпроекта</a:t>
            </a:r>
            <a:r>
              <a:rPr lang="en-US" sz="1600" u="sng" dirty="0">
                <a:solidFill>
                  <a:srgbClr val="002060"/>
                </a:solidFill>
              </a:rPr>
              <a:t> </a:t>
            </a:r>
            <a:endParaRPr lang="ru-RU" sz="1600" u="sng" dirty="0">
              <a:solidFill>
                <a:srgbClr val="002060"/>
              </a:solidFill>
            </a:endParaRPr>
          </a:p>
          <a:p>
            <a:r>
              <a:rPr lang="ru-RU" sz="1600" dirty="0">
                <a:solidFill>
                  <a:srgbClr val="002060"/>
                </a:solidFill>
              </a:rPr>
              <a:t>- </a:t>
            </a:r>
            <a:r>
              <a:rPr lang="ru-RU" sz="1600" dirty="0" smtClean="0">
                <a:solidFill>
                  <a:srgbClr val="002060"/>
                </a:solidFill>
              </a:rPr>
              <a:t>Рост сохранности поголовья оленей в изгороди</a:t>
            </a:r>
            <a:endParaRPr lang="ru-RU" sz="1600" dirty="0">
              <a:solidFill>
                <a:srgbClr val="002060"/>
              </a:solidFill>
            </a:endParaRPr>
          </a:p>
          <a:p>
            <a:r>
              <a:rPr lang="ru-RU" sz="1600" dirty="0" smtClean="0">
                <a:solidFill>
                  <a:srgbClr val="002060"/>
                </a:solidFill>
              </a:rPr>
              <a:t>- Рост </a:t>
            </a:r>
            <a:r>
              <a:rPr lang="ru-RU" sz="1600" dirty="0">
                <a:solidFill>
                  <a:srgbClr val="002060"/>
                </a:solidFill>
              </a:rPr>
              <a:t>сохранности поголовья оленей </a:t>
            </a:r>
            <a:r>
              <a:rPr lang="ru-RU" sz="1600" dirty="0" smtClean="0">
                <a:solidFill>
                  <a:srgbClr val="002060"/>
                </a:solidFill>
              </a:rPr>
              <a:t>при традиционном выпасе</a:t>
            </a:r>
          </a:p>
          <a:p>
            <a:r>
              <a:rPr lang="ru-RU" sz="1600" dirty="0" smtClean="0">
                <a:solidFill>
                  <a:srgbClr val="002060"/>
                </a:solidFill>
              </a:rPr>
              <a:t>- Облегчение труда оленевода</a:t>
            </a:r>
            <a:endParaRPr lang="ru-RU" sz="1600" dirty="0">
              <a:solidFill>
                <a:srgbClr val="002060"/>
              </a:solidFill>
            </a:endParaRPr>
          </a:p>
          <a:p>
            <a:r>
              <a:rPr lang="ru-RU" sz="1600" dirty="0">
                <a:solidFill>
                  <a:srgbClr val="002060"/>
                </a:solidFill>
              </a:rPr>
              <a:t>- </a:t>
            </a:r>
            <a:r>
              <a:rPr lang="ru-RU" sz="1600" dirty="0" smtClean="0">
                <a:solidFill>
                  <a:srgbClr val="002060"/>
                </a:solidFill>
              </a:rPr>
              <a:t>Снижение травматизма оленей</a:t>
            </a:r>
            <a:endParaRPr lang="ru-RU" sz="1600" dirty="0">
              <a:solidFill>
                <a:srgbClr val="002060"/>
              </a:solidFill>
            </a:endParaRPr>
          </a:p>
        </p:txBody>
      </p:sp>
      <p:sp>
        <p:nvSpPr>
          <p:cNvPr id="10" name="Прямоугольник: скругленные углы 21">
            <a:extLst>
              <a:ext uri="{FF2B5EF4-FFF2-40B4-BE49-F238E27FC236}">
                <a16:creationId xmlns:a16="http://schemas.microsoft.com/office/drawing/2014/main" xmlns="" id="{DE8DF8C2-E886-4306-B02D-62B503930842}"/>
              </a:ext>
            </a:extLst>
          </p:cNvPr>
          <p:cNvSpPr/>
          <p:nvPr/>
        </p:nvSpPr>
        <p:spPr>
          <a:xfrm>
            <a:off x="611560" y="626818"/>
            <a:ext cx="4248472" cy="594378"/>
          </a:xfrm>
          <a:prstGeom prst="roundRect">
            <a:avLst/>
          </a:prstGeom>
          <a:solidFill>
            <a:schemeClr val="bg1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rgbClr val="002060"/>
                </a:solidFill>
              </a:rPr>
              <a:t>Восстановление </a:t>
            </a:r>
            <a:r>
              <a:rPr lang="ru-RU" dirty="0">
                <a:solidFill>
                  <a:srgbClr val="002060"/>
                </a:solidFill>
              </a:rPr>
              <a:t>поголовья </a:t>
            </a:r>
            <a:r>
              <a:rPr lang="ru-RU" dirty="0" err="1">
                <a:solidFill>
                  <a:srgbClr val="002060"/>
                </a:solidFill>
              </a:rPr>
              <a:t>оленегонной</a:t>
            </a:r>
            <a:r>
              <a:rPr lang="ru-RU" dirty="0">
                <a:solidFill>
                  <a:srgbClr val="002060"/>
                </a:solidFill>
              </a:rPr>
              <a:t> лайки</a:t>
            </a:r>
          </a:p>
        </p:txBody>
      </p:sp>
      <p:pic>
        <p:nvPicPr>
          <p:cNvPr id="2050" name="Picture 2" descr="https://i.ytimg.com/vi/gAPJzz4wbuk/maxresdefault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58766" y="908720"/>
            <a:ext cx="3968441" cy="22322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8123834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extBox 21">
            <a:extLst>
              <a:ext uri="{FF2B5EF4-FFF2-40B4-BE49-F238E27FC236}">
                <a16:creationId xmlns:a16="http://schemas.microsoft.com/office/drawing/2014/main" xmlns="" id="{5BBCE85A-85FD-8D41-AB89-380EB5C3AC70}"/>
              </a:ext>
            </a:extLst>
          </p:cNvPr>
          <p:cNvSpPr txBox="1"/>
          <p:nvPr/>
        </p:nvSpPr>
        <p:spPr>
          <a:xfrm>
            <a:off x="7635240" y="1300734"/>
            <a:ext cx="15864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xmlns="" id="{0F59B561-A26B-E04B-8554-3C657D840858}"/>
              </a:ext>
            </a:extLst>
          </p:cNvPr>
          <p:cNvSpPr txBox="1"/>
          <p:nvPr/>
        </p:nvSpPr>
        <p:spPr>
          <a:xfrm>
            <a:off x="503133" y="1905670"/>
            <a:ext cx="4702028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u="sng" dirty="0">
                <a:solidFill>
                  <a:srgbClr val="002060"/>
                </a:solidFill>
              </a:rPr>
              <a:t>Элементы </a:t>
            </a:r>
            <a:r>
              <a:rPr lang="ru-RU" sz="1600" u="sng" dirty="0" err="1">
                <a:solidFill>
                  <a:srgbClr val="002060"/>
                </a:solidFill>
              </a:rPr>
              <a:t>подпроекта</a:t>
            </a:r>
            <a:r>
              <a:rPr lang="en-US" sz="1600" u="sng" dirty="0">
                <a:solidFill>
                  <a:srgbClr val="002060"/>
                </a:solidFill>
              </a:rPr>
              <a:t> </a:t>
            </a:r>
            <a:endParaRPr lang="ru-RU" sz="1600" u="sng" dirty="0">
              <a:solidFill>
                <a:srgbClr val="002060"/>
              </a:solidFill>
            </a:endParaRPr>
          </a:p>
          <a:p>
            <a:r>
              <a:rPr lang="ru-RU" sz="1600" dirty="0" smtClean="0">
                <a:solidFill>
                  <a:srgbClr val="002060"/>
                </a:solidFill>
              </a:rPr>
              <a:t>- </a:t>
            </a:r>
            <a:r>
              <a:rPr lang="ru-RU" sz="1600" dirty="0">
                <a:solidFill>
                  <a:srgbClr val="002060"/>
                </a:solidFill>
              </a:rPr>
              <a:t>Строительство </a:t>
            </a:r>
            <a:r>
              <a:rPr lang="ru-RU" sz="1600" dirty="0">
                <a:solidFill>
                  <a:srgbClr val="002060"/>
                </a:solidFill>
              </a:rPr>
              <a:t>баз </a:t>
            </a:r>
            <a:r>
              <a:rPr lang="ru-RU" sz="1600" dirty="0">
                <a:solidFill>
                  <a:srgbClr val="002060"/>
                </a:solidFill>
              </a:rPr>
              <a:t>туризма</a:t>
            </a:r>
          </a:p>
          <a:p>
            <a:r>
              <a:rPr lang="ru-RU" sz="1600" dirty="0">
                <a:solidFill>
                  <a:srgbClr val="002060"/>
                </a:solidFill>
              </a:rPr>
              <a:t>- Закупка инвентаря</a:t>
            </a:r>
          </a:p>
          <a:p>
            <a:r>
              <a:rPr lang="ru-RU" sz="1600" dirty="0">
                <a:solidFill>
                  <a:srgbClr val="002060"/>
                </a:solidFill>
              </a:rPr>
              <a:t>- Разработка и подготовка туристических маршрутов: 1</a:t>
            </a:r>
            <a:r>
              <a:rPr lang="ru-RU" sz="1600" dirty="0">
                <a:solidFill>
                  <a:srgbClr val="002060"/>
                </a:solidFill>
              </a:rPr>
              <a:t>) спуски по рекам </a:t>
            </a:r>
            <a:r>
              <a:rPr lang="ru-RU" sz="1600" dirty="0" err="1">
                <a:solidFill>
                  <a:srgbClr val="002060"/>
                </a:solidFill>
              </a:rPr>
              <a:t>Омолон</a:t>
            </a:r>
            <a:r>
              <a:rPr lang="ru-RU" sz="1600" dirty="0">
                <a:solidFill>
                  <a:srgbClr val="002060"/>
                </a:solidFill>
              </a:rPr>
              <a:t> и Олой; 2) </a:t>
            </a:r>
            <a:r>
              <a:rPr lang="ru-RU" sz="1600" dirty="0" err="1">
                <a:solidFill>
                  <a:srgbClr val="002060"/>
                </a:solidFill>
              </a:rPr>
              <a:t>агротуризм</a:t>
            </a:r>
            <a:r>
              <a:rPr lang="ru-RU" sz="1600" dirty="0">
                <a:solidFill>
                  <a:srgbClr val="002060"/>
                </a:solidFill>
              </a:rPr>
              <a:t> на экспериментальной площадке плейстоценового парка; 3) </a:t>
            </a:r>
            <a:r>
              <a:rPr lang="ru-RU" sz="1600" dirty="0" err="1">
                <a:solidFill>
                  <a:srgbClr val="002060"/>
                </a:solidFill>
              </a:rPr>
              <a:t>агротуризм</a:t>
            </a:r>
            <a:r>
              <a:rPr lang="ru-RU" sz="1600" dirty="0">
                <a:solidFill>
                  <a:srgbClr val="002060"/>
                </a:solidFill>
              </a:rPr>
              <a:t> и этнический туризм в </a:t>
            </a:r>
            <a:r>
              <a:rPr lang="ru-RU" sz="1600" dirty="0">
                <a:solidFill>
                  <a:srgbClr val="002060"/>
                </a:solidFill>
              </a:rPr>
              <a:t>с. </a:t>
            </a:r>
            <a:r>
              <a:rPr lang="ru-RU" sz="1600" dirty="0" err="1">
                <a:solidFill>
                  <a:srgbClr val="002060"/>
                </a:solidFill>
              </a:rPr>
              <a:t>Омолон</a:t>
            </a:r>
            <a:r>
              <a:rPr lang="ru-RU" sz="1600" dirty="0">
                <a:solidFill>
                  <a:srgbClr val="002060"/>
                </a:solidFill>
              </a:rPr>
              <a:t> </a:t>
            </a:r>
            <a:r>
              <a:rPr lang="ru-RU" sz="1600" dirty="0">
                <a:solidFill>
                  <a:srgbClr val="002060"/>
                </a:solidFill>
              </a:rPr>
              <a:t>и </a:t>
            </a:r>
            <a:r>
              <a:rPr lang="ru-RU" sz="1600" dirty="0">
                <a:solidFill>
                  <a:srgbClr val="002060"/>
                </a:solidFill>
              </a:rPr>
              <a:t>на </a:t>
            </a:r>
            <a:r>
              <a:rPr lang="ru-RU" sz="1600" dirty="0">
                <a:solidFill>
                  <a:srgbClr val="002060"/>
                </a:solidFill>
              </a:rPr>
              <a:t>«умном пастбище»</a:t>
            </a:r>
          </a:p>
          <a:p>
            <a:endParaRPr lang="ru-RU" sz="1600" dirty="0" smtClean="0">
              <a:solidFill>
                <a:srgbClr val="002060"/>
              </a:solidFill>
            </a:endParaRPr>
          </a:p>
          <a:p>
            <a:endParaRPr lang="ru-RU" sz="1600" dirty="0">
              <a:solidFill>
                <a:srgbClr val="002060"/>
              </a:solidFill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xmlns="" id="{95D48DDA-D20E-4197-B126-20CBE6AD5435}"/>
              </a:ext>
            </a:extLst>
          </p:cNvPr>
          <p:cNvSpPr txBox="1"/>
          <p:nvPr/>
        </p:nvSpPr>
        <p:spPr>
          <a:xfrm>
            <a:off x="503133" y="4365104"/>
            <a:ext cx="669994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u="sng" dirty="0">
                <a:solidFill>
                  <a:srgbClr val="002060"/>
                </a:solidFill>
              </a:rPr>
              <a:t>Ожидаемые результаты </a:t>
            </a:r>
            <a:r>
              <a:rPr lang="ru-RU" sz="1600" u="sng" dirty="0" err="1">
                <a:solidFill>
                  <a:srgbClr val="002060"/>
                </a:solidFill>
              </a:rPr>
              <a:t>подпроекта</a:t>
            </a:r>
            <a:r>
              <a:rPr lang="en-US" sz="1600" u="sng" dirty="0">
                <a:solidFill>
                  <a:srgbClr val="002060"/>
                </a:solidFill>
              </a:rPr>
              <a:t> </a:t>
            </a:r>
            <a:endParaRPr lang="ru-RU" sz="1600" u="sng" dirty="0">
              <a:solidFill>
                <a:srgbClr val="002060"/>
              </a:solidFill>
            </a:endParaRPr>
          </a:p>
          <a:p>
            <a:r>
              <a:rPr lang="ru-RU" sz="1600" dirty="0">
                <a:solidFill>
                  <a:srgbClr val="002060"/>
                </a:solidFill>
              </a:rPr>
              <a:t>- </a:t>
            </a:r>
            <a:r>
              <a:rPr lang="ru-RU" sz="1600" dirty="0" smtClean="0">
                <a:solidFill>
                  <a:srgbClr val="002060"/>
                </a:solidFill>
              </a:rPr>
              <a:t>Рост занятости</a:t>
            </a:r>
            <a:endParaRPr lang="ru-RU" sz="1600" dirty="0">
              <a:solidFill>
                <a:srgbClr val="002060"/>
              </a:solidFill>
            </a:endParaRPr>
          </a:p>
          <a:p>
            <a:r>
              <a:rPr lang="ru-RU" sz="1600" dirty="0" smtClean="0">
                <a:solidFill>
                  <a:srgbClr val="002060"/>
                </a:solidFill>
              </a:rPr>
              <a:t>- Рост доходов</a:t>
            </a:r>
          </a:p>
          <a:p>
            <a:r>
              <a:rPr lang="ru-RU" sz="1600" dirty="0" smtClean="0">
                <a:solidFill>
                  <a:srgbClr val="002060"/>
                </a:solidFill>
              </a:rPr>
              <a:t>- Сохранение традиций КМНС</a:t>
            </a:r>
            <a:endParaRPr lang="ru-RU" sz="1600" dirty="0">
              <a:solidFill>
                <a:srgbClr val="002060"/>
              </a:solidFill>
            </a:endParaRPr>
          </a:p>
          <a:p>
            <a:r>
              <a:rPr lang="ru-RU" sz="1600" dirty="0">
                <a:solidFill>
                  <a:srgbClr val="002060"/>
                </a:solidFill>
              </a:rPr>
              <a:t>- </a:t>
            </a:r>
            <a:r>
              <a:rPr lang="ru-RU" sz="1600" dirty="0" smtClean="0">
                <a:solidFill>
                  <a:srgbClr val="002060"/>
                </a:solidFill>
              </a:rPr>
              <a:t>Развитие территорий</a:t>
            </a:r>
            <a:endParaRPr lang="ru-RU" sz="1600" dirty="0">
              <a:solidFill>
                <a:srgbClr val="002060"/>
              </a:solidFill>
            </a:endParaRPr>
          </a:p>
        </p:txBody>
      </p:sp>
      <p:sp>
        <p:nvSpPr>
          <p:cNvPr id="7" name="Прямоугольник: скругленные углы 23">
            <a:extLst>
              <a:ext uri="{FF2B5EF4-FFF2-40B4-BE49-F238E27FC236}">
                <a16:creationId xmlns:a16="http://schemas.microsoft.com/office/drawing/2014/main" xmlns="" id="{323BA5C5-12CE-43CD-8EB0-D46C9D9EE99E}"/>
              </a:ext>
            </a:extLst>
          </p:cNvPr>
          <p:cNvSpPr/>
          <p:nvPr/>
        </p:nvSpPr>
        <p:spPr>
          <a:xfrm>
            <a:off x="503133" y="611531"/>
            <a:ext cx="4248472" cy="594378"/>
          </a:xfrm>
          <a:prstGeom prst="roundRect">
            <a:avLst/>
          </a:prstGeom>
          <a:solidFill>
            <a:schemeClr val="bg1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 smtClean="0">
                <a:solidFill>
                  <a:srgbClr val="002060"/>
                </a:solidFill>
              </a:rPr>
              <a:t>Туризм</a:t>
            </a:r>
            <a:r>
              <a:rPr lang="ru-RU" dirty="0">
                <a:solidFill>
                  <a:srgbClr val="002060"/>
                </a:solidFill>
              </a:rPr>
              <a:t>: аграрный, экстремальный, этнический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6056" y="105594"/>
            <a:ext cx="2705392" cy="2153573"/>
          </a:xfrm>
          <a:prstGeom prst="rect">
            <a:avLst/>
          </a:prstGeom>
        </p:spPr>
      </p:pic>
      <p:pic>
        <p:nvPicPr>
          <p:cNvPr id="3074" name="Picture 2" descr="https://moscow.rshu.ru/wp-content/uploads/077494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30856" y="2086590"/>
            <a:ext cx="1950085" cy="12567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https://s-necklace.ru/assets/images/resources/10/dsc-0139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4650607"/>
            <a:ext cx="3827247" cy="19495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https://activefisher.net/wp-content/uploads/9/8/c/98c4c692f6824be92ff67d498552ae36.jpe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4419" y="3062300"/>
            <a:ext cx="2208783" cy="14735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7091098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F5F3182-2B9B-491C-86CF-345730D58693}" type="slidenum">
              <a:rPr lang="ru-RU" smtClean="0"/>
              <a:pPr>
                <a:defRPr/>
              </a:pPr>
              <a:t>9</a:t>
            </a:fld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467544" y="548680"/>
            <a:ext cx="311572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 smtClean="0">
                <a:solidFill>
                  <a:srgbClr val="002060"/>
                </a:solidFill>
              </a:rPr>
              <a:t>Партнеры </a:t>
            </a:r>
            <a:r>
              <a:rPr lang="ru-RU" sz="2400" b="1" dirty="0">
                <a:solidFill>
                  <a:srgbClr val="002060"/>
                </a:solidFill>
              </a:rPr>
              <a:t>проекта: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611560" y="1179946"/>
            <a:ext cx="8075240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800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Национальный союз оленеводов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800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Союз оленеводов Чукотки</a:t>
            </a:r>
            <a:endParaRPr lang="ru-RU" sz="2800" dirty="0">
              <a:solidFill>
                <a:srgbClr val="002060"/>
              </a:solidFill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800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Производственный кооператив с. </a:t>
            </a:r>
            <a:r>
              <a:rPr lang="ru-RU" sz="2800" dirty="0" err="1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Омолон</a:t>
            </a:r>
            <a:endParaRPr lang="ru-RU" sz="2800" dirty="0">
              <a:solidFill>
                <a:srgbClr val="002060"/>
              </a:solidFill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800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Администрация ЧАО</a:t>
            </a:r>
            <a:endParaRPr lang="ru-RU" sz="2800" dirty="0">
              <a:solidFill>
                <a:srgbClr val="002060"/>
              </a:solidFill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800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Институт </a:t>
            </a:r>
            <a:r>
              <a:rPr lang="ru-RU" sz="2800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проблем </a:t>
            </a:r>
            <a:r>
              <a:rPr lang="ru-RU" sz="280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экологии и эволюции имени А.Н. </a:t>
            </a:r>
            <a:r>
              <a:rPr lang="ru-RU" sz="2800" dirty="0" err="1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Северцова</a:t>
            </a:r>
            <a:r>
              <a:rPr lang="ru-RU" sz="280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Российской Академии Наук</a:t>
            </a:r>
            <a:endParaRPr lang="ru-RU" sz="2800" dirty="0">
              <a:solidFill>
                <a:srgbClr val="002060"/>
              </a:solidFill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800" dirty="0" smtClean="0">
                <a:solidFill>
                  <a:srgbClr val="002060"/>
                </a:solidFill>
                <a:latin typeface="Times New Roman" panose="02020603050405020304" pitchFamily="18" charset="0"/>
              </a:rPr>
              <a:t>АГАТУ (г. Якутск)</a:t>
            </a:r>
            <a:endParaRPr lang="ru-RU" sz="2800" dirty="0">
              <a:solidFill>
                <a:srgbClr val="002060"/>
              </a:solidFill>
              <a:latin typeface="Times New Roman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РГАУ-МСХА имени К.А. Тимирязева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Бизнес-партнеры</a:t>
            </a:r>
            <a:endParaRPr lang="ru-RU" sz="28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9415560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F5F3182-2B9B-491C-86CF-345730D58693}" type="slidenum">
              <a:rPr lang="ru-RU" smtClean="0"/>
              <a:pPr>
                <a:defRPr/>
              </a:pPr>
              <a:t>10</a:t>
            </a:fld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467544" y="548680"/>
            <a:ext cx="351801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 smtClean="0">
                <a:solidFill>
                  <a:srgbClr val="002060"/>
                </a:solidFill>
              </a:rPr>
              <a:t>Инвестиции, млн руб.</a:t>
            </a:r>
            <a:endParaRPr lang="ru-RU" sz="2400" b="1" dirty="0">
              <a:solidFill>
                <a:srgbClr val="002060"/>
              </a:solidFill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39567522"/>
              </p:ext>
            </p:extLst>
          </p:nvPr>
        </p:nvGraphicFramePr>
        <p:xfrm>
          <a:off x="1043608" y="1628800"/>
          <a:ext cx="6768752" cy="3960440"/>
        </p:xfrm>
        <a:graphic>
          <a:graphicData uri="http://schemas.openxmlformats.org/drawingml/2006/table">
            <a:tbl>
              <a:tblPr/>
              <a:tblGrid>
                <a:gridCol w="5625743"/>
                <a:gridCol w="1143009"/>
              </a:tblGrid>
              <a:tr h="495055"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b="1" i="0" u="none" strike="noStrike" dirty="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"Умная изгородь"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000" b="1" i="0" u="none" strike="noStrike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200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95055"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b="1" i="0" u="none" strike="noStrike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"Умный дом"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000" b="1" i="0" u="none" strike="noStrike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100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95055"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b="1" i="0" u="none" strike="noStrike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Перерабатывающие производства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000" b="1" i="0" u="none" strike="noStrike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50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95055"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b="1" i="0" u="none" strike="noStrike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Система автономного энерго-, водоснабжения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000" b="1" i="0" u="none" strike="noStrike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35</a:t>
                      </a:r>
                      <a:endParaRPr lang="ru-RU" sz="2000" b="1" i="0" u="none" strike="noStrike" dirty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95055"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b="1" i="0" u="none" strike="noStrike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Питомник для собак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000" b="1" i="0" u="none" strike="noStrike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15</a:t>
                      </a:r>
                      <a:endParaRPr lang="ru-RU" sz="2000" b="1" i="0" u="none" strike="noStrike" dirty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95055"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b="1" i="0" u="none" strike="noStrike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Плейстоценовый парк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000" b="1" i="0" u="none" strike="noStrike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100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95055"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b="1" i="0" u="none" strike="noStrike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Туризм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000" b="1" i="0" u="none" strike="noStrike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100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95055"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1" i="0" u="none" strike="noStrike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Итого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000" b="1" i="0" u="none" strike="noStrike" dirty="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600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6183452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F5F3182-2B9B-491C-86CF-345730D58693}" type="slidenum">
              <a:rPr lang="ru-RU" smtClean="0"/>
              <a:pPr>
                <a:defRPr/>
              </a:pPr>
              <a:t>11</a:t>
            </a:fld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467544" y="548680"/>
            <a:ext cx="5175071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 smtClean="0">
                <a:solidFill>
                  <a:srgbClr val="002060"/>
                </a:solidFill>
              </a:rPr>
              <a:t>Потенциальная эффективность </a:t>
            </a:r>
          </a:p>
          <a:p>
            <a:r>
              <a:rPr lang="ru-RU" sz="2400" b="1" dirty="0" smtClean="0">
                <a:solidFill>
                  <a:srgbClr val="002060"/>
                </a:solidFill>
              </a:rPr>
              <a:t>отдельных </a:t>
            </a:r>
            <a:r>
              <a:rPr lang="ru-RU" sz="2400" b="1" dirty="0" err="1" smtClean="0">
                <a:solidFill>
                  <a:srgbClr val="002060"/>
                </a:solidFill>
              </a:rPr>
              <a:t>подпроектов</a:t>
            </a:r>
            <a:endParaRPr lang="ru-RU" sz="2400" b="1" dirty="0">
              <a:solidFill>
                <a:srgbClr val="00206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527688" y="1789074"/>
            <a:ext cx="820891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 smtClean="0">
                <a:solidFill>
                  <a:schemeClr val="bg1">
                    <a:lumMod val="75000"/>
                  </a:schemeClr>
                </a:solidFill>
                <a:latin typeface="Calibri" panose="020F0502020204030204" pitchFamily="34" charset="0"/>
              </a:rPr>
              <a:t>«Умная изгородь»: повышение </a:t>
            </a:r>
            <a:r>
              <a:rPr lang="ru-RU" b="1" dirty="0">
                <a:solidFill>
                  <a:schemeClr val="bg1">
                    <a:lumMod val="75000"/>
                  </a:schemeClr>
                </a:solidFill>
                <a:latin typeface="Calibri" panose="020F0502020204030204" pitchFamily="34" charset="0"/>
              </a:rPr>
              <a:t>сохранности поголовья в год 10-20 % поголовья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570384" y="2616322"/>
            <a:ext cx="814724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bg1">
                    <a:lumMod val="75000"/>
                  </a:schemeClr>
                </a:solidFill>
                <a:latin typeface="Calibri" panose="020F0502020204030204" pitchFamily="34" charset="0"/>
              </a:rPr>
              <a:t>Переработка: </a:t>
            </a:r>
            <a:r>
              <a:rPr lang="en-US" b="1" dirty="0">
                <a:solidFill>
                  <a:schemeClr val="bg1">
                    <a:lumMod val="75000"/>
                  </a:schemeClr>
                </a:solidFill>
                <a:latin typeface="Calibri" panose="020F0502020204030204" pitchFamily="34" charset="0"/>
              </a:rPr>
              <a:t>NPV = 3</a:t>
            </a:r>
            <a:r>
              <a:rPr lang="ru-RU" b="1" dirty="0">
                <a:solidFill>
                  <a:schemeClr val="bg1">
                    <a:lumMod val="75000"/>
                  </a:schemeClr>
                </a:solidFill>
                <a:latin typeface="Calibri" panose="020F0502020204030204" pitchFamily="34" charset="0"/>
              </a:rPr>
              <a:t>,6 млн руб., </a:t>
            </a:r>
            <a:r>
              <a:rPr lang="en-US" b="1" dirty="0">
                <a:solidFill>
                  <a:schemeClr val="bg1">
                    <a:lumMod val="75000"/>
                  </a:schemeClr>
                </a:solidFill>
                <a:latin typeface="Calibri" panose="020F0502020204030204" pitchFamily="34" charset="0"/>
              </a:rPr>
              <a:t>IRR </a:t>
            </a:r>
            <a:r>
              <a:rPr lang="ru-RU" b="1" dirty="0">
                <a:solidFill>
                  <a:schemeClr val="bg1">
                    <a:lumMod val="75000"/>
                  </a:schemeClr>
                </a:solidFill>
                <a:latin typeface="Calibri" panose="020F0502020204030204" pitchFamily="34" charset="0"/>
              </a:rPr>
              <a:t>= 9,5 %</a:t>
            </a:r>
            <a:r>
              <a:rPr lang="en-US" b="1" dirty="0">
                <a:solidFill>
                  <a:schemeClr val="bg1">
                    <a:lumMod val="75000"/>
                  </a:schemeClr>
                </a:solidFill>
                <a:latin typeface="Calibri" panose="020F0502020204030204" pitchFamily="34" charset="0"/>
              </a:rPr>
              <a:t>, PBP</a:t>
            </a:r>
            <a:r>
              <a:rPr lang="ru-RU" b="1" dirty="0">
                <a:solidFill>
                  <a:schemeClr val="bg1">
                    <a:lumMod val="75000"/>
                  </a:schemeClr>
                </a:solidFill>
                <a:latin typeface="Calibri" panose="020F0502020204030204" pitchFamily="34" charset="0"/>
              </a:rPr>
              <a:t> = </a:t>
            </a:r>
            <a:r>
              <a:rPr lang="en-US" b="1" dirty="0">
                <a:solidFill>
                  <a:schemeClr val="bg1">
                    <a:lumMod val="75000"/>
                  </a:schemeClr>
                </a:solidFill>
                <a:latin typeface="Calibri" panose="020F0502020204030204" pitchFamily="34" charset="0"/>
              </a:rPr>
              <a:t>4,5 </a:t>
            </a:r>
            <a:r>
              <a:rPr lang="ru-RU" b="1" dirty="0">
                <a:solidFill>
                  <a:schemeClr val="bg1">
                    <a:lumMod val="75000"/>
                  </a:schemeClr>
                </a:solidFill>
                <a:latin typeface="Calibri" panose="020F0502020204030204" pitchFamily="34" charset="0"/>
              </a:rPr>
              <a:t>года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565130" y="3395051"/>
            <a:ext cx="812803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"/>
            <a:r>
              <a:rPr lang="ru-RU" b="1" dirty="0">
                <a:solidFill>
                  <a:schemeClr val="bg1">
                    <a:lumMod val="75000"/>
                  </a:schemeClr>
                </a:solidFill>
                <a:latin typeface="Calibri" panose="020F0502020204030204" pitchFamily="34" charset="0"/>
              </a:rPr>
              <a:t>Питомник для кооператива </a:t>
            </a:r>
            <a:r>
              <a:rPr lang="en-US" b="1" dirty="0">
                <a:solidFill>
                  <a:schemeClr val="bg1">
                    <a:lumMod val="75000"/>
                  </a:schemeClr>
                </a:solidFill>
                <a:latin typeface="Calibri" panose="020F0502020204030204" pitchFamily="34" charset="0"/>
              </a:rPr>
              <a:t>NPV = </a:t>
            </a:r>
            <a:r>
              <a:rPr lang="ru-RU" b="1" dirty="0">
                <a:solidFill>
                  <a:schemeClr val="bg1">
                    <a:lumMod val="75000"/>
                  </a:schemeClr>
                </a:solidFill>
                <a:latin typeface="Calibri" panose="020F0502020204030204" pitchFamily="34" charset="0"/>
              </a:rPr>
              <a:t>271 тыс. руб., </a:t>
            </a:r>
            <a:r>
              <a:rPr lang="en-US" b="1" dirty="0">
                <a:solidFill>
                  <a:schemeClr val="bg1">
                    <a:lumMod val="75000"/>
                  </a:schemeClr>
                </a:solidFill>
                <a:latin typeface="Calibri" panose="020F0502020204030204" pitchFamily="34" charset="0"/>
              </a:rPr>
              <a:t>IRR </a:t>
            </a:r>
            <a:r>
              <a:rPr lang="ru-RU" b="1" dirty="0">
                <a:solidFill>
                  <a:schemeClr val="bg1">
                    <a:lumMod val="75000"/>
                  </a:schemeClr>
                </a:solidFill>
                <a:latin typeface="Calibri" panose="020F0502020204030204" pitchFamily="34" charset="0"/>
              </a:rPr>
              <a:t>= </a:t>
            </a:r>
            <a:r>
              <a:rPr lang="en-US" b="1" dirty="0">
                <a:solidFill>
                  <a:schemeClr val="bg1">
                    <a:lumMod val="75000"/>
                  </a:schemeClr>
                </a:solidFill>
                <a:latin typeface="Calibri" panose="020F0502020204030204" pitchFamily="34" charset="0"/>
              </a:rPr>
              <a:t>5</a:t>
            </a:r>
            <a:r>
              <a:rPr lang="ru-RU" b="1" dirty="0">
                <a:solidFill>
                  <a:schemeClr val="bg1">
                    <a:lumMod val="75000"/>
                  </a:schemeClr>
                </a:solidFill>
                <a:latin typeface="Calibri" panose="020F0502020204030204" pitchFamily="34" charset="0"/>
              </a:rPr>
              <a:t>,</a:t>
            </a:r>
            <a:r>
              <a:rPr lang="en-US" b="1" dirty="0">
                <a:solidFill>
                  <a:schemeClr val="bg1">
                    <a:lumMod val="75000"/>
                  </a:schemeClr>
                </a:solidFill>
                <a:latin typeface="Calibri" panose="020F0502020204030204" pitchFamily="34" charset="0"/>
              </a:rPr>
              <a:t>7</a:t>
            </a:r>
            <a:r>
              <a:rPr lang="ru-RU" b="1" dirty="0">
                <a:solidFill>
                  <a:schemeClr val="bg1">
                    <a:lumMod val="75000"/>
                  </a:schemeClr>
                </a:solidFill>
                <a:latin typeface="Calibri" panose="020F0502020204030204" pitchFamily="34" charset="0"/>
              </a:rPr>
              <a:t> %</a:t>
            </a:r>
            <a:r>
              <a:rPr lang="en-US" b="1" dirty="0">
                <a:solidFill>
                  <a:schemeClr val="bg1">
                    <a:lumMod val="75000"/>
                  </a:schemeClr>
                </a:solidFill>
                <a:latin typeface="Calibri" panose="020F0502020204030204" pitchFamily="34" charset="0"/>
              </a:rPr>
              <a:t>, PBP =</a:t>
            </a:r>
            <a:r>
              <a:rPr lang="ru-RU" b="1" dirty="0">
                <a:solidFill>
                  <a:schemeClr val="bg1">
                    <a:lumMod val="75000"/>
                  </a:schemeClr>
                </a:solidFill>
                <a:latin typeface="Calibri" panose="020F0502020204030204" pitchFamily="34" charset="0"/>
              </a:rPr>
              <a:t> </a:t>
            </a:r>
            <a:r>
              <a:rPr lang="en-US" b="1" dirty="0">
                <a:solidFill>
                  <a:schemeClr val="bg1">
                    <a:lumMod val="75000"/>
                  </a:schemeClr>
                </a:solidFill>
                <a:latin typeface="Calibri" panose="020F0502020204030204" pitchFamily="34" charset="0"/>
              </a:rPr>
              <a:t>8,5 </a:t>
            </a:r>
            <a:r>
              <a:rPr lang="ru-RU" b="1" dirty="0">
                <a:solidFill>
                  <a:schemeClr val="bg1">
                    <a:lumMod val="75000"/>
                  </a:schemeClr>
                </a:solidFill>
                <a:latin typeface="Calibri" panose="020F0502020204030204" pitchFamily="34" charset="0"/>
              </a:rPr>
              <a:t>лет</a:t>
            </a:r>
            <a:endParaRPr lang="ru-RU" b="1" dirty="0">
              <a:solidFill>
                <a:schemeClr val="bg1">
                  <a:lumMod val="75000"/>
                </a:schemeClr>
              </a:solidFill>
              <a:latin typeface="Calibri" panose="020F0502020204030204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587723" y="4126164"/>
            <a:ext cx="818969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"/>
            <a:r>
              <a:rPr lang="ru-RU" b="1" dirty="0">
                <a:solidFill>
                  <a:schemeClr val="bg1">
                    <a:lumMod val="75000"/>
                  </a:schemeClr>
                </a:solidFill>
                <a:latin typeface="Calibri" panose="020F0502020204030204" pitchFamily="34" charset="0"/>
              </a:rPr>
              <a:t>Питомник для </a:t>
            </a:r>
            <a:r>
              <a:rPr lang="ru-RU" b="1" dirty="0" smtClean="0">
                <a:solidFill>
                  <a:schemeClr val="bg1">
                    <a:lumMod val="75000"/>
                  </a:schemeClr>
                </a:solidFill>
                <a:latin typeface="Calibri" panose="020F0502020204030204" pitchFamily="34" charset="0"/>
              </a:rPr>
              <a:t>оленеводов </a:t>
            </a:r>
            <a:r>
              <a:rPr lang="en-US" b="1" dirty="0">
                <a:solidFill>
                  <a:schemeClr val="bg1">
                    <a:lumMod val="75000"/>
                  </a:schemeClr>
                </a:solidFill>
                <a:latin typeface="Calibri" panose="020F0502020204030204" pitchFamily="34" charset="0"/>
              </a:rPr>
              <a:t>NPV = </a:t>
            </a:r>
            <a:r>
              <a:rPr lang="ru-RU" b="1" dirty="0" smtClean="0">
                <a:solidFill>
                  <a:schemeClr val="bg1">
                    <a:lumMod val="75000"/>
                  </a:schemeClr>
                </a:solidFill>
                <a:latin typeface="Calibri" panose="020F0502020204030204" pitchFamily="34" charset="0"/>
              </a:rPr>
              <a:t>23,3 млн руб</a:t>
            </a:r>
            <a:r>
              <a:rPr lang="ru-RU" b="1" dirty="0">
                <a:solidFill>
                  <a:schemeClr val="bg1">
                    <a:lumMod val="75000"/>
                  </a:schemeClr>
                </a:solidFill>
                <a:latin typeface="Calibri" panose="020F0502020204030204" pitchFamily="34" charset="0"/>
              </a:rPr>
              <a:t>., </a:t>
            </a:r>
            <a:r>
              <a:rPr lang="en-US" b="1" dirty="0">
                <a:solidFill>
                  <a:schemeClr val="bg1">
                    <a:lumMod val="75000"/>
                  </a:schemeClr>
                </a:solidFill>
                <a:latin typeface="Calibri" panose="020F0502020204030204" pitchFamily="34" charset="0"/>
              </a:rPr>
              <a:t>IRR </a:t>
            </a:r>
            <a:r>
              <a:rPr lang="ru-RU" b="1" dirty="0">
                <a:solidFill>
                  <a:schemeClr val="bg1">
                    <a:lumMod val="75000"/>
                  </a:schemeClr>
                </a:solidFill>
                <a:latin typeface="Calibri" panose="020F0502020204030204" pitchFamily="34" charset="0"/>
              </a:rPr>
              <a:t>= </a:t>
            </a:r>
            <a:r>
              <a:rPr lang="ru-RU" b="1" dirty="0" smtClean="0">
                <a:solidFill>
                  <a:schemeClr val="bg1">
                    <a:lumMod val="75000"/>
                  </a:schemeClr>
                </a:solidFill>
                <a:latin typeface="Calibri" panose="020F0502020204030204" pitchFamily="34" charset="0"/>
              </a:rPr>
              <a:t>190 </a:t>
            </a:r>
            <a:r>
              <a:rPr lang="ru-RU" b="1" dirty="0">
                <a:solidFill>
                  <a:schemeClr val="bg1">
                    <a:lumMod val="75000"/>
                  </a:schemeClr>
                </a:solidFill>
                <a:latin typeface="Calibri" panose="020F0502020204030204" pitchFamily="34" charset="0"/>
              </a:rPr>
              <a:t>%</a:t>
            </a:r>
            <a:r>
              <a:rPr lang="en-US" b="1" dirty="0">
                <a:solidFill>
                  <a:schemeClr val="bg1">
                    <a:lumMod val="75000"/>
                  </a:schemeClr>
                </a:solidFill>
                <a:latin typeface="Calibri" panose="020F0502020204030204" pitchFamily="34" charset="0"/>
              </a:rPr>
              <a:t>, PBP =</a:t>
            </a:r>
            <a:r>
              <a:rPr lang="ru-RU" b="1" dirty="0">
                <a:solidFill>
                  <a:schemeClr val="bg1">
                    <a:lumMod val="75000"/>
                  </a:schemeClr>
                </a:solidFill>
                <a:latin typeface="Calibri" panose="020F0502020204030204" pitchFamily="34" charset="0"/>
              </a:rPr>
              <a:t> </a:t>
            </a:r>
            <a:r>
              <a:rPr lang="ru-RU" b="1" dirty="0" smtClean="0">
                <a:solidFill>
                  <a:schemeClr val="bg1">
                    <a:lumMod val="75000"/>
                  </a:schemeClr>
                </a:solidFill>
                <a:latin typeface="Calibri" panose="020F0502020204030204" pitchFamily="34" charset="0"/>
              </a:rPr>
              <a:t>3 года</a:t>
            </a:r>
            <a:endParaRPr lang="ru-RU" b="1" dirty="0">
              <a:solidFill>
                <a:schemeClr val="bg1">
                  <a:lumMod val="75000"/>
                </a:schemeClr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7005377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285720" y="1214422"/>
            <a:ext cx="8229600" cy="2071702"/>
          </a:xfrm>
        </p:spPr>
        <p:txBody>
          <a:bodyPr>
            <a:no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4800" b="1" kern="1200" dirty="0">
                <a:ln w="6350">
                  <a:noFill/>
                </a:ln>
                <a:solidFill>
                  <a:srgbClr val="000066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</a:rPr>
              <a:t>Благодарю за внимание!</a:t>
            </a:r>
          </a:p>
        </p:txBody>
      </p:sp>
      <p:sp>
        <p:nvSpPr>
          <p:cNvPr id="3" name="Заголовок 1"/>
          <p:cNvSpPr>
            <a:spLocks/>
          </p:cNvSpPr>
          <p:nvPr/>
        </p:nvSpPr>
        <p:spPr bwMode="auto">
          <a:xfrm>
            <a:off x="319912" y="5301208"/>
            <a:ext cx="8229600" cy="1384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endParaRPr lang="ru-RU" sz="2400" dirty="0">
              <a:solidFill>
                <a:srgbClr val="000066"/>
              </a:solidFill>
              <a:latin typeface="Tahoma" pitchFamily="34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F5F3182-2B9B-491C-86CF-345730D58693}" type="slidenum">
              <a:rPr lang="ru-RU" smtClean="0"/>
              <a:pPr>
                <a:defRPr/>
              </a:pPr>
              <a:t>12</a:t>
            </a:fld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9912" y="5963518"/>
            <a:ext cx="4468755" cy="646232"/>
          </a:xfrm>
          <a:prstGeom prst="rect">
            <a:avLst/>
          </a:prstGeom>
        </p:spPr>
      </p:pic>
    </p:spTree>
  </p:cSld>
  <p:clrMapOvr>
    <a:masterClrMapping/>
  </p:clrMapOvr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кеан">
  <a:themeElements>
    <a:clrScheme name="Океан 6">
      <a:dk1>
        <a:srgbClr val="000000"/>
      </a:dk1>
      <a:lt1>
        <a:srgbClr val="FFFFFF"/>
      </a:lt1>
      <a:dk2>
        <a:srgbClr val="006B80"/>
      </a:dk2>
      <a:lt2>
        <a:srgbClr val="C1CB75"/>
      </a:lt2>
      <a:accent1>
        <a:srgbClr val="6F8406"/>
      </a:accent1>
      <a:accent2>
        <a:srgbClr val="D9E288"/>
      </a:accent2>
      <a:accent3>
        <a:srgbClr val="AABAC0"/>
      </a:accent3>
      <a:accent4>
        <a:srgbClr val="DADADA"/>
      </a:accent4>
      <a:accent5>
        <a:srgbClr val="BBC2AA"/>
      </a:accent5>
      <a:accent6>
        <a:srgbClr val="C4CD7B"/>
      </a:accent6>
      <a:hlink>
        <a:srgbClr val="00CC00"/>
      </a:hlink>
      <a:folHlink>
        <a:srgbClr val="C0FF73"/>
      </a:folHlink>
    </a:clrScheme>
    <a:fontScheme name="Океан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кеан 1">
        <a:dk1>
          <a:srgbClr val="010199"/>
        </a:dk1>
        <a:lt1>
          <a:srgbClr val="FFFFFF"/>
        </a:lt1>
        <a:dk2>
          <a:srgbClr val="000099"/>
        </a:dk2>
        <a:lt2>
          <a:srgbClr val="FFFFFF"/>
        </a:lt2>
        <a:accent1>
          <a:srgbClr val="33CCCC"/>
        </a:accent1>
        <a:accent2>
          <a:srgbClr val="00C600"/>
        </a:accent2>
        <a:accent3>
          <a:srgbClr val="AAAACA"/>
        </a:accent3>
        <a:accent4>
          <a:srgbClr val="DADADA"/>
        </a:accent4>
        <a:accent5>
          <a:srgbClr val="ADE2E2"/>
        </a:accent5>
        <a:accent6>
          <a:srgbClr val="00B300"/>
        </a:accent6>
        <a:hlink>
          <a:srgbClr val="FFCC00"/>
        </a:hlink>
        <a:folHlink>
          <a:srgbClr val="66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кеан 2">
        <a:dk1>
          <a:srgbClr val="000066"/>
        </a:dk1>
        <a:lt1>
          <a:srgbClr val="FFFFFF"/>
        </a:lt1>
        <a:dk2>
          <a:srgbClr val="5D93FF"/>
        </a:dk2>
        <a:lt2>
          <a:srgbClr val="FFFFFF"/>
        </a:lt2>
        <a:accent1>
          <a:srgbClr val="6666FF"/>
        </a:accent1>
        <a:accent2>
          <a:srgbClr val="9999FF"/>
        </a:accent2>
        <a:accent3>
          <a:srgbClr val="B6C8FF"/>
        </a:accent3>
        <a:accent4>
          <a:srgbClr val="DADADA"/>
        </a:accent4>
        <a:accent5>
          <a:srgbClr val="B8B8FF"/>
        </a:accent5>
        <a:accent6>
          <a:srgbClr val="8A8AE7"/>
        </a:accent6>
        <a:hlink>
          <a:srgbClr val="FF3300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кеан 3">
        <a:dk1>
          <a:srgbClr val="000000"/>
        </a:dk1>
        <a:lt1>
          <a:srgbClr val="FFFFFF"/>
        </a:lt1>
        <a:dk2>
          <a:srgbClr val="572E88"/>
        </a:dk2>
        <a:lt2>
          <a:srgbClr val="FFFFFF"/>
        </a:lt2>
        <a:accent1>
          <a:srgbClr val="FF6600"/>
        </a:accent1>
        <a:accent2>
          <a:srgbClr val="FFCC00"/>
        </a:accent2>
        <a:accent3>
          <a:srgbClr val="B4ADC3"/>
        </a:accent3>
        <a:accent4>
          <a:srgbClr val="DADADA"/>
        </a:accent4>
        <a:accent5>
          <a:srgbClr val="FFB8AA"/>
        </a:accent5>
        <a:accent6>
          <a:srgbClr val="E7B900"/>
        </a:accent6>
        <a:hlink>
          <a:srgbClr val="33CCCC"/>
        </a:hlink>
        <a:folHlink>
          <a:srgbClr val="36CC6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кеан 4">
        <a:dk1>
          <a:srgbClr val="003366"/>
        </a:dk1>
        <a:lt1>
          <a:srgbClr val="FFFFFF"/>
        </a:lt1>
        <a:dk2>
          <a:srgbClr val="666699"/>
        </a:dk2>
        <a:lt2>
          <a:srgbClr val="FFFFFF"/>
        </a:lt2>
        <a:accent1>
          <a:srgbClr val="9966FF"/>
        </a:accent1>
        <a:accent2>
          <a:srgbClr val="00CC66"/>
        </a:accent2>
        <a:accent3>
          <a:srgbClr val="B8B8CA"/>
        </a:accent3>
        <a:accent4>
          <a:srgbClr val="DADADA"/>
        </a:accent4>
        <a:accent5>
          <a:srgbClr val="CAB8FF"/>
        </a:accent5>
        <a:accent6>
          <a:srgbClr val="00B95C"/>
        </a:accent6>
        <a:hlink>
          <a:srgbClr val="65C8FF"/>
        </a:hlink>
        <a:folHlink>
          <a:srgbClr val="FFCC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кеан 5">
        <a:dk1>
          <a:srgbClr val="000000"/>
        </a:dk1>
        <a:lt1>
          <a:srgbClr val="FFFFFF"/>
        </a:lt1>
        <a:dk2>
          <a:srgbClr val="336600"/>
        </a:dk2>
        <a:lt2>
          <a:srgbClr val="FFFFFF"/>
        </a:lt2>
        <a:accent1>
          <a:srgbClr val="B7C533"/>
        </a:accent1>
        <a:accent2>
          <a:srgbClr val="CCCCFF"/>
        </a:accent2>
        <a:accent3>
          <a:srgbClr val="ADB8AA"/>
        </a:accent3>
        <a:accent4>
          <a:srgbClr val="DADADA"/>
        </a:accent4>
        <a:accent5>
          <a:srgbClr val="D8DFAD"/>
        </a:accent5>
        <a:accent6>
          <a:srgbClr val="B9B9E7"/>
        </a:accent6>
        <a:hlink>
          <a:srgbClr val="FFFFCC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кеан 6">
        <a:dk1>
          <a:srgbClr val="000000"/>
        </a:dk1>
        <a:lt1>
          <a:srgbClr val="FFFFFF"/>
        </a:lt1>
        <a:dk2>
          <a:srgbClr val="006B80"/>
        </a:dk2>
        <a:lt2>
          <a:srgbClr val="C1CB75"/>
        </a:lt2>
        <a:accent1>
          <a:srgbClr val="6F8406"/>
        </a:accent1>
        <a:accent2>
          <a:srgbClr val="D9E288"/>
        </a:accent2>
        <a:accent3>
          <a:srgbClr val="AABAC0"/>
        </a:accent3>
        <a:accent4>
          <a:srgbClr val="DADADA"/>
        </a:accent4>
        <a:accent5>
          <a:srgbClr val="BBC2AA"/>
        </a:accent5>
        <a:accent6>
          <a:srgbClr val="C4CD7B"/>
        </a:accent6>
        <a:hlink>
          <a:srgbClr val="00CC00"/>
        </a:hlink>
        <a:folHlink>
          <a:srgbClr val="C0FF7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кеан 7">
        <a:dk1>
          <a:srgbClr val="5F5F5F"/>
        </a:dk1>
        <a:lt1>
          <a:srgbClr val="FFFFFF"/>
        </a:lt1>
        <a:dk2>
          <a:srgbClr val="FF6600"/>
        </a:dk2>
        <a:lt2>
          <a:srgbClr val="FFFFFF"/>
        </a:lt2>
        <a:accent1>
          <a:srgbClr val="CC6600"/>
        </a:accent1>
        <a:accent2>
          <a:srgbClr val="FF6600"/>
        </a:accent2>
        <a:accent3>
          <a:srgbClr val="FFB8AA"/>
        </a:accent3>
        <a:accent4>
          <a:srgbClr val="DADADA"/>
        </a:accent4>
        <a:accent5>
          <a:srgbClr val="E2B8AA"/>
        </a:accent5>
        <a:accent6>
          <a:srgbClr val="E75C00"/>
        </a:accent6>
        <a:hlink>
          <a:srgbClr val="FFFF99"/>
        </a:hlink>
        <a:folHlink>
          <a:srgbClr val="FFCC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кеан 8">
        <a:dk1>
          <a:srgbClr val="000000"/>
        </a:dk1>
        <a:lt1>
          <a:srgbClr val="FFFFFF"/>
        </a:lt1>
        <a:dk2>
          <a:srgbClr val="FFBA2F"/>
        </a:dk2>
        <a:lt2>
          <a:srgbClr val="A50021"/>
        </a:lt2>
        <a:accent1>
          <a:srgbClr val="FF6600"/>
        </a:accent1>
        <a:accent2>
          <a:srgbClr val="CC6600"/>
        </a:accent2>
        <a:accent3>
          <a:srgbClr val="FFD9AD"/>
        </a:accent3>
        <a:accent4>
          <a:srgbClr val="DADADA"/>
        </a:accent4>
        <a:accent5>
          <a:srgbClr val="FFB8AA"/>
        </a:accent5>
        <a:accent6>
          <a:srgbClr val="B95C00"/>
        </a:accent6>
        <a:hlink>
          <a:srgbClr val="663300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2_Апекс">
  <a:themeElements>
    <a:clrScheme name="Апекс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2_Апекс">
      <a:majorFont>
        <a:latin typeface=""/>
        <a:ea typeface=""/>
        <a:cs typeface=""/>
      </a:majorFont>
      <a:minorFont>
        <a:latin typeface=""/>
        <a:ea typeface=""/>
        <a:cs typeface="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15198</TotalTime>
  <Words>641</Words>
  <Application>Microsoft Office PowerPoint</Application>
  <PresentationFormat>Экран (4:3)</PresentationFormat>
  <Paragraphs>129</Paragraphs>
  <Slides>12</Slides>
  <Notes>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12</vt:i4>
      </vt:variant>
    </vt:vector>
  </HeadingPairs>
  <TitlesOfParts>
    <vt:vector size="22" baseType="lpstr">
      <vt:lpstr>Arial</vt:lpstr>
      <vt:lpstr>Calibri</vt:lpstr>
      <vt:lpstr>Impact</vt:lpstr>
      <vt:lpstr>Tahoma</vt:lpstr>
      <vt:lpstr>Times New Roman</vt:lpstr>
      <vt:lpstr>Wingdings</vt:lpstr>
      <vt:lpstr>Wingdings 2</vt:lpstr>
      <vt:lpstr>Wingdings 3</vt:lpstr>
      <vt:lpstr>Океан</vt:lpstr>
      <vt:lpstr>2_Апекс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Благодарю за внимание!</vt:lpstr>
    </vt:vector>
  </TitlesOfParts>
  <Company>Microsoft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Зарубежный опыт и перспективы развития органического сельского хозяйства в России</dc:title>
  <dc:creator>Компьютер</dc:creator>
  <cp:lastModifiedBy>Валерий</cp:lastModifiedBy>
  <cp:revision>580</cp:revision>
  <dcterms:created xsi:type="dcterms:W3CDTF">2010-05-31T10:27:15Z</dcterms:created>
  <dcterms:modified xsi:type="dcterms:W3CDTF">2022-10-24T14:38:02Z</dcterms:modified>
</cp:coreProperties>
</file>